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9" r:id="rId1"/>
    <p:sldMasterId id="2147483853" r:id="rId2"/>
  </p:sldMasterIdLst>
  <p:notesMasterIdLst>
    <p:notesMasterId r:id="rId32"/>
  </p:notesMasterIdLst>
  <p:handoutMasterIdLst>
    <p:handoutMasterId r:id="rId33"/>
  </p:handoutMasterIdLst>
  <p:sldIdLst>
    <p:sldId id="996" r:id="rId3"/>
    <p:sldId id="1003" r:id="rId4"/>
    <p:sldId id="1002" r:id="rId5"/>
    <p:sldId id="1004" r:id="rId6"/>
    <p:sldId id="1001" r:id="rId7"/>
    <p:sldId id="880" r:id="rId8"/>
    <p:sldId id="989" r:id="rId9"/>
    <p:sldId id="1017" r:id="rId10"/>
    <p:sldId id="986" r:id="rId11"/>
    <p:sldId id="988" r:id="rId12"/>
    <p:sldId id="993" r:id="rId13"/>
    <p:sldId id="994" r:id="rId14"/>
    <p:sldId id="995" r:id="rId15"/>
    <p:sldId id="1005" r:id="rId16"/>
    <p:sldId id="1014" r:id="rId17"/>
    <p:sldId id="1015" r:id="rId18"/>
    <p:sldId id="1016" r:id="rId19"/>
    <p:sldId id="1013" r:id="rId20"/>
    <p:sldId id="1012" r:id="rId21"/>
    <p:sldId id="1006" r:id="rId22"/>
    <p:sldId id="1007" r:id="rId23"/>
    <p:sldId id="1008" r:id="rId24"/>
    <p:sldId id="1009" r:id="rId25"/>
    <p:sldId id="1010" r:id="rId26"/>
    <p:sldId id="1011" r:id="rId27"/>
    <p:sldId id="985" r:id="rId28"/>
    <p:sldId id="999" r:id="rId29"/>
    <p:sldId id="998" r:id="rId30"/>
    <p:sldId id="917" r:id="rId31"/>
  </p:sldIdLst>
  <p:sldSz cx="12192000" cy="6858000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D"/>
    <a:srgbClr val="A7FBC1"/>
    <a:srgbClr val="FFCC00"/>
    <a:srgbClr val="33CC33"/>
    <a:srgbClr val="99FF99"/>
    <a:srgbClr val="C4D7FC"/>
    <a:srgbClr val="2639AC"/>
    <a:srgbClr val="833AC6"/>
    <a:srgbClr val="126A9B"/>
    <a:srgbClr val="1D7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83453" autoAdjust="0"/>
  </p:normalViewPr>
  <p:slideViewPr>
    <p:cSldViewPr>
      <p:cViewPr varScale="1">
        <p:scale>
          <a:sx n="96" d="100"/>
          <a:sy n="96" d="100"/>
        </p:scale>
        <p:origin x="121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EBE-4EBF-A3E7-3EB0109E5D4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BEBE-4EBF-A3E7-3EB0109E5D4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BEBE-4EBF-A3E7-3EB0109E5D4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BEBE-4EBF-A3E7-3EB0109E5D49}"/>
              </c:ext>
            </c:extLst>
          </c:dPt>
          <c:dLbls>
            <c:dLbl>
              <c:idx val="0"/>
              <c:layout>
                <c:manualLayout>
                  <c:x val="-0.17795474806635889"/>
                  <c:y val="3.03381817906767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BE-4EBF-A3E7-3EB0109E5D49}"/>
                </c:ext>
              </c:extLst>
            </c:dLbl>
            <c:dLbl>
              <c:idx val="1"/>
              <c:layout>
                <c:manualLayout>
                  <c:x val="0.15333014587597801"/>
                  <c:y val="-9.72450777946704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BE-4EBF-A3E7-3EB0109E5D49}"/>
                </c:ext>
              </c:extLst>
            </c:dLbl>
            <c:dLbl>
              <c:idx val="2"/>
              <c:layout>
                <c:manualLayout>
                  <c:x val="4.2015269912892721E-2"/>
                  <c:y val="0.144092219020172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BE-4EBF-A3E7-3EB0109E5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Nivel!$A$3:$A$6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Nivel!$B$3:$B$6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BE-4EBF-A3E7-3EB0109E5D4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Nivel!$A$3:$A$6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Nivel!$B$3:$B$6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4-4EA7-ACD2-8736569B91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6741824"/>
        <c:axId val="306742384"/>
      </c:barChart>
      <c:catAx>
        <c:axId val="30674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6742384"/>
        <c:crosses val="autoZero"/>
        <c:auto val="1"/>
        <c:lblAlgn val="ctr"/>
        <c:lblOffset val="100"/>
        <c:noMultiLvlLbl val="0"/>
      </c:catAx>
      <c:valAx>
        <c:axId val="306742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674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04/11/2019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92" tIns="45746" rIns="91492" bIns="457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04/11/2019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2" tIns="45746" rIns="91492" bIns="4574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92" tIns="45746" rIns="91492" bIns="4574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60" y="8829574"/>
            <a:ext cx="3038604" cy="465340"/>
          </a:xfrm>
          <a:prstGeom prst="rect">
            <a:avLst/>
          </a:prstGeom>
        </p:spPr>
        <p:txBody>
          <a:bodyPr vert="horz" lIns="91492" tIns="45746" rIns="91492" bIns="457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9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550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64155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789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79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294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78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11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773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93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07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56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44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44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505103-445D-4C3C-891E-47608494EA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464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1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84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18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29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35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95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676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37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654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31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385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99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04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546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95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8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505103-445D-4C3C-891E-47608494EA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4272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0667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70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2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749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A505103-445D-4C3C-891E-47608494EA3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5918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0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4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3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4" descr="Logo7cbc_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" y="4909325"/>
            <a:ext cx="2347916" cy="18121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30197" y="6159073"/>
            <a:ext cx="4961803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31" r:id="rId2"/>
    <p:sldLayoutId id="2147483835" r:id="rId3"/>
    <p:sldLayoutId id="2147483836" r:id="rId4"/>
    <p:sldLayoutId id="2147483849" r:id="rId5"/>
    <p:sldLayoutId id="2147483850" r:id="rId6"/>
    <p:sldLayoutId id="21474838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04/11/2019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Picture 4" descr="Logo7cbc_P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" y="4909325"/>
            <a:ext cx="2347916" cy="18121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230197" y="6159073"/>
            <a:ext cx="4961803" cy="6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idencia.gov.b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mailto:progest&#227;o.rpps@previdencia.gov.b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helio.fernandes@previdencia.gov.br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188640"/>
            <a:ext cx="12192000" cy="627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FERRAMENTAS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ACOMPANHAMENTO E FISCALIZAÇÃO DA GESTÃO DO RPPS PELOS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CONSELHEIROS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pt-BR" altLang="pt-BR" sz="1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Belém-PA, 08 de novembro de 2019</a:t>
            </a: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pt-BR" altLang="pt-BR" sz="24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70206"/>
              </p:ext>
            </p:extLst>
          </p:nvPr>
        </p:nvGraphicFramePr>
        <p:xfrm>
          <a:off x="1759029" y="1916832"/>
          <a:ext cx="8513435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1-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AÇÕES RELACIONADAS À DIMENSÃO CONTROLES INTERNOS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1.1 - Mapeamento das Atividades das Áreas de Atuação do RPPS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1.2 - </a:t>
                      </a:r>
                      <a:r>
                        <a:rPr lang="pt-BR" sz="20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Manualização</a:t>
                      </a: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das Atividades das Áreas de Atuação do RPPS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1.3 - </a:t>
                      </a:r>
                      <a:r>
                        <a:rPr lang="pt-BR" sz="2000" i="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Capacitação e Certificação dos Gestores e Servidores das Áreas de Risco</a:t>
                      </a:r>
                      <a:endParaRPr lang="pt-BR" sz="2000" i="0" u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1.4 - Estrutura de Controle Interno</a:t>
                      </a:r>
                      <a:endParaRPr lang="pt-BR" sz="2000" u="non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1.5 - Política de Segurança da Informação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1.6 - Gestão e Controle da Base de Dados Cadastrais dos Servidores Públicos, Aposentados e Pensionistas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76889" y="980728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AÇÕES DO PRÓ-GESTÃO RPPS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2607302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91544" y="908720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AÇÕES DO PRÓ-GESTÃO RPPS</a:t>
            </a:r>
            <a:endParaRPr lang="pt-BR" sz="36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51983"/>
              </p:ext>
            </p:extLst>
          </p:nvPr>
        </p:nvGraphicFramePr>
        <p:xfrm>
          <a:off x="1127448" y="2187678"/>
          <a:ext cx="1000911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- AÇÕES RELACIONADAS À DIMENSÃO GOVERNANÇA CORPORATIVA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2.1 - Relatório de Governança Corporativa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2.2 - Planejamento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2.3 - Relatório de Gestão Atuarial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2.4 - Código de Ética da Instituição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2.5 - Políticas Previdenciárias de Saúde e Segurança do Servidor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2.6 - Política de Investimentos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2.7 - Comitê de Investimentos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2.8 - Transparência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62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92913" y="908720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AÇÕES DO PRÓ-GESTÃO RPPS</a:t>
            </a:r>
            <a:endParaRPr lang="pt-BR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12933"/>
              </p:ext>
            </p:extLst>
          </p:nvPr>
        </p:nvGraphicFramePr>
        <p:xfrm>
          <a:off x="2207568" y="2276872"/>
          <a:ext cx="8496943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2.9 - Definição de Limites de Alçadas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2.10 - Segregação das Atividades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2.11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Ouvidoria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2.12 - Diretoria Executiva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2.13 - Conselho Fiscal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2.14 - Conselho Deliberativo</a:t>
                      </a:r>
                      <a:endParaRPr lang="pt-BR" sz="20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chemeClr val="tx1"/>
                          </a:solidFill>
                          <a:effectLst/>
                        </a:rPr>
                        <a:t>2.15 - Mandato, Representação e Recondução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</a:rPr>
                        <a:t>2.16 - Gestão de Pessoas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48013" y="3160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87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91544" y="1270501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AÇÕES DO PRÓ-GESTÃO RPPS</a:t>
            </a:r>
            <a:endParaRPr lang="pt-BR" sz="36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48013" y="3160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9709"/>
              </p:ext>
            </p:extLst>
          </p:nvPr>
        </p:nvGraphicFramePr>
        <p:xfrm>
          <a:off x="1559496" y="2708920"/>
          <a:ext cx="8712968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3 - AÇÕES RELACIONADAS À DIMENSÃO EDUCAÇÃO 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</a:rPr>
                        <a:t>PREVIDENCIÁRIA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3.1 - Plano de Ação de Capacitação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3.2 - Ações de Diálogo com os Segurados e a Sociedade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9416" y="1962706"/>
            <a:ext cx="10800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buFont typeface="Wingdings" pitchFamily="2" charset="2"/>
              <a:buChar char="ü"/>
            </a:pPr>
            <a:endParaRPr lang="pt-BR" sz="3600" b="1" dirty="0"/>
          </a:p>
          <a:p>
            <a:pPr algn="ctr"/>
            <a:r>
              <a:rPr lang="pt-BR" sz="3600" b="1" dirty="0"/>
              <a:t>MELHORIAS OBSERVADAS PELOS RPPS CERTIFICADOS</a:t>
            </a:r>
          </a:p>
        </p:txBody>
      </p:sp>
    </p:spTree>
    <p:extLst>
      <p:ext uri="{BB962C8B-B14F-4D97-AF65-F5344CB8AC3E}">
        <p14:creationId xmlns:p14="http://schemas.microsoft.com/office/powerpoint/2010/main" val="175437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1024275"/>
            <a:ext cx="10800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000" dirty="0"/>
              <a:t>Organização dos processos e atividades internas, gerando o enxugamento do fluxo dos processos e sua sistematização (consolidação da rotina de trabalho</a:t>
            </a:r>
            <a:r>
              <a:rPr lang="pt-BR" sz="2000" dirty="0" smtClean="0"/>
              <a:t>);</a:t>
            </a:r>
          </a:p>
          <a:p>
            <a:pPr lvl="0"/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000" dirty="0"/>
              <a:t>Incremento da produtividade (mais produção com menos tempo</a:t>
            </a:r>
            <a:r>
              <a:rPr lang="pt-BR" sz="2000" dirty="0" smtClean="0"/>
              <a:t>);</a:t>
            </a:r>
          </a:p>
          <a:p>
            <a:pPr lvl="0"/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000" dirty="0"/>
              <a:t>Redução do tempo de concessão dos </a:t>
            </a:r>
            <a:r>
              <a:rPr lang="pt-BR" sz="2000" dirty="0" smtClean="0"/>
              <a:t>benefícios;</a:t>
            </a:r>
          </a:p>
          <a:p>
            <a:pPr lvl="0"/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000" dirty="0"/>
              <a:t>Maior transparência aos segurados e à sociedade, com a reformulação do site e elaboração de novos </a:t>
            </a:r>
            <a:r>
              <a:rPr lang="pt-BR" sz="2000" dirty="0" smtClean="0"/>
              <a:t>relatórios;</a:t>
            </a:r>
          </a:p>
          <a:p>
            <a:pPr lvl="0"/>
            <a:endParaRPr lang="pt-BR" sz="20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000" dirty="0"/>
              <a:t>Ampliação dos canais de comunicação com os segurados e com a </a:t>
            </a:r>
            <a:r>
              <a:rPr lang="pt-BR" sz="2000" dirty="0" smtClean="0"/>
              <a:t>sociedade; </a:t>
            </a:r>
          </a:p>
          <a:p>
            <a:pPr lvl="0"/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000" dirty="0"/>
              <a:t>Motivação da equipe (busca de níveis mais elevados do Programa</a:t>
            </a:r>
            <a:r>
              <a:rPr lang="pt-BR" sz="2000" dirty="0" smtClean="0"/>
              <a:t>);</a:t>
            </a:r>
          </a:p>
          <a:p>
            <a:pPr lvl="0"/>
            <a:endParaRPr lang="pt-BR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3017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5360" y="620688"/>
            <a:ext cx="10800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Imagem do RPPS perante outras Instituições (RPPS, Tribunais de Contas, Instituições Financeiras</a:t>
            </a:r>
            <a:r>
              <a:rPr lang="pt-BR" sz="2400" dirty="0" smtClean="0"/>
              <a:t>);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Conquistas de outros </a:t>
            </a:r>
            <a:r>
              <a:rPr lang="pt-BR" sz="2400" dirty="0" smtClean="0"/>
              <a:t>prêmios;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Ajustamento do Plano de </a:t>
            </a:r>
            <a:r>
              <a:rPr lang="pt-BR" sz="2400" dirty="0" smtClean="0"/>
              <a:t>Treinamento;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Estabelecimento de um código de </a:t>
            </a:r>
            <a:r>
              <a:rPr lang="pt-BR" sz="2400" dirty="0" smtClean="0"/>
              <a:t>ética;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Inicialização do processo de elaboração do LTCAT (Laudo Técnico de Condições </a:t>
            </a:r>
            <a:r>
              <a:rPr lang="pt-BR" sz="2400" dirty="0" smtClean="0"/>
              <a:t>Ambientais </a:t>
            </a:r>
            <a:r>
              <a:rPr lang="pt-BR" sz="2400" dirty="0"/>
              <a:t>de Trabalho) e </a:t>
            </a:r>
            <a:r>
              <a:rPr lang="pt-BR" sz="2400" dirty="0" smtClean="0"/>
              <a:t>PPP (Perfil </a:t>
            </a:r>
            <a:r>
              <a:rPr lang="pt-BR" sz="2400" dirty="0" err="1" smtClean="0"/>
              <a:t>Profissiográfico</a:t>
            </a:r>
            <a:r>
              <a:rPr lang="pt-BR" sz="2400" dirty="0" smtClean="0"/>
              <a:t> Previdenciário)</a:t>
            </a:r>
            <a:endParaRPr lang="pt-BR" sz="2400" dirty="0"/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241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336" y="548680"/>
            <a:ext cx="108006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Acompanhamento mais efetivo da política de investimentos, com melhoria na </a:t>
            </a:r>
            <a:r>
              <a:rPr lang="pt-BR" sz="2400" dirty="0" smtClean="0"/>
              <a:t>performance;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Mitigação de </a:t>
            </a:r>
            <a:r>
              <a:rPr lang="pt-BR" sz="2400" dirty="0" smtClean="0"/>
              <a:t>riscos;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Atualização dos dados </a:t>
            </a:r>
            <a:r>
              <a:rPr lang="pt-BR" sz="2400" dirty="0" smtClean="0"/>
              <a:t>cadastrais (confiabilidade </a:t>
            </a:r>
            <a:r>
              <a:rPr lang="pt-BR" sz="2400" dirty="0"/>
              <a:t>nos </a:t>
            </a:r>
            <a:r>
              <a:rPr lang="pt-BR" sz="2400" dirty="0" smtClean="0"/>
              <a:t>dados);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 Capacitação dos </a:t>
            </a:r>
            <a:r>
              <a:rPr lang="pt-BR" sz="2400" dirty="0" smtClean="0"/>
              <a:t>Gestores;</a:t>
            </a:r>
          </a:p>
          <a:p>
            <a:pPr lvl="0"/>
            <a:endParaRPr lang="pt-BR" sz="2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dirty="0"/>
              <a:t>Estabelecimento e monitoramento de </a:t>
            </a:r>
            <a:r>
              <a:rPr lang="pt-BR" sz="2400" dirty="0" smtClean="0"/>
              <a:t>metas; e</a:t>
            </a:r>
          </a:p>
          <a:p>
            <a:pPr lvl="0"/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Fortalecimento do controle interno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4966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1932" y="2132856"/>
            <a:ext cx="10800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lvl="0" algn="ctr"/>
            <a:r>
              <a:rPr lang="pt-BR" sz="3600" b="1" dirty="0"/>
              <a:t>PASSO A PASSO PARA </a:t>
            </a:r>
            <a:r>
              <a:rPr lang="pt-BR" sz="3600" b="1" dirty="0" smtClean="0"/>
              <a:t>IMPLEMENTAÇÃO DO PRÓ-GESTÃO RPPS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7906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3392" y="1196752"/>
            <a:ext cx="108006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/>
              <a:t>Demonstrar </a:t>
            </a:r>
            <a:r>
              <a:rPr lang="pt-BR" sz="2400" dirty="0"/>
              <a:t>o interesse da Alta Administração - Envolvimento do Gestor do RPPS </a:t>
            </a:r>
            <a:endParaRPr lang="pt-BR" sz="24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Indicar um </a:t>
            </a:r>
            <a:r>
              <a:rPr lang="pt-BR" sz="2400" dirty="0" smtClean="0"/>
              <a:t>responsável </a:t>
            </a:r>
            <a:r>
              <a:rPr lang="pt-BR" sz="2400" dirty="0"/>
              <a:t>pela implantação: Pessoa, Órgão da estrutura do RPPS, um Grupo de Trabalho -</a:t>
            </a:r>
            <a:r>
              <a:rPr lang="pt-BR" sz="2400" dirty="0" smtClean="0"/>
              <a:t> GT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Estudar o Manual </a:t>
            </a:r>
            <a:endParaRPr lang="pt-BR" sz="24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Fazer o diagnóstico do RPPS - Ação por Ação (Que Nível de Aderência está mais próximo de ser atendido?). Lembrem que algumas ações já são exigências da própria legislação!!</a:t>
            </a:r>
          </a:p>
          <a:p>
            <a:pPr algn="just" eaLnBrk="1" fontAlgn="auto" hangingPunct="1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010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887692"/>
            <a:ext cx="121920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FERRAMENTA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60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pt-BR" altLang="pt-BR" sz="1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pt-BR" altLang="pt-BR" sz="24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9336" y="332656"/>
            <a:ext cx="108006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Observar as ações a serem atendidas e quais não serão objeto de auditoria para certificações até 2020 (Nível I - 17 ações, Nível II - 19 ações e Nível III - 21 ações). Qual Nível queremos ser certificados</a:t>
            </a:r>
            <a:r>
              <a:rPr lang="pt-BR" sz="2400" dirty="0" smtClean="0"/>
              <a:t>?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Verificar a disponibilidade de </a:t>
            </a:r>
            <a:r>
              <a:rPr lang="pt-BR" sz="2400" dirty="0" smtClean="0"/>
              <a:t>orçamento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Apresentar ao Gestor do RPPS o diagnóstico e as providências necessárias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/>
              <a:t>Elaborar </a:t>
            </a:r>
            <a:r>
              <a:rPr lang="pt-BR" sz="2400" dirty="0"/>
              <a:t>e encaminhar Termo de Adesão à SPREV (Não necessita fazer referência ao Nível pretendido</a:t>
            </a:r>
            <a:r>
              <a:rPr lang="pt-BR" sz="2400" dirty="0" smtClean="0"/>
              <a:t>)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/>
              <a:t>Envolver </a:t>
            </a:r>
            <a:r>
              <a:rPr lang="pt-BR" sz="2400" dirty="0" smtClean="0"/>
              <a:t>todo </a:t>
            </a:r>
            <a:r>
              <a:rPr lang="pt-BR" sz="2400" dirty="0"/>
              <a:t>o corpo técnico do RPPS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2548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352" y="1268760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itchFamily="2" charset="2"/>
              <a:buChar char="ü"/>
            </a:pPr>
            <a:r>
              <a:rPr lang="pt-BR" sz="2400" dirty="0"/>
              <a:t>Elaborar um Plano de Ação (o que, como, quem, onde fazer, quanto custa, até </a:t>
            </a:r>
            <a:r>
              <a:rPr lang="pt-BR" sz="2400" dirty="0" smtClean="0"/>
              <a:t>quando):</a:t>
            </a:r>
            <a:endParaRPr lang="pt-BR" sz="2400" dirty="0"/>
          </a:p>
          <a:p>
            <a:pPr algn="just"/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atualizar o site</a:t>
            </a:r>
            <a:r>
              <a:rPr lang="pt-BR" sz="2400" dirty="0" smtClean="0"/>
              <a:t>?</a:t>
            </a:r>
          </a:p>
          <a:p>
            <a:pPr marL="457200" lvl="0" indent="-457200" algn="just">
              <a:buFont typeface="Wingdings" pitchFamily="2" charset="2"/>
              <a:buChar char="ü"/>
            </a:pPr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treinamento (Técnicos, Conselheiros, CPA 10, Controle Interno)? Foi realizado o Levantamento de Necessidade de Treinamento </a:t>
            </a:r>
            <a:r>
              <a:rPr lang="pt-BR" sz="2400" dirty="0" smtClean="0"/>
              <a:t>– LNT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envolver outras Secretarias (Controladoria, Ouvidoria, Secretaria de Administração/Gestão, Secretaria de Saúde)?</a:t>
            </a: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4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7408" y="1484784"/>
            <a:ext cx="10801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pt-BR" sz="2400" dirty="0"/>
              <a:t>Há necessidade de contratação de consultoria para implantação (Mapeamento, </a:t>
            </a:r>
            <a:r>
              <a:rPr lang="pt-BR" sz="2400" dirty="0" err="1"/>
              <a:t>Manualização</a:t>
            </a:r>
            <a:r>
              <a:rPr lang="pt-BR" sz="2400" dirty="0"/>
              <a:t>) ou vamos realizar </a:t>
            </a:r>
            <a:r>
              <a:rPr lang="pt-BR" sz="2400" dirty="0" smtClean="0"/>
              <a:t>internamente?</a:t>
            </a:r>
          </a:p>
          <a:p>
            <a:pPr lvl="0" algn="just"/>
            <a:endParaRPr lang="pt-BR" sz="24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t-BR" sz="2400" dirty="0"/>
              <a:t>Há necessidade de elaboração de relatórios (Governança, Atuarial</a:t>
            </a:r>
            <a:r>
              <a:rPr lang="pt-BR" sz="2400" dirty="0" smtClean="0"/>
              <a:t>)?</a:t>
            </a:r>
          </a:p>
          <a:p>
            <a:pPr lvl="0" algn="just"/>
            <a:endParaRPr lang="pt-BR" sz="24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t-BR" sz="2400" dirty="0"/>
              <a:t>Há necessidade de melhor </a:t>
            </a:r>
            <a:r>
              <a:rPr lang="pt-BR" sz="2400" dirty="0" smtClean="0"/>
              <a:t>estruturar </a:t>
            </a:r>
            <a:r>
              <a:rPr lang="pt-BR" sz="2400" dirty="0"/>
              <a:t>as atas das reuniões dos Conselhos e do </a:t>
            </a:r>
            <a:r>
              <a:rPr lang="pt-BR" sz="2400" dirty="0" smtClean="0"/>
              <a:t>Comitê </a:t>
            </a:r>
            <a:r>
              <a:rPr lang="pt-BR" sz="2400" dirty="0"/>
              <a:t>de Investimentos</a:t>
            </a:r>
            <a:r>
              <a:rPr lang="pt-BR" sz="2400" dirty="0" smtClean="0"/>
              <a:t>?</a:t>
            </a:r>
          </a:p>
          <a:p>
            <a:pPr marL="457200" lvl="0" indent="-457200" algn="just">
              <a:buFont typeface="Arial" pitchFamily="34" charset="0"/>
              <a:buChar char="•"/>
            </a:pPr>
            <a:endParaRPr lang="pt-BR" sz="2400" dirty="0"/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pt-BR" sz="2400" dirty="0"/>
              <a:t>Há necessidade de encaminhar a base de dados cadastral atualizada para Secretaria de Previdência - SPREV?</a:t>
            </a: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4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23392" y="980728"/>
            <a:ext cx="11017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elaboração de um planejamento anual/planejamento estratégico</a:t>
            </a:r>
            <a:r>
              <a:rPr lang="pt-BR" sz="2400" dirty="0" smtClean="0"/>
              <a:t>?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elaborar portaria pelo Gestor do RPPS (Política de Segurança da Informação/Código de Ética</a:t>
            </a:r>
            <a:r>
              <a:rPr lang="pt-BR" sz="2400" dirty="0" smtClean="0"/>
              <a:t>)?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alterar a legislação (atribuições dos Conselhos; Mandato, Representação e Recondução</a:t>
            </a:r>
            <a:r>
              <a:rPr lang="pt-BR" sz="2400" dirty="0" smtClean="0"/>
              <a:t>)?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Há necessidade de elaboração de cartilhas e de realização de audiências pública</a:t>
            </a:r>
            <a:r>
              <a:rPr lang="pt-BR" sz="2400" dirty="0" smtClean="0"/>
              <a:t>?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 smtClean="0"/>
              <a:t>Acompanhar a execução do Plano de Ação</a:t>
            </a:r>
            <a:endParaRPr lang="pt-BR" sz="2400" dirty="0"/>
          </a:p>
          <a:p>
            <a:pPr algn="just" eaLnBrk="1" fontAlgn="ctr" hangingPunct="1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3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9376" y="1052736"/>
            <a:ext cx="11521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Elaborar Processo licitatório para escolha da empresa </a:t>
            </a:r>
            <a:r>
              <a:rPr lang="pt-BR" sz="2400" dirty="0" smtClean="0"/>
              <a:t>certificadora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t-BR" sz="2400" dirty="0"/>
              <a:t>Na elaboração do Termo de Referência - TR determinar o tipo de contratação</a:t>
            </a:r>
            <a:r>
              <a:rPr lang="pt-BR" sz="2400" dirty="0" smtClean="0"/>
              <a:t>: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pt-BR" sz="2400" dirty="0"/>
              <a:t>Apenas Auditoria de Certificação? 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pt-BR" sz="2400" dirty="0" err="1"/>
              <a:t>Pré</a:t>
            </a:r>
            <a:r>
              <a:rPr lang="pt-BR" sz="2400" dirty="0"/>
              <a:t>-Auditoria de Certificação e Auditoria de Certificação 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pt-BR" sz="2400" dirty="0"/>
              <a:t>Auditoria de Certificação e Auditoria de Supervisão - obrigatória para os Níveis III e IV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pt-BR" sz="2400" dirty="0" err="1"/>
              <a:t>Pré</a:t>
            </a:r>
            <a:r>
              <a:rPr lang="pt-BR" sz="2400" dirty="0"/>
              <a:t>-Auditoria de Certificação, Auditoria de Certificação e  Auditoria de </a:t>
            </a:r>
            <a:r>
              <a:rPr lang="pt-BR" sz="2400" dirty="0" smtClean="0"/>
              <a:t>Supervisão</a:t>
            </a:r>
          </a:p>
          <a:p>
            <a:pPr marL="342900" lvl="0" indent="-342900" algn="just">
              <a:buFont typeface="Wingdings" pitchFamily="2" charset="2"/>
              <a:buChar char="q"/>
            </a:pPr>
            <a:endParaRPr lang="pt-BR" sz="24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/>
              <a:t>Agendar </a:t>
            </a:r>
            <a:r>
              <a:rPr lang="pt-BR" sz="2400" dirty="0" err="1"/>
              <a:t>Pré</a:t>
            </a:r>
            <a:r>
              <a:rPr lang="pt-BR" sz="2400" dirty="0"/>
              <a:t>-Auditoria de Certificação e/ou Auditoria de Certificação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0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90583" y="992922"/>
            <a:ext cx="10850033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PRÓ-GESTÃO RPPS - COMO ADERIR...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79276" y="1628800"/>
            <a:ext cx="10561340" cy="3214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Passos: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  <a:hlinkClick r:id="rId3"/>
              </a:rPr>
              <a:t>www.previdencia.gov.br</a:t>
            </a:r>
            <a:endParaRPr lang="pt-BR" sz="2000" dirty="0" smtClean="0">
              <a:solidFill>
                <a:schemeClr val="bg1"/>
              </a:solidFill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Previdência no Serviço Público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Mais Informações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err="1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Pró-Gestão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RPPS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Formulários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Termo de Adesão do </a:t>
            </a:r>
            <a:r>
              <a:rPr lang="pt-BR" sz="2000" dirty="0" err="1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Pró-Gestão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RPPS (preencher, </a:t>
            </a:r>
            <a:r>
              <a:rPr lang="pt-BR" sz="2000" dirty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d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igitalizar e encaminhar para o e-mail: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  <a:hlinkClick r:id="rId4"/>
              </a:rPr>
              <a:t>progestao.rpps@previdencia.gov.br</a:t>
            </a: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>
                <a:latin typeface="Times New Roman" pitchFamily="18" charset="0"/>
                <a:ea typeface="MS Mincho" panose="02020609040205080304" pitchFamily="49" charset="-128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2000" dirty="0" smtClean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000" dirty="0">
              <a:latin typeface="Times New Roman" pitchFamily="18" charset="0"/>
              <a:ea typeface="MS Mincho" panose="02020609040205080304" pitchFamily="49" charset="-128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40" y="5013028"/>
            <a:ext cx="307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93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216024" y="1208946"/>
            <a:ext cx="12072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PRÓ-GESTÃO </a:t>
            </a:r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RPPS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39416" y="2479536"/>
            <a:ext cx="936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ADESÕES - 202 entes federativos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CERTICADOS - 46 RPPS 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-96688" y="332656"/>
            <a:ext cx="12072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ENTES FEDERATIVOS - ADESÃO</a:t>
            </a:r>
            <a:endParaRPr lang="pt-BR" alt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170" name="Picture 2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400581"/>
            <a:ext cx="5537845" cy="447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27024"/>
              </p:ext>
            </p:extLst>
          </p:nvPr>
        </p:nvGraphicFramePr>
        <p:xfrm>
          <a:off x="2711624" y="1256565"/>
          <a:ext cx="2592287" cy="5502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7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Região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UF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Nº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DF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Centro-Oeste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MS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Centro-Oeste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MT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Nordeste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Nordeste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Nordeste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CE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Nordeste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Nordeste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PB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Nordeste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PE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Nordeste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PI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Nordeste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RN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Nordeste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SE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AC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AM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AP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PA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Sudeste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MG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23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Sudeste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RJ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Sudeste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SP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51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SC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22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7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Total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3" marR="6863" marT="686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4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-96688" y="404664"/>
            <a:ext cx="1207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RPPS CERTIFICADOS - 46</a:t>
            </a:r>
            <a:endParaRPr lang="pt-BR" alt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734515" y="5579948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Até 01/11/2019</a:t>
            </a:r>
            <a:endParaRPr lang="pt-BR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92695"/>
              </p:ext>
            </p:extLst>
          </p:nvPr>
        </p:nvGraphicFramePr>
        <p:xfrm>
          <a:off x="1199456" y="1423740"/>
          <a:ext cx="5783749" cy="372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179370"/>
              </p:ext>
            </p:extLst>
          </p:nvPr>
        </p:nvGraphicFramePr>
        <p:xfrm>
          <a:off x="7176119" y="1959292"/>
          <a:ext cx="4891607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5397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91477" y="1412776"/>
            <a:ext cx="101771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pt-BR" sz="2000" dirty="0">
                <a:latin typeface="Times New Roman" pitchFamily="18" charset="0"/>
                <a:cs typeface="Times New Roman" pitchFamily="18" charset="0"/>
                <a:sym typeface="Erie Bold"/>
              </a:rPr>
              <a:t>Secretaria </a:t>
            </a:r>
            <a:r>
              <a:rPr lang="en-US" altLang="pt-BR" sz="2000" dirty="0" smtClean="0">
                <a:latin typeface="Times New Roman" pitchFamily="18" charset="0"/>
                <a:cs typeface="Times New Roman" pitchFamily="18" charset="0"/>
                <a:sym typeface="Erie Bold"/>
              </a:rPr>
              <a:t>Especial de Previdência e Trabalho - </a:t>
            </a:r>
            <a:r>
              <a:rPr lang="en-US" altLang="pt-BR" sz="2000" b="1" dirty="0" smtClean="0">
                <a:latin typeface="Times New Roman" pitchFamily="18" charset="0"/>
                <a:cs typeface="Times New Roman" pitchFamily="18" charset="0"/>
                <a:sym typeface="Erie Bold"/>
              </a:rPr>
              <a:t>SEPRT</a:t>
            </a:r>
            <a:endParaRPr lang="en-US" altLang="pt-BR" sz="2000" b="1" dirty="0">
              <a:latin typeface="Times New Roman" pitchFamily="18" charset="0"/>
              <a:cs typeface="Times New Roman" pitchFamily="18" charset="0"/>
              <a:sym typeface="Erie Bold"/>
            </a:endParaRPr>
          </a:p>
          <a:p>
            <a:pPr algn="ctr">
              <a:lnSpc>
                <a:spcPct val="150000"/>
              </a:lnSpc>
            </a:pPr>
            <a:r>
              <a:rPr lang="en-US" altLang="pt-BR" sz="2000" b="1" dirty="0" smtClean="0">
                <a:latin typeface="Times New Roman" pitchFamily="18" charset="0"/>
                <a:cs typeface="Times New Roman" pitchFamily="18" charset="0"/>
                <a:sym typeface="Erie Bold"/>
                <a:hlinkClick r:id="rId2"/>
              </a:rPr>
              <a:t>helio.fernandes@previdencia.gov.br</a:t>
            </a:r>
            <a:endParaRPr lang="en-US" altLang="pt-BR" sz="2000" b="1" dirty="0">
              <a:latin typeface="Times New Roman" pitchFamily="18" charset="0"/>
              <a:cs typeface="Times New Roman" pitchFamily="18" charset="0"/>
              <a:sym typeface="Erie Bold"/>
            </a:endParaRPr>
          </a:p>
          <a:p>
            <a:pPr algn="ctr">
              <a:lnSpc>
                <a:spcPct val="150000"/>
              </a:lnSpc>
            </a:pPr>
            <a:r>
              <a:rPr lang="en-US" altLang="pt-BR" sz="2000" b="1" dirty="0">
                <a:latin typeface="Times New Roman" pitchFamily="18" charset="0"/>
                <a:cs typeface="Times New Roman" pitchFamily="18" charset="0"/>
                <a:sym typeface="Erie Bold"/>
              </a:rPr>
              <a:t>61-2021-5717</a:t>
            </a:r>
          </a:p>
          <a:p>
            <a:pPr algn="ctr">
              <a:lnSpc>
                <a:spcPct val="80000"/>
              </a:lnSpc>
            </a:pPr>
            <a:endParaRPr lang="pt-BR" alt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99" y="1988840"/>
            <a:ext cx="3400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55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9416" y="98072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0" indent="0" algn="ctr">
              <a:buNone/>
            </a:pPr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INFORMAÇÃO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CAPACITAÇÃO           </a:t>
            </a:r>
          </a:p>
          <a:p>
            <a:pPr marL="0" indent="0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pt-B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  <a: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>
              <a:buNone/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pt-BR" dirty="0"/>
          </a:p>
        </p:txBody>
      </p:sp>
      <p:sp>
        <p:nvSpPr>
          <p:cNvPr id="7" name="Seta em Curva para a Esquerda 6"/>
          <p:cNvSpPr/>
          <p:nvPr/>
        </p:nvSpPr>
        <p:spPr>
          <a:xfrm rot="19588336">
            <a:off x="8949752" y="1209868"/>
            <a:ext cx="1111106" cy="26653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Cima 10"/>
          <p:cNvSpPr/>
          <p:nvPr/>
        </p:nvSpPr>
        <p:spPr>
          <a:xfrm rot="11630459" flipV="1">
            <a:off x="2508414" y="4119172"/>
            <a:ext cx="2907936" cy="121896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1"/>
          <p:cNvSpPr/>
          <p:nvPr/>
        </p:nvSpPr>
        <p:spPr>
          <a:xfrm rot="19875054">
            <a:off x="1521847" y="1314803"/>
            <a:ext cx="3128372" cy="944619"/>
          </a:xfrm>
          <a:prstGeom prst="curvedDownArrow">
            <a:avLst>
              <a:gd name="adj1" fmla="val 3254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887692"/>
            <a:ext cx="12192000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ª FERRAMENTA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altLang="pt-BR" sz="60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pt-BR" altLang="pt-BR" sz="16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pt-BR" altLang="pt-BR" sz="16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pt-BR" altLang="pt-BR" sz="2400" b="1" spc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34888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PRÓ-GESTÃO RPPS </a:t>
            </a: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 DE CERTIFICAÇÃO INSTITUCIONAL E MODERNIZAÇÃO DA GESTÃO DOS REGIMES PRÓPRIOS DE PREVIDÊNCIA SOCIAL DA UNIÃO DOS ESTADOS, DO DISTRITO E DOS MUNICÍPIOS</a:t>
            </a:r>
            <a:b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416496" y="83671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OBJETIVOS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67916" y="2172920"/>
            <a:ext cx="10800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fontAlgn="t" hangingPunct="1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ncentivar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os Regimes Próprios de Previdência Social a adotarem melhores práticas de gestão previdenciária, que proporcionem maior controle dos seus ativos e passivos e mais transparência no relacionamento com os segurados e 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sociedade</a:t>
            </a:r>
          </a:p>
          <a:p>
            <a:pPr algn="just" eaLnBrk="1" fontAlgn="t" hangingPunct="1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buFont typeface="Wingdings" pitchFamily="2" charset="2"/>
              <a:buChar char="Ø"/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Profissionalizar a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gestão</a:t>
            </a:r>
          </a:p>
          <a:p>
            <a:pPr algn="just" eaLnBrk="1" fontAlgn="auto" hangingPunct="1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325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1416496" y="105273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OBJETIVOS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67916" y="2313454"/>
            <a:ext cx="108006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Proporcionar o atendimento das exigências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legais</a:t>
            </a:r>
          </a:p>
          <a:p>
            <a:pPr algn="just" eaLnBrk="1" fontAlgn="auto" hangingPunct="1"/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1" fontAlgn="auto" hangingPunct="1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Garantir a sustentabilidade e continuidade administrativa 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4235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523998" y="26064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pt-BR" alt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DIMENSÕES</a:t>
            </a:r>
            <a:endParaRPr lang="pt-BR" alt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340768"/>
            <a:ext cx="9036497" cy="3456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3998" y="4869160"/>
            <a:ext cx="9036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Controles Internos        Governança Corporativa          Educação Previdenciária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2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99656" y="83671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PRÓ-GESTÃO RPPS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408" y="2204864"/>
            <a:ext cx="10441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Ações a serem implementadas - 24  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Níveis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Aderência - 04 Níveis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Solicitação pelos Representantes do Ente Federativo e da Unidade Gestora do RPPS.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92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13295</TotalTime>
  <Words>1110</Words>
  <Application>Microsoft Office PowerPoint</Application>
  <PresentationFormat>Widescreen</PresentationFormat>
  <Paragraphs>328</Paragraphs>
  <Slides>29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Erie Bold</vt:lpstr>
      <vt:lpstr>MS Mincho</vt:lpstr>
      <vt:lpstr>Times New Roman</vt:lpstr>
      <vt:lpstr>Wingdings</vt:lpstr>
      <vt:lpstr>Wingdings 3</vt:lpstr>
      <vt:lpstr>Tema do Office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PRÓ-GESTÃO RPPS   PROGRAMA DE CERTIFICAÇÃO INSTITUCIONAL E MODERNIZAÇÃO DA GESTÃO DOS REGIMES PRÓPRIOS DE PREVIDÊNCIA SOCIAL DA UNIÃO DOS ESTADOS, DO DISTRITO E DOS MUNICÍPIOS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Helio Carneiro Fernandes - SPREV</cp:lastModifiedBy>
  <cp:revision>883</cp:revision>
  <cp:lastPrinted>2018-10-04T17:59:26Z</cp:lastPrinted>
  <dcterms:created xsi:type="dcterms:W3CDTF">2016-02-12T16:57:42Z</dcterms:created>
  <dcterms:modified xsi:type="dcterms:W3CDTF">2019-11-04T11:57:47Z</dcterms:modified>
</cp:coreProperties>
</file>