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303" r:id="rId3"/>
    <p:sldId id="352" r:id="rId4"/>
    <p:sldId id="353" r:id="rId5"/>
    <p:sldId id="355" r:id="rId6"/>
    <p:sldId id="356" r:id="rId7"/>
    <p:sldId id="357" r:id="rId8"/>
    <p:sldId id="358" r:id="rId9"/>
    <p:sldId id="354" r:id="rId10"/>
    <p:sldId id="304" r:id="rId11"/>
    <p:sldId id="305" r:id="rId12"/>
    <p:sldId id="326" r:id="rId13"/>
    <p:sldId id="306" r:id="rId14"/>
    <p:sldId id="308" r:id="rId15"/>
    <p:sldId id="310" r:id="rId16"/>
    <p:sldId id="342" r:id="rId17"/>
    <p:sldId id="311" r:id="rId18"/>
    <p:sldId id="343" r:id="rId19"/>
    <p:sldId id="344" r:id="rId20"/>
    <p:sldId id="359" r:id="rId21"/>
    <p:sldId id="327" r:id="rId22"/>
    <p:sldId id="360" r:id="rId23"/>
    <p:sldId id="361" r:id="rId24"/>
    <p:sldId id="362" r:id="rId25"/>
    <p:sldId id="275" r:id="rId26"/>
  </p:sldIdLst>
  <p:sldSz cx="12192000" cy="6858000"/>
  <p:notesSz cx="6788150" cy="9923463"/>
  <p:defaultTextStyle>
    <a:defPPr>
      <a:defRPr lang="pt-B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CC00"/>
    <a:srgbClr val="33CC33"/>
    <a:srgbClr val="FFFDAD"/>
    <a:srgbClr val="A7FBC1"/>
    <a:srgbClr val="99FF99"/>
    <a:srgbClr val="C4D7FC"/>
    <a:srgbClr val="2639AC"/>
    <a:srgbClr val="833AC6"/>
    <a:srgbClr val="126A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Estilo Mé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C083E6E3-FA7D-4D7B-A595-EF9225AFEA82}" styleName="Estilo Claro 1 - Ênfas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B9631B5-78F2-41C9-869B-9F39066F8104}" styleName="Estilo Médio 3 - Ênfase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5A111915-BE36-4E01-A7E5-04B1672EAD32}" styleName="Estilo Claro 2 - Ênfase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85BE263C-DBD7-4A20-BB59-AAB30ACAA65A}" styleName="Estilo Médio 3 - Ênfase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C2FFA5D-87B4-456A-9821-1D502468CF0F}" styleName="Estilo com Tema 1 - Ênfas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99" autoAdjust="0"/>
    <p:restoredTop sz="91024" autoAdjust="0"/>
  </p:normalViewPr>
  <p:slideViewPr>
    <p:cSldViewPr>
      <p:cViewPr varScale="1">
        <p:scale>
          <a:sx n="65" d="100"/>
          <a:sy n="65" d="100"/>
        </p:scale>
        <p:origin x="552" y="78"/>
      </p:cViewPr>
      <p:guideLst>
        <p:guide orient="horz" pos="2160"/>
        <p:guide pos="3840"/>
      </p:guideLst>
    </p:cSldViewPr>
  </p:slideViewPr>
  <p:notesTextViewPr>
    <p:cViewPr>
      <p:scale>
        <a:sx n="3" d="2"/>
        <a:sy n="3" d="2"/>
      </p:scale>
      <p:origin x="0" y="0"/>
    </p:cViewPr>
  </p:notesTextViewPr>
  <p:sorterViewPr>
    <p:cViewPr>
      <p:scale>
        <a:sx n="100" d="100"/>
        <a:sy n="100" d="100"/>
      </p:scale>
      <p:origin x="0" y="-468"/>
    </p:cViewPr>
  </p:sorterViewPr>
  <p:notesViewPr>
    <p:cSldViewPr>
      <p:cViewPr varScale="1">
        <p:scale>
          <a:sx n="50" d="100"/>
          <a:sy n="50" d="100"/>
        </p:scale>
        <p:origin x="2880"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ose.neto\Desktop\Demandas%20PEC\PEC_ESTUDOS\AN&#193;LISE%20PEC_Aposentadorias%20-%20Valores%20-15052019.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EVOLUÇÃO DO</a:t>
            </a:r>
            <a:r>
              <a:rPr lang="en-US" baseline="0" dirty="0"/>
              <a:t> </a:t>
            </a:r>
            <a:r>
              <a:rPr lang="en-US" dirty="0"/>
              <a:t>CUSTO NORMAL ANUAL (%) - CUP</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pt-BR"/>
        </a:p>
      </c:txPr>
    </c:title>
    <c:autoTitleDeleted val="0"/>
    <c:plotArea>
      <c:layout/>
      <c:lineChart>
        <c:grouping val="standard"/>
        <c:varyColors val="0"/>
        <c:ser>
          <c:idx val="0"/>
          <c:order val="0"/>
          <c:tx>
            <c:strRef>
              <c:f>Plan2!$O$1</c:f>
              <c:strCache>
                <c:ptCount val="1"/>
                <c:pt idx="0">
                  <c:v>CUSTO NORMAL ANUAL (%)</c:v>
                </c:pt>
              </c:strCache>
            </c:strRef>
          </c:tx>
          <c:spPr>
            <a:ln w="28575" cap="rnd">
              <a:solidFill>
                <a:schemeClr val="accent1"/>
              </a:solidFill>
              <a:round/>
            </a:ln>
            <a:effectLst/>
          </c:spPr>
          <c:marker>
            <c:symbol val="none"/>
          </c:marker>
          <c:cat>
            <c:numRef>
              <c:f>Plan2!$R$2:$R$38</c:f>
              <c:numCache>
                <c:formatCode>General</c:formatCode>
                <c:ptCount val="37"/>
                <c:pt idx="0">
                  <c:v>1984</c:v>
                </c:pt>
                <c:pt idx="1">
                  <c:v>1985</c:v>
                </c:pt>
                <c:pt idx="2">
                  <c:v>1986</c:v>
                </c:pt>
                <c:pt idx="3">
                  <c:v>1987</c:v>
                </c:pt>
                <c:pt idx="4">
                  <c:v>1988</c:v>
                </c:pt>
                <c:pt idx="5">
                  <c:v>1989</c:v>
                </c:pt>
                <c:pt idx="6">
                  <c:v>1990</c:v>
                </c:pt>
                <c:pt idx="7">
                  <c:v>1991</c:v>
                </c:pt>
                <c:pt idx="8">
                  <c:v>1992</c:v>
                </c:pt>
                <c:pt idx="9">
                  <c:v>1993</c:v>
                </c:pt>
                <c:pt idx="10">
                  <c:v>1994</c:v>
                </c:pt>
                <c:pt idx="11">
                  <c:v>1995</c:v>
                </c:pt>
                <c:pt idx="12">
                  <c:v>1996</c:v>
                </c:pt>
                <c:pt idx="13">
                  <c:v>1997</c:v>
                </c:pt>
                <c:pt idx="14">
                  <c:v>1998</c:v>
                </c:pt>
                <c:pt idx="15">
                  <c:v>1999</c:v>
                </c:pt>
                <c:pt idx="16">
                  <c:v>2000</c:v>
                </c:pt>
                <c:pt idx="17">
                  <c:v>2001</c:v>
                </c:pt>
                <c:pt idx="18">
                  <c:v>2002</c:v>
                </c:pt>
                <c:pt idx="19">
                  <c:v>2003</c:v>
                </c:pt>
                <c:pt idx="20">
                  <c:v>2004</c:v>
                </c:pt>
                <c:pt idx="21">
                  <c:v>2005</c:v>
                </c:pt>
                <c:pt idx="22">
                  <c:v>2006</c:v>
                </c:pt>
                <c:pt idx="23">
                  <c:v>2007</c:v>
                </c:pt>
                <c:pt idx="24">
                  <c:v>2008</c:v>
                </c:pt>
                <c:pt idx="25">
                  <c:v>2009</c:v>
                </c:pt>
                <c:pt idx="26">
                  <c:v>2010</c:v>
                </c:pt>
                <c:pt idx="27">
                  <c:v>2011</c:v>
                </c:pt>
                <c:pt idx="28">
                  <c:v>2012</c:v>
                </c:pt>
                <c:pt idx="29">
                  <c:v>2013</c:v>
                </c:pt>
                <c:pt idx="30">
                  <c:v>2014</c:v>
                </c:pt>
                <c:pt idx="31">
                  <c:v>2015</c:v>
                </c:pt>
                <c:pt idx="32">
                  <c:v>2016</c:v>
                </c:pt>
                <c:pt idx="33">
                  <c:v>2017</c:v>
                </c:pt>
                <c:pt idx="34">
                  <c:v>2018</c:v>
                </c:pt>
                <c:pt idx="35">
                  <c:v>2019</c:v>
                </c:pt>
                <c:pt idx="36">
                  <c:v>2020</c:v>
                </c:pt>
              </c:numCache>
            </c:numRef>
          </c:cat>
          <c:val>
            <c:numRef>
              <c:f>Plan2!$O$2:$O$38</c:f>
              <c:numCache>
                <c:formatCode>0.00%</c:formatCode>
                <c:ptCount val="37"/>
                <c:pt idx="0">
                  <c:v>4.0271272675784092E-2</c:v>
                </c:pt>
                <c:pt idx="1">
                  <c:v>4.2351533477640292E-2</c:v>
                </c:pt>
                <c:pt idx="2">
                  <c:v>4.4542197615086529E-2</c:v>
                </c:pt>
                <c:pt idx="3">
                  <c:v>4.6847583435583914E-2</c:v>
                </c:pt>
                <c:pt idx="4">
                  <c:v>4.9272437953432016E-2</c:v>
                </c:pt>
                <c:pt idx="5">
                  <c:v>5.1822336802790615E-2</c:v>
                </c:pt>
                <c:pt idx="6">
                  <c:v>5.4504086207787482E-2</c:v>
                </c:pt>
                <c:pt idx="7">
                  <c:v>5.7325129983381247E-2</c:v>
                </c:pt>
                <c:pt idx="8">
                  <c:v>6.0294179665137601E-2</c:v>
                </c:pt>
                <c:pt idx="9">
                  <c:v>6.3420246099447075E-2</c:v>
                </c:pt>
                <c:pt idx="10">
                  <c:v>6.67123995553804E-2</c:v>
                </c:pt>
                <c:pt idx="11">
                  <c:v>7.0179667897185563E-2</c:v>
                </c:pt>
                <c:pt idx="12">
                  <c:v>7.3832098168524235E-2</c:v>
                </c:pt>
                <c:pt idx="13">
                  <c:v>7.7680063822347614E-2</c:v>
                </c:pt>
                <c:pt idx="14">
                  <c:v>8.1734883305745992E-2</c:v>
                </c:pt>
                <c:pt idx="15">
                  <c:v>8.6009203343603458E-2</c:v>
                </c:pt>
                <c:pt idx="16">
                  <c:v>9.0516754945247163E-2</c:v>
                </c:pt>
                <c:pt idx="17">
                  <c:v>9.527247319688166E-2</c:v>
                </c:pt>
                <c:pt idx="18">
                  <c:v>0.10029263186839418</c:v>
                </c:pt>
                <c:pt idx="19">
                  <c:v>0.105594993961588</c:v>
                </c:pt>
                <c:pt idx="20">
                  <c:v>0.11119864592931106</c:v>
                </c:pt>
                <c:pt idx="21">
                  <c:v>0.11712456798504502</c:v>
                </c:pt>
                <c:pt idx="22">
                  <c:v>0.1233963633510827</c:v>
                </c:pt>
                <c:pt idx="23">
                  <c:v>0.1300402654014606</c:v>
                </c:pt>
                <c:pt idx="24">
                  <c:v>0.13708493934873606</c:v>
                </c:pt>
                <c:pt idx="25">
                  <c:v>0.14456173260898736</c:v>
                </c:pt>
                <c:pt idx="26">
                  <c:v>0.1525043423275888</c:v>
                </c:pt>
                <c:pt idx="27">
                  <c:v>0.16095057344163483</c:v>
                </c:pt>
                <c:pt idx="28">
                  <c:v>0.16994174304905288</c:v>
                </c:pt>
                <c:pt idx="29">
                  <c:v>0.17952411581000391</c:v>
                </c:pt>
                <c:pt idx="30">
                  <c:v>0.1897497969193192</c:v>
                </c:pt>
                <c:pt idx="31">
                  <c:v>0.2006775963692029</c:v>
                </c:pt>
                <c:pt idx="32">
                  <c:v>0.2123725365964792</c:v>
                </c:pt>
                <c:pt idx="33">
                  <c:v>0.22490793276948753</c:v>
                </c:pt>
                <c:pt idx="34">
                  <c:v>0.23836710027518807</c:v>
                </c:pt>
                <c:pt idx="35">
                  <c:v>0.25284900979949376</c:v>
                </c:pt>
                <c:pt idx="36">
                  <c:v>0.26846247277277951</c:v>
                </c:pt>
              </c:numCache>
            </c:numRef>
          </c:val>
          <c:smooth val="0"/>
          <c:extLst>
            <c:ext xmlns:c16="http://schemas.microsoft.com/office/drawing/2014/chart" uri="{C3380CC4-5D6E-409C-BE32-E72D297353CC}">
              <c16:uniqueId val="{00000000-D175-4BAB-94EE-596918DAC42A}"/>
            </c:ext>
          </c:extLst>
        </c:ser>
        <c:dLbls>
          <c:showLegendKey val="0"/>
          <c:showVal val="0"/>
          <c:showCatName val="0"/>
          <c:showSerName val="0"/>
          <c:showPercent val="0"/>
          <c:showBubbleSize val="0"/>
        </c:dLbls>
        <c:smooth val="0"/>
        <c:axId val="190590640"/>
        <c:axId val="190591200"/>
      </c:lineChart>
      <c:catAx>
        <c:axId val="190590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174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90591200"/>
        <c:crosses val="autoZero"/>
        <c:auto val="1"/>
        <c:lblAlgn val="ctr"/>
        <c:lblOffset val="100"/>
        <c:noMultiLvlLbl val="0"/>
      </c:catAx>
      <c:valAx>
        <c:axId val="19059120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pt-BR"/>
          </a:p>
        </c:txPr>
        <c:crossAx val="1905906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pt-B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667006-BC56-4AF5-A4B1-FF10E90AE879}"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pt-BR"/>
        </a:p>
      </dgm:t>
    </dgm:pt>
    <dgm:pt modelId="{127C1E1C-B087-4994-97CF-BAC206795E5E}">
      <dgm:prSet phldrT="[Texto]"/>
      <dgm:spPr/>
      <dgm:t>
        <a:bodyPr/>
        <a:lstStyle/>
        <a:p>
          <a:r>
            <a:rPr lang="pt-BR" dirty="0"/>
            <a:t>Contribuição do Ente Federativo</a:t>
          </a:r>
        </a:p>
      </dgm:t>
    </dgm:pt>
    <dgm:pt modelId="{EE7A3302-5115-4435-BC51-6FDB792B1B2D}" type="parTrans" cxnId="{1020EC52-F425-4BA4-BD99-55ADC2B3C523}">
      <dgm:prSet/>
      <dgm:spPr/>
      <dgm:t>
        <a:bodyPr/>
        <a:lstStyle/>
        <a:p>
          <a:endParaRPr lang="pt-BR"/>
        </a:p>
      </dgm:t>
    </dgm:pt>
    <dgm:pt modelId="{40C82743-0086-4363-8CF0-96AA4766228F}" type="sibTrans" cxnId="{1020EC52-F425-4BA4-BD99-55ADC2B3C523}">
      <dgm:prSet/>
      <dgm:spPr/>
      <dgm:t>
        <a:bodyPr/>
        <a:lstStyle/>
        <a:p>
          <a:endParaRPr lang="pt-BR"/>
        </a:p>
      </dgm:t>
    </dgm:pt>
    <dgm:pt modelId="{A10233A2-6D8D-4026-961C-62ED0C78B892}">
      <dgm:prSet phldrT="[Texto]"/>
      <dgm:spPr/>
      <dgm:t>
        <a:bodyPr/>
        <a:lstStyle/>
        <a:p>
          <a:r>
            <a:rPr lang="pt-BR" dirty="0"/>
            <a:t>Contribuição do Servidor</a:t>
          </a:r>
        </a:p>
      </dgm:t>
    </dgm:pt>
    <dgm:pt modelId="{6A0CAFC7-1804-467E-82B8-9273371448D1}" type="parTrans" cxnId="{0B4E7475-CFC4-4EE3-A2DD-813EF6E34AE7}">
      <dgm:prSet/>
      <dgm:spPr/>
      <dgm:t>
        <a:bodyPr/>
        <a:lstStyle/>
        <a:p>
          <a:endParaRPr lang="pt-BR"/>
        </a:p>
      </dgm:t>
    </dgm:pt>
    <dgm:pt modelId="{6F22E9F6-8EA4-4814-A137-1333501811B3}" type="sibTrans" cxnId="{0B4E7475-CFC4-4EE3-A2DD-813EF6E34AE7}">
      <dgm:prSet/>
      <dgm:spPr/>
      <dgm:t>
        <a:bodyPr/>
        <a:lstStyle/>
        <a:p>
          <a:endParaRPr lang="pt-BR"/>
        </a:p>
      </dgm:t>
    </dgm:pt>
    <dgm:pt modelId="{DB39BF50-1F3C-440D-8669-E8C7E9C84CD6}">
      <dgm:prSet phldrT="[Texto]"/>
      <dgm:spPr/>
      <dgm:t>
        <a:bodyPr/>
        <a:lstStyle/>
        <a:p>
          <a:r>
            <a:rPr lang="pt-BR" dirty="0"/>
            <a:t>Benefícios de Aposentadoria</a:t>
          </a:r>
        </a:p>
      </dgm:t>
    </dgm:pt>
    <dgm:pt modelId="{7B3A2646-1053-4C03-B978-A5571B15E9E7}" type="parTrans" cxnId="{2F071114-6277-41BA-9FAD-0F41CE934EAF}">
      <dgm:prSet/>
      <dgm:spPr/>
      <dgm:t>
        <a:bodyPr/>
        <a:lstStyle/>
        <a:p>
          <a:endParaRPr lang="pt-BR"/>
        </a:p>
      </dgm:t>
    </dgm:pt>
    <dgm:pt modelId="{51C455DE-6703-4E45-B333-8723BBC01B7D}" type="sibTrans" cxnId="{2F071114-6277-41BA-9FAD-0F41CE934EAF}">
      <dgm:prSet/>
      <dgm:spPr/>
      <dgm:t>
        <a:bodyPr/>
        <a:lstStyle/>
        <a:p>
          <a:endParaRPr lang="pt-BR"/>
        </a:p>
      </dgm:t>
    </dgm:pt>
    <dgm:pt modelId="{4DB4C192-AB35-4148-9C06-DEAF4D468536}">
      <dgm:prSet phldrT="[Texto]"/>
      <dgm:spPr/>
      <dgm:t>
        <a:bodyPr/>
        <a:lstStyle/>
        <a:p>
          <a:r>
            <a:rPr lang="pt-BR" dirty="0"/>
            <a:t>Benefícios Temporários</a:t>
          </a:r>
        </a:p>
      </dgm:t>
    </dgm:pt>
    <dgm:pt modelId="{494E565B-CDD4-4695-B71E-7EF6809F4248}" type="parTrans" cxnId="{91E54438-C054-4488-8934-0EAD04D73675}">
      <dgm:prSet/>
      <dgm:spPr/>
      <dgm:t>
        <a:bodyPr/>
        <a:lstStyle/>
        <a:p>
          <a:endParaRPr lang="pt-BR"/>
        </a:p>
      </dgm:t>
    </dgm:pt>
    <dgm:pt modelId="{139CC59F-81C1-4FEE-9A3A-193D81E2EC8A}" type="sibTrans" cxnId="{91E54438-C054-4488-8934-0EAD04D73675}">
      <dgm:prSet/>
      <dgm:spPr/>
      <dgm:t>
        <a:bodyPr/>
        <a:lstStyle/>
        <a:p>
          <a:endParaRPr lang="pt-BR"/>
        </a:p>
      </dgm:t>
    </dgm:pt>
    <dgm:pt modelId="{3742406F-D412-45A8-819A-3A1288B48D71}">
      <dgm:prSet phldrT="[Texto]"/>
      <dgm:spPr/>
      <dgm:t>
        <a:bodyPr/>
        <a:lstStyle/>
        <a:p>
          <a:r>
            <a:rPr lang="pt-BR" dirty="0"/>
            <a:t>Benefícios de Pensão</a:t>
          </a:r>
        </a:p>
      </dgm:t>
    </dgm:pt>
    <dgm:pt modelId="{A13CE961-2ABC-4F7E-8E72-BA202B468CF4}" type="parTrans" cxnId="{C60EE469-C672-40EA-ADB4-1CD116D707F8}">
      <dgm:prSet/>
      <dgm:spPr/>
      <dgm:t>
        <a:bodyPr/>
        <a:lstStyle/>
        <a:p>
          <a:endParaRPr lang="pt-BR"/>
        </a:p>
      </dgm:t>
    </dgm:pt>
    <dgm:pt modelId="{EBB535E8-F743-4D9D-BDB5-127B06AC0BD0}" type="sibTrans" cxnId="{C60EE469-C672-40EA-ADB4-1CD116D707F8}">
      <dgm:prSet/>
      <dgm:spPr/>
      <dgm:t>
        <a:bodyPr/>
        <a:lstStyle/>
        <a:p>
          <a:endParaRPr lang="pt-BR"/>
        </a:p>
      </dgm:t>
    </dgm:pt>
    <dgm:pt modelId="{B95B9033-E376-4F27-B41C-56375F229DF3}" type="pres">
      <dgm:prSet presAssocID="{A4667006-BC56-4AF5-A4B1-FF10E90AE879}" presName="outerComposite" presStyleCnt="0">
        <dgm:presLayoutVars>
          <dgm:chMax val="2"/>
          <dgm:animLvl val="lvl"/>
          <dgm:resizeHandles val="exact"/>
        </dgm:presLayoutVars>
      </dgm:prSet>
      <dgm:spPr/>
    </dgm:pt>
    <dgm:pt modelId="{E47E6F8C-BB4C-4620-AB03-576382DD261B}" type="pres">
      <dgm:prSet presAssocID="{A4667006-BC56-4AF5-A4B1-FF10E90AE879}" presName="dummyMaxCanvas" presStyleCnt="0"/>
      <dgm:spPr/>
    </dgm:pt>
    <dgm:pt modelId="{2BECF9E6-A35E-4876-A40A-FC0DB31FBAB1}" type="pres">
      <dgm:prSet presAssocID="{A4667006-BC56-4AF5-A4B1-FF10E90AE879}" presName="parentComposite" presStyleCnt="0"/>
      <dgm:spPr/>
    </dgm:pt>
    <dgm:pt modelId="{F17F84FA-C365-4D13-96A6-3F815FCCD184}" type="pres">
      <dgm:prSet presAssocID="{A4667006-BC56-4AF5-A4B1-FF10E90AE879}" presName="parent1" presStyleLbl="alignAccFollowNode1" presStyleIdx="0" presStyleCnt="4" custLinFactY="38244" custLinFactNeighborX="5052" custLinFactNeighborY="100000">
        <dgm:presLayoutVars>
          <dgm:chMax val="4"/>
        </dgm:presLayoutVars>
      </dgm:prSet>
      <dgm:spPr/>
    </dgm:pt>
    <dgm:pt modelId="{C8D2633C-8F12-403E-A7E7-D97089177DB8}" type="pres">
      <dgm:prSet presAssocID="{A4667006-BC56-4AF5-A4B1-FF10E90AE879}" presName="parent2" presStyleLbl="alignAccFollowNode1" presStyleIdx="1" presStyleCnt="4" custLinFactNeighborX="-1378" custLinFactNeighborY="2823">
        <dgm:presLayoutVars>
          <dgm:chMax val="4"/>
        </dgm:presLayoutVars>
      </dgm:prSet>
      <dgm:spPr/>
    </dgm:pt>
    <dgm:pt modelId="{AE735F6F-972C-4C47-9495-9FFBBB96EBD2}" type="pres">
      <dgm:prSet presAssocID="{A4667006-BC56-4AF5-A4B1-FF10E90AE879}" presName="childrenComposite" presStyleCnt="0"/>
      <dgm:spPr/>
    </dgm:pt>
    <dgm:pt modelId="{08CC292C-C2B2-4E89-B469-6D9BB26E2E84}" type="pres">
      <dgm:prSet presAssocID="{A4667006-BC56-4AF5-A4B1-FF10E90AE879}" presName="dummyMaxCanvas_ChildArea" presStyleCnt="0"/>
      <dgm:spPr/>
    </dgm:pt>
    <dgm:pt modelId="{4BF0170F-FA6A-45DC-9E23-0E8D37F718DB}" type="pres">
      <dgm:prSet presAssocID="{A4667006-BC56-4AF5-A4B1-FF10E90AE879}" presName="fulcrum" presStyleLbl="alignAccFollowNode1" presStyleIdx="2" presStyleCnt="4"/>
      <dgm:spPr/>
    </dgm:pt>
    <dgm:pt modelId="{DF5DD720-495A-4D94-A407-BCAAE533B428}" type="pres">
      <dgm:prSet presAssocID="{A4667006-BC56-4AF5-A4B1-FF10E90AE879}" presName="balance_12" presStyleLbl="alignAccFollowNode1" presStyleIdx="3" presStyleCnt="4" custAng="21360000">
        <dgm:presLayoutVars>
          <dgm:bulletEnabled val="1"/>
        </dgm:presLayoutVars>
      </dgm:prSet>
      <dgm:spPr/>
    </dgm:pt>
    <dgm:pt modelId="{120B9C0B-89D9-4213-A7A6-963208712466}" type="pres">
      <dgm:prSet presAssocID="{A4667006-BC56-4AF5-A4B1-FF10E90AE879}" presName="right_12_1" presStyleLbl="node1" presStyleIdx="0" presStyleCnt="3" custAng="21360000" custLinFactNeighborX="-3949" custLinFactNeighborY="-10355">
        <dgm:presLayoutVars>
          <dgm:bulletEnabled val="1"/>
        </dgm:presLayoutVars>
      </dgm:prSet>
      <dgm:spPr/>
    </dgm:pt>
    <dgm:pt modelId="{F792B93E-0805-4826-9332-0CC197027BF5}" type="pres">
      <dgm:prSet presAssocID="{A4667006-BC56-4AF5-A4B1-FF10E90AE879}" presName="right_12_2" presStyleLbl="node1" presStyleIdx="1" presStyleCnt="3" custAng="21360000" custLinFactNeighborX="-9104" custLinFactNeighborY="-12235">
        <dgm:presLayoutVars>
          <dgm:bulletEnabled val="1"/>
        </dgm:presLayoutVars>
      </dgm:prSet>
      <dgm:spPr/>
    </dgm:pt>
    <dgm:pt modelId="{996AA463-DB52-4A1E-BBA1-DBB8C07A0FE2}" type="pres">
      <dgm:prSet presAssocID="{A4667006-BC56-4AF5-A4B1-FF10E90AE879}" presName="left_12_1" presStyleLbl="node1" presStyleIdx="2" presStyleCnt="3" custAng="21360000">
        <dgm:presLayoutVars>
          <dgm:bulletEnabled val="1"/>
        </dgm:presLayoutVars>
      </dgm:prSet>
      <dgm:spPr/>
    </dgm:pt>
  </dgm:ptLst>
  <dgm:cxnLst>
    <dgm:cxn modelId="{2F071114-6277-41BA-9FAD-0F41CE934EAF}" srcId="{A4667006-BC56-4AF5-A4B1-FF10E90AE879}" destId="{DB39BF50-1F3C-440D-8669-E8C7E9C84CD6}" srcOrd="1" destOrd="0" parTransId="{7B3A2646-1053-4C03-B978-A5571B15E9E7}" sibTransId="{51C455DE-6703-4E45-B333-8723BBC01B7D}"/>
    <dgm:cxn modelId="{59413F26-3410-4644-B931-437376A9FC7B}" type="presOf" srcId="{127C1E1C-B087-4994-97CF-BAC206795E5E}" destId="{F17F84FA-C365-4D13-96A6-3F815FCCD184}" srcOrd="0" destOrd="0" presId="urn:microsoft.com/office/officeart/2005/8/layout/balance1"/>
    <dgm:cxn modelId="{9BEF872C-D2B3-4C38-9F0B-8EBE9F386CE3}" type="presOf" srcId="{4DB4C192-AB35-4148-9C06-DEAF4D468536}" destId="{120B9C0B-89D9-4213-A7A6-963208712466}" srcOrd="0" destOrd="0" presId="urn:microsoft.com/office/officeart/2005/8/layout/balance1"/>
    <dgm:cxn modelId="{16883F2F-62C8-4549-BB45-5884E346ABA7}" type="presOf" srcId="{A10233A2-6D8D-4026-961C-62ED0C78B892}" destId="{996AA463-DB52-4A1E-BBA1-DBB8C07A0FE2}" srcOrd="0" destOrd="0" presId="urn:microsoft.com/office/officeart/2005/8/layout/balance1"/>
    <dgm:cxn modelId="{91E54438-C054-4488-8934-0EAD04D73675}" srcId="{DB39BF50-1F3C-440D-8669-E8C7E9C84CD6}" destId="{4DB4C192-AB35-4148-9C06-DEAF4D468536}" srcOrd="0" destOrd="0" parTransId="{494E565B-CDD4-4695-B71E-7EF6809F4248}" sibTransId="{139CC59F-81C1-4FEE-9A3A-193D81E2EC8A}"/>
    <dgm:cxn modelId="{C60EE469-C672-40EA-ADB4-1CD116D707F8}" srcId="{DB39BF50-1F3C-440D-8669-E8C7E9C84CD6}" destId="{3742406F-D412-45A8-819A-3A1288B48D71}" srcOrd="1" destOrd="0" parTransId="{A13CE961-2ABC-4F7E-8E72-BA202B468CF4}" sibTransId="{EBB535E8-F743-4D9D-BDB5-127B06AC0BD0}"/>
    <dgm:cxn modelId="{1020EC52-F425-4BA4-BD99-55ADC2B3C523}" srcId="{A4667006-BC56-4AF5-A4B1-FF10E90AE879}" destId="{127C1E1C-B087-4994-97CF-BAC206795E5E}" srcOrd="0" destOrd="0" parTransId="{EE7A3302-5115-4435-BC51-6FDB792B1B2D}" sibTransId="{40C82743-0086-4363-8CF0-96AA4766228F}"/>
    <dgm:cxn modelId="{0B4E7475-CFC4-4EE3-A2DD-813EF6E34AE7}" srcId="{127C1E1C-B087-4994-97CF-BAC206795E5E}" destId="{A10233A2-6D8D-4026-961C-62ED0C78B892}" srcOrd="0" destOrd="0" parTransId="{6A0CAFC7-1804-467E-82B8-9273371448D1}" sibTransId="{6F22E9F6-8EA4-4814-A137-1333501811B3}"/>
    <dgm:cxn modelId="{DDD7D993-9EA9-416B-9FBC-14B39D9C3C51}" type="presOf" srcId="{A4667006-BC56-4AF5-A4B1-FF10E90AE879}" destId="{B95B9033-E376-4F27-B41C-56375F229DF3}" srcOrd="0" destOrd="0" presId="urn:microsoft.com/office/officeart/2005/8/layout/balance1"/>
    <dgm:cxn modelId="{053ED8B3-71A0-4CF9-9FC2-66363ED8FEF2}" type="presOf" srcId="{DB39BF50-1F3C-440D-8669-E8C7E9C84CD6}" destId="{C8D2633C-8F12-403E-A7E7-D97089177DB8}" srcOrd="0" destOrd="0" presId="urn:microsoft.com/office/officeart/2005/8/layout/balance1"/>
    <dgm:cxn modelId="{D5DA22CC-4126-4595-A9C7-87C402C97C33}" type="presOf" srcId="{3742406F-D412-45A8-819A-3A1288B48D71}" destId="{F792B93E-0805-4826-9332-0CC197027BF5}" srcOrd="0" destOrd="0" presId="urn:microsoft.com/office/officeart/2005/8/layout/balance1"/>
    <dgm:cxn modelId="{3004ADD9-631D-4E20-B683-677FAF44723B}" type="presParOf" srcId="{B95B9033-E376-4F27-B41C-56375F229DF3}" destId="{E47E6F8C-BB4C-4620-AB03-576382DD261B}" srcOrd="0" destOrd="0" presId="urn:microsoft.com/office/officeart/2005/8/layout/balance1"/>
    <dgm:cxn modelId="{4B7089B5-044B-434D-B737-F924BE80334D}" type="presParOf" srcId="{B95B9033-E376-4F27-B41C-56375F229DF3}" destId="{2BECF9E6-A35E-4876-A40A-FC0DB31FBAB1}" srcOrd="1" destOrd="0" presId="urn:microsoft.com/office/officeart/2005/8/layout/balance1"/>
    <dgm:cxn modelId="{A999FB90-DFCC-44FA-B72D-230C1A93D59E}" type="presParOf" srcId="{2BECF9E6-A35E-4876-A40A-FC0DB31FBAB1}" destId="{F17F84FA-C365-4D13-96A6-3F815FCCD184}" srcOrd="0" destOrd="0" presId="urn:microsoft.com/office/officeart/2005/8/layout/balance1"/>
    <dgm:cxn modelId="{4819D66C-734E-44B6-AD10-75A5A9EB609B}" type="presParOf" srcId="{2BECF9E6-A35E-4876-A40A-FC0DB31FBAB1}" destId="{C8D2633C-8F12-403E-A7E7-D97089177DB8}" srcOrd="1" destOrd="0" presId="urn:microsoft.com/office/officeart/2005/8/layout/balance1"/>
    <dgm:cxn modelId="{761935ED-F464-4DDD-8F22-D07D9C050CF7}" type="presParOf" srcId="{B95B9033-E376-4F27-B41C-56375F229DF3}" destId="{AE735F6F-972C-4C47-9495-9FFBBB96EBD2}" srcOrd="2" destOrd="0" presId="urn:microsoft.com/office/officeart/2005/8/layout/balance1"/>
    <dgm:cxn modelId="{6E79977E-DBBC-43CC-A260-6398BFE46C93}" type="presParOf" srcId="{AE735F6F-972C-4C47-9495-9FFBBB96EBD2}" destId="{08CC292C-C2B2-4E89-B469-6D9BB26E2E84}" srcOrd="0" destOrd="0" presId="urn:microsoft.com/office/officeart/2005/8/layout/balance1"/>
    <dgm:cxn modelId="{6D1F078C-7F61-4449-8DDA-04ECCEEBC9C8}" type="presParOf" srcId="{AE735F6F-972C-4C47-9495-9FFBBB96EBD2}" destId="{4BF0170F-FA6A-45DC-9E23-0E8D37F718DB}" srcOrd="1" destOrd="0" presId="urn:microsoft.com/office/officeart/2005/8/layout/balance1"/>
    <dgm:cxn modelId="{7D544917-DD39-4815-A0AC-7AE5026C8881}" type="presParOf" srcId="{AE735F6F-972C-4C47-9495-9FFBBB96EBD2}" destId="{DF5DD720-495A-4D94-A407-BCAAE533B428}" srcOrd="2" destOrd="0" presId="urn:microsoft.com/office/officeart/2005/8/layout/balance1"/>
    <dgm:cxn modelId="{CEB8F7C9-A883-47BE-ACE9-E8190C17D9DB}" type="presParOf" srcId="{AE735F6F-972C-4C47-9495-9FFBBB96EBD2}" destId="{120B9C0B-89D9-4213-A7A6-963208712466}" srcOrd="3" destOrd="0" presId="urn:microsoft.com/office/officeart/2005/8/layout/balance1"/>
    <dgm:cxn modelId="{BF4BE1B7-B2ED-4D6F-B020-E3C1A657ADDA}" type="presParOf" srcId="{AE735F6F-972C-4C47-9495-9FFBBB96EBD2}" destId="{F792B93E-0805-4826-9332-0CC197027BF5}" srcOrd="4" destOrd="0" presId="urn:microsoft.com/office/officeart/2005/8/layout/balance1"/>
    <dgm:cxn modelId="{78B49C04-427A-4E89-90B4-22B4DEC80639}" type="presParOf" srcId="{AE735F6F-972C-4C47-9495-9FFBBB96EBD2}" destId="{996AA463-DB52-4A1E-BBA1-DBB8C07A0FE2}" srcOrd="5"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660C6AE-E2DE-459F-8C1F-DE7295B4538C}"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pt-BR"/>
        </a:p>
      </dgm:t>
    </dgm:pt>
    <dgm:pt modelId="{6D228ADC-9E73-4A5B-8C1F-ED2776145CB7}">
      <dgm:prSet phldrT="[Texto]"/>
      <dgm:spPr/>
      <dgm:t>
        <a:bodyPr/>
        <a:lstStyle/>
        <a:p>
          <a:r>
            <a:rPr lang="pt-BR" dirty="0"/>
            <a:t>Plano de Custeio</a:t>
          </a:r>
        </a:p>
      </dgm:t>
    </dgm:pt>
    <dgm:pt modelId="{B9F4DCD5-D884-4DB2-9DE7-48C4BE267223}" type="parTrans" cxnId="{561BEB23-DD02-4E51-8593-45F01FAD66C3}">
      <dgm:prSet/>
      <dgm:spPr/>
      <dgm:t>
        <a:bodyPr/>
        <a:lstStyle/>
        <a:p>
          <a:endParaRPr lang="pt-BR"/>
        </a:p>
      </dgm:t>
    </dgm:pt>
    <dgm:pt modelId="{B2EC534F-B2E7-4D94-AE0C-EF986761AD80}" type="sibTrans" cxnId="{561BEB23-DD02-4E51-8593-45F01FAD66C3}">
      <dgm:prSet/>
      <dgm:spPr/>
      <dgm:t>
        <a:bodyPr/>
        <a:lstStyle/>
        <a:p>
          <a:endParaRPr lang="pt-BR"/>
        </a:p>
      </dgm:t>
    </dgm:pt>
    <dgm:pt modelId="{E418BD5A-A1B1-421C-9687-415ADB347F86}">
      <dgm:prSet phldrT="[Texto]"/>
      <dgm:spPr/>
      <dgm:t>
        <a:bodyPr/>
        <a:lstStyle/>
        <a:p>
          <a:r>
            <a:rPr lang="pt-BR" dirty="0"/>
            <a:t>Base Técnica</a:t>
          </a:r>
        </a:p>
      </dgm:t>
    </dgm:pt>
    <dgm:pt modelId="{26E80526-D1C7-4BAD-A723-0494377CC7BB}" type="parTrans" cxnId="{15E2A6FB-12A2-44D4-AF55-47C4ECA35C80}">
      <dgm:prSet/>
      <dgm:spPr/>
      <dgm:t>
        <a:bodyPr/>
        <a:lstStyle/>
        <a:p>
          <a:endParaRPr lang="pt-BR"/>
        </a:p>
      </dgm:t>
    </dgm:pt>
    <dgm:pt modelId="{6316D00B-5A3B-443F-9443-35FC9C5164DB}" type="sibTrans" cxnId="{15E2A6FB-12A2-44D4-AF55-47C4ECA35C80}">
      <dgm:prSet/>
      <dgm:spPr/>
      <dgm:t>
        <a:bodyPr/>
        <a:lstStyle/>
        <a:p>
          <a:endParaRPr lang="pt-BR"/>
        </a:p>
      </dgm:t>
    </dgm:pt>
    <dgm:pt modelId="{7A19F5FF-1BEF-4FAB-BD78-A34F284B6388}">
      <dgm:prSet phldrT="[Texto]"/>
      <dgm:spPr/>
      <dgm:t>
        <a:bodyPr/>
        <a:lstStyle/>
        <a:p>
          <a:r>
            <a:rPr lang="pt-BR" dirty="0"/>
            <a:t>Resultado Atuarial</a:t>
          </a:r>
        </a:p>
      </dgm:t>
    </dgm:pt>
    <dgm:pt modelId="{A7595C01-3BAE-47B0-9CCD-B2711A1116A7}" type="parTrans" cxnId="{1E0B641D-4CDE-4F61-921E-D045501093DA}">
      <dgm:prSet/>
      <dgm:spPr/>
      <dgm:t>
        <a:bodyPr/>
        <a:lstStyle/>
        <a:p>
          <a:endParaRPr lang="pt-BR"/>
        </a:p>
      </dgm:t>
    </dgm:pt>
    <dgm:pt modelId="{E8448749-091F-48B9-B0D3-11D9666E92B3}" type="sibTrans" cxnId="{1E0B641D-4CDE-4F61-921E-D045501093DA}">
      <dgm:prSet/>
      <dgm:spPr/>
      <dgm:t>
        <a:bodyPr/>
        <a:lstStyle/>
        <a:p>
          <a:endParaRPr lang="pt-BR"/>
        </a:p>
      </dgm:t>
    </dgm:pt>
    <dgm:pt modelId="{7073D09A-5DAD-43DD-BC54-443B8626DCDA}">
      <dgm:prSet phldrT="[Texto]"/>
      <dgm:spPr/>
      <dgm:t>
        <a:bodyPr/>
        <a:lstStyle/>
        <a:p>
          <a:r>
            <a:rPr lang="pt-BR" dirty="0"/>
            <a:t>Base Normativa</a:t>
          </a:r>
        </a:p>
      </dgm:t>
    </dgm:pt>
    <dgm:pt modelId="{4C36CE50-3238-41DD-90BC-3DF91AEF3C32}" type="parTrans" cxnId="{E952B680-12C6-4F31-A14D-8F567DEFFB24}">
      <dgm:prSet/>
      <dgm:spPr/>
      <dgm:t>
        <a:bodyPr/>
        <a:lstStyle/>
        <a:p>
          <a:endParaRPr lang="pt-BR"/>
        </a:p>
      </dgm:t>
    </dgm:pt>
    <dgm:pt modelId="{9D6C3D11-8BB9-4C17-A943-DEB48F385761}" type="sibTrans" cxnId="{E952B680-12C6-4F31-A14D-8F567DEFFB24}">
      <dgm:prSet/>
      <dgm:spPr/>
      <dgm:t>
        <a:bodyPr/>
        <a:lstStyle/>
        <a:p>
          <a:endParaRPr lang="pt-BR"/>
        </a:p>
      </dgm:t>
    </dgm:pt>
    <dgm:pt modelId="{A4319C5F-8168-4B45-9FC1-EADB7AE88985}" type="pres">
      <dgm:prSet presAssocID="{E660C6AE-E2DE-459F-8C1F-DE7295B4538C}" presName="cycle" presStyleCnt="0">
        <dgm:presLayoutVars>
          <dgm:dir/>
          <dgm:resizeHandles val="exact"/>
        </dgm:presLayoutVars>
      </dgm:prSet>
      <dgm:spPr/>
    </dgm:pt>
    <dgm:pt modelId="{FD578D57-556F-4CAA-B27A-9F33079B62C0}" type="pres">
      <dgm:prSet presAssocID="{6D228ADC-9E73-4A5B-8C1F-ED2776145CB7}" presName="node" presStyleLbl="node1" presStyleIdx="0" presStyleCnt="4">
        <dgm:presLayoutVars>
          <dgm:bulletEnabled val="1"/>
        </dgm:presLayoutVars>
      </dgm:prSet>
      <dgm:spPr/>
    </dgm:pt>
    <dgm:pt modelId="{A103FC36-4557-4D49-A27B-49C1BB3BB596}" type="pres">
      <dgm:prSet presAssocID="{6D228ADC-9E73-4A5B-8C1F-ED2776145CB7}" presName="spNode" presStyleCnt="0"/>
      <dgm:spPr/>
    </dgm:pt>
    <dgm:pt modelId="{DCBAF49F-2D1C-4849-BB81-CD64F00A3790}" type="pres">
      <dgm:prSet presAssocID="{B2EC534F-B2E7-4D94-AE0C-EF986761AD80}" presName="sibTrans" presStyleLbl="sibTrans1D1" presStyleIdx="0" presStyleCnt="4"/>
      <dgm:spPr/>
    </dgm:pt>
    <dgm:pt modelId="{DE0AE1BF-32A0-4B2E-A2A7-75C9F41C72AF}" type="pres">
      <dgm:prSet presAssocID="{E418BD5A-A1B1-421C-9687-415ADB347F86}" presName="node" presStyleLbl="node1" presStyleIdx="1" presStyleCnt="4" custRadScaleRad="115722">
        <dgm:presLayoutVars>
          <dgm:bulletEnabled val="1"/>
        </dgm:presLayoutVars>
      </dgm:prSet>
      <dgm:spPr/>
    </dgm:pt>
    <dgm:pt modelId="{67D704BE-BEB5-4F47-A2A9-F13C95879495}" type="pres">
      <dgm:prSet presAssocID="{E418BD5A-A1B1-421C-9687-415ADB347F86}" presName="spNode" presStyleCnt="0"/>
      <dgm:spPr/>
    </dgm:pt>
    <dgm:pt modelId="{E4789665-4562-4D3A-8E20-F69E9B188831}" type="pres">
      <dgm:prSet presAssocID="{6316D00B-5A3B-443F-9443-35FC9C5164DB}" presName="sibTrans" presStyleLbl="sibTrans1D1" presStyleIdx="1" presStyleCnt="4"/>
      <dgm:spPr/>
    </dgm:pt>
    <dgm:pt modelId="{0EBD5C3B-0DE3-44D6-9223-790525511F46}" type="pres">
      <dgm:prSet presAssocID="{7A19F5FF-1BEF-4FAB-BD78-A34F284B6388}" presName="node" presStyleLbl="node1" presStyleIdx="2" presStyleCnt="4">
        <dgm:presLayoutVars>
          <dgm:bulletEnabled val="1"/>
        </dgm:presLayoutVars>
      </dgm:prSet>
      <dgm:spPr/>
    </dgm:pt>
    <dgm:pt modelId="{E29E9E5D-6CA7-4EF6-8E2F-52F1E430558A}" type="pres">
      <dgm:prSet presAssocID="{7A19F5FF-1BEF-4FAB-BD78-A34F284B6388}" presName="spNode" presStyleCnt="0"/>
      <dgm:spPr/>
    </dgm:pt>
    <dgm:pt modelId="{BA264393-B58C-4020-80E4-3D7CE076C892}" type="pres">
      <dgm:prSet presAssocID="{E8448749-091F-48B9-B0D3-11D9666E92B3}" presName="sibTrans" presStyleLbl="sibTrans1D1" presStyleIdx="2" presStyleCnt="4"/>
      <dgm:spPr/>
    </dgm:pt>
    <dgm:pt modelId="{9F4AE9A0-E860-4842-80E9-A5D3C9465DF6}" type="pres">
      <dgm:prSet presAssocID="{7073D09A-5DAD-43DD-BC54-443B8626DCDA}" presName="node" presStyleLbl="node1" presStyleIdx="3" presStyleCnt="4" custRadScaleRad="112572">
        <dgm:presLayoutVars>
          <dgm:bulletEnabled val="1"/>
        </dgm:presLayoutVars>
      </dgm:prSet>
      <dgm:spPr/>
    </dgm:pt>
    <dgm:pt modelId="{E4ADCCBF-FA82-4C82-972F-7A292A403F92}" type="pres">
      <dgm:prSet presAssocID="{7073D09A-5DAD-43DD-BC54-443B8626DCDA}" presName="spNode" presStyleCnt="0"/>
      <dgm:spPr/>
    </dgm:pt>
    <dgm:pt modelId="{B9EA20B7-9574-44D3-8499-BE2D5DC84F13}" type="pres">
      <dgm:prSet presAssocID="{9D6C3D11-8BB9-4C17-A943-DEB48F385761}" presName="sibTrans" presStyleLbl="sibTrans1D1" presStyleIdx="3" presStyleCnt="4"/>
      <dgm:spPr/>
    </dgm:pt>
  </dgm:ptLst>
  <dgm:cxnLst>
    <dgm:cxn modelId="{A852E91A-397A-4A53-A955-53D7BF60D359}" type="presOf" srcId="{7073D09A-5DAD-43DD-BC54-443B8626DCDA}" destId="{9F4AE9A0-E860-4842-80E9-A5D3C9465DF6}" srcOrd="0" destOrd="0" presId="urn:microsoft.com/office/officeart/2005/8/layout/cycle6"/>
    <dgm:cxn modelId="{1E0B641D-4CDE-4F61-921E-D045501093DA}" srcId="{E660C6AE-E2DE-459F-8C1F-DE7295B4538C}" destId="{7A19F5FF-1BEF-4FAB-BD78-A34F284B6388}" srcOrd="2" destOrd="0" parTransId="{A7595C01-3BAE-47B0-9CCD-B2711A1116A7}" sibTransId="{E8448749-091F-48B9-B0D3-11D9666E92B3}"/>
    <dgm:cxn modelId="{561BEB23-DD02-4E51-8593-45F01FAD66C3}" srcId="{E660C6AE-E2DE-459F-8C1F-DE7295B4538C}" destId="{6D228ADC-9E73-4A5B-8C1F-ED2776145CB7}" srcOrd="0" destOrd="0" parTransId="{B9F4DCD5-D884-4DB2-9DE7-48C4BE267223}" sibTransId="{B2EC534F-B2E7-4D94-AE0C-EF986761AD80}"/>
    <dgm:cxn modelId="{1DBF4870-BC13-4A05-82A9-595464931CFD}" type="presOf" srcId="{6316D00B-5A3B-443F-9443-35FC9C5164DB}" destId="{E4789665-4562-4D3A-8E20-F69E9B188831}" srcOrd="0" destOrd="0" presId="urn:microsoft.com/office/officeart/2005/8/layout/cycle6"/>
    <dgm:cxn modelId="{4FA49275-4C72-49E9-BFA4-B86D77D5EF3B}" type="presOf" srcId="{E418BD5A-A1B1-421C-9687-415ADB347F86}" destId="{DE0AE1BF-32A0-4B2E-A2A7-75C9F41C72AF}" srcOrd="0" destOrd="0" presId="urn:microsoft.com/office/officeart/2005/8/layout/cycle6"/>
    <dgm:cxn modelId="{E952B680-12C6-4F31-A14D-8F567DEFFB24}" srcId="{E660C6AE-E2DE-459F-8C1F-DE7295B4538C}" destId="{7073D09A-5DAD-43DD-BC54-443B8626DCDA}" srcOrd="3" destOrd="0" parTransId="{4C36CE50-3238-41DD-90BC-3DF91AEF3C32}" sibTransId="{9D6C3D11-8BB9-4C17-A943-DEB48F385761}"/>
    <dgm:cxn modelId="{E7C756AA-EEA9-45FC-BF82-A74CF894EB3D}" type="presOf" srcId="{E8448749-091F-48B9-B0D3-11D9666E92B3}" destId="{BA264393-B58C-4020-80E4-3D7CE076C892}" srcOrd="0" destOrd="0" presId="urn:microsoft.com/office/officeart/2005/8/layout/cycle6"/>
    <dgm:cxn modelId="{E281A4B6-58B7-471E-936B-59BF479300D4}" type="presOf" srcId="{9D6C3D11-8BB9-4C17-A943-DEB48F385761}" destId="{B9EA20B7-9574-44D3-8499-BE2D5DC84F13}" srcOrd="0" destOrd="0" presId="urn:microsoft.com/office/officeart/2005/8/layout/cycle6"/>
    <dgm:cxn modelId="{B2DA40BB-CF5C-48FE-8258-D60D09AD7430}" type="presOf" srcId="{7A19F5FF-1BEF-4FAB-BD78-A34F284B6388}" destId="{0EBD5C3B-0DE3-44D6-9223-790525511F46}" srcOrd="0" destOrd="0" presId="urn:microsoft.com/office/officeart/2005/8/layout/cycle6"/>
    <dgm:cxn modelId="{5D9529F0-3C95-42C7-8C35-D136518B9F6A}" type="presOf" srcId="{6D228ADC-9E73-4A5B-8C1F-ED2776145CB7}" destId="{FD578D57-556F-4CAA-B27A-9F33079B62C0}" srcOrd="0" destOrd="0" presId="urn:microsoft.com/office/officeart/2005/8/layout/cycle6"/>
    <dgm:cxn modelId="{07D65BF3-65FD-489E-A903-91D4A7D707BE}" type="presOf" srcId="{B2EC534F-B2E7-4D94-AE0C-EF986761AD80}" destId="{DCBAF49F-2D1C-4849-BB81-CD64F00A3790}" srcOrd="0" destOrd="0" presId="urn:microsoft.com/office/officeart/2005/8/layout/cycle6"/>
    <dgm:cxn modelId="{783EC2F6-E46B-4819-87AE-BE5FCEB13E77}" type="presOf" srcId="{E660C6AE-E2DE-459F-8C1F-DE7295B4538C}" destId="{A4319C5F-8168-4B45-9FC1-EADB7AE88985}" srcOrd="0" destOrd="0" presId="urn:microsoft.com/office/officeart/2005/8/layout/cycle6"/>
    <dgm:cxn modelId="{15E2A6FB-12A2-44D4-AF55-47C4ECA35C80}" srcId="{E660C6AE-E2DE-459F-8C1F-DE7295B4538C}" destId="{E418BD5A-A1B1-421C-9687-415ADB347F86}" srcOrd="1" destOrd="0" parTransId="{26E80526-D1C7-4BAD-A723-0494377CC7BB}" sibTransId="{6316D00B-5A3B-443F-9443-35FC9C5164DB}"/>
    <dgm:cxn modelId="{D517D0E1-51C4-4529-9FC2-F82B955CDC7B}" type="presParOf" srcId="{A4319C5F-8168-4B45-9FC1-EADB7AE88985}" destId="{FD578D57-556F-4CAA-B27A-9F33079B62C0}" srcOrd="0" destOrd="0" presId="urn:microsoft.com/office/officeart/2005/8/layout/cycle6"/>
    <dgm:cxn modelId="{7D76DF75-4C86-4D6C-B18D-0E0829D4559C}" type="presParOf" srcId="{A4319C5F-8168-4B45-9FC1-EADB7AE88985}" destId="{A103FC36-4557-4D49-A27B-49C1BB3BB596}" srcOrd="1" destOrd="0" presId="urn:microsoft.com/office/officeart/2005/8/layout/cycle6"/>
    <dgm:cxn modelId="{9D005817-8F13-4AC4-B395-44D58B195DBE}" type="presParOf" srcId="{A4319C5F-8168-4B45-9FC1-EADB7AE88985}" destId="{DCBAF49F-2D1C-4849-BB81-CD64F00A3790}" srcOrd="2" destOrd="0" presId="urn:microsoft.com/office/officeart/2005/8/layout/cycle6"/>
    <dgm:cxn modelId="{E5A69194-6204-479E-8499-CD574BFC906F}" type="presParOf" srcId="{A4319C5F-8168-4B45-9FC1-EADB7AE88985}" destId="{DE0AE1BF-32A0-4B2E-A2A7-75C9F41C72AF}" srcOrd="3" destOrd="0" presId="urn:microsoft.com/office/officeart/2005/8/layout/cycle6"/>
    <dgm:cxn modelId="{38B9AFF4-9CAE-45AE-9FB4-113CCD75911A}" type="presParOf" srcId="{A4319C5F-8168-4B45-9FC1-EADB7AE88985}" destId="{67D704BE-BEB5-4F47-A2A9-F13C95879495}" srcOrd="4" destOrd="0" presId="urn:microsoft.com/office/officeart/2005/8/layout/cycle6"/>
    <dgm:cxn modelId="{5CE8BA0C-4870-4F53-B490-6C943E9F0F20}" type="presParOf" srcId="{A4319C5F-8168-4B45-9FC1-EADB7AE88985}" destId="{E4789665-4562-4D3A-8E20-F69E9B188831}" srcOrd="5" destOrd="0" presId="urn:microsoft.com/office/officeart/2005/8/layout/cycle6"/>
    <dgm:cxn modelId="{5F1C041C-B26F-4119-8525-1A8FC41873BC}" type="presParOf" srcId="{A4319C5F-8168-4B45-9FC1-EADB7AE88985}" destId="{0EBD5C3B-0DE3-44D6-9223-790525511F46}" srcOrd="6" destOrd="0" presId="urn:microsoft.com/office/officeart/2005/8/layout/cycle6"/>
    <dgm:cxn modelId="{3FE9FE7B-9758-481F-B36E-58CFF2F4CC4E}" type="presParOf" srcId="{A4319C5F-8168-4B45-9FC1-EADB7AE88985}" destId="{E29E9E5D-6CA7-4EF6-8E2F-52F1E430558A}" srcOrd="7" destOrd="0" presId="urn:microsoft.com/office/officeart/2005/8/layout/cycle6"/>
    <dgm:cxn modelId="{D6A00127-1E27-40C7-A18F-8EFAA1E65853}" type="presParOf" srcId="{A4319C5F-8168-4B45-9FC1-EADB7AE88985}" destId="{BA264393-B58C-4020-80E4-3D7CE076C892}" srcOrd="8" destOrd="0" presId="urn:microsoft.com/office/officeart/2005/8/layout/cycle6"/>
    <dgm:cxn modelId="{51BE7FFB-784D-418A-AD1E-C285BD948B38}" type="presParOf" srcId="{A4319C5F-8168-4B45-9FC1-EADB7AE88985}" destId="{9F4AE9A0-E860-4842-80E9-A5D3C9465DF6}" srcOrd="9" destOrd="0" presId="urn:microsoft.com/office/officeart/2005/8/layout/cycle6"/>
    <dgm:cxn modelId="{EA1AE0F5-6232-4160-82E9-D2E347A8CAB8}" type="presParOf" srcId="{A4319C5F-8168-4B45-9FC1-EADB7AE88985}" destId="{E4ADCCBF-FA82-4C82-972F-7A292A403F92}" srcOrd="10" destOrd="0" presId="urn:microsoft.com/office/officeart/2005/8/layout/cycle6"/>
    <dgm:cxn modelId="{1F1FE24A-EED8-4695-846E-E12BFFA93EDF}" type="presParOf" srcId="{A4319C5F-8168-4B45-9FC1-EADB7AE88985}" destId="{B9EA20B7-9574-44D3-8499-BE2D5DC84F13}" srcOrd="11"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7F84FA-C365-4D13-96A6-3F815FCCD184}">
      <dsp:nvSpPr>
        <dsp:cNvPr id="0" name=""/>
        <dsp:cNvSpPr/>
      </dsp:nvSpPr>
      <dsp:spPr>
        <a:xfrm>
          <a:off x="787435" y="1253836"/>
          <a:ext cx="1632551" cy="906973"/>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t-BR" sz="1700" kern="1200" dirty="0"/>
            <a:t>Contribuição do Ente Federativo</a:t>
          </a:r>
        </a:p>
      </dsp:txBody>
      <dsp:txXfrm>
        <a:off x="813999" y="1280400"/>
        <a:ext cx="1579423" cy="853845"/>
      </dsp:txXfrm>
    </dsp:sp>
    <dsp:sp modelId="{C8D2633C-8F12-403E-A7E7-D97089177DB8}">
      <dsp:nvSpPr>
        <dsp:cNvPr id="0" name=""/>
        <dsp:cNvSpPr/>
      </dsp:nvSpPr>
      <dsp:spPr>
        <a:xfrm>
          <a:off x="3040592" y="25603"/>
          <a:ext cx="1632551" cy="906973"/>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t-BR" sz="1700" kern="1200" dirty="0"/>
            <a:t>Benefícios de Aposentadoria</a:t>
          </a:r>
        </a:p>
      </dsp:txBody>
      <dsp:txXfrm>
        <a:off x="3067156" y="52167"/>
        <a:ext cx="1579423" cy="853845"/>
      </dsp:txXfrm>
    </dsp:sp>
    <dsp:sp modelId="{4BF0170F-FA6A-45DC-9E23-0E8D37F718DB}">
      <dsp:nvSpPr>
        <dsp:cNvPr id="0" name=""/>
        <dsp:cNvSpPr/>
      </dsp:nvSpPr>
      <dsp:spPr>
        <a:xfrm>
          <a:off x="2360185" y="3854636"/>
          <a:ext cx="680229" cy="680229"/>
        </a:xfrm>
        <a:prstGeom prst="triangle">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5DD720-495A-4D94-A407-BCAAE533B428}">
      <dsp:nvSpPr>
        <dsp:cNvPr id="0" name=""/>
        <dsp:cNvSpPr/>
      </dsp:nvSpPr>
      <dsp:spPr>
        <a:xfrm>
          <a:off x="658987" y="3563149"/>
          <a:ext cx="4082625" cy="28548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0B9C0B-89D9-4213-A7A6-963208712466}">
      <dsp:nvSpPr>
        <dsp:cNvPr id="0" name=""/>
        <dsp:cNvSpPr/>
      </dsp:nvSpPr>
      <dsp:spPr>
        <a:xfrm>
          <a:off x="3014984" y="2280050"/>
          <a:ext cx="1680491" cy="119171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t-BR" sz="2100" kern="1200" dirty="0"/>
            <a:t>Benefícios Temporários</a:t>
          </a:r>
        </a:p>
      </dsp:txBody>
      <dsp:txXfrm>
        <a:off x="3073159" y="2338225"/>
        <a:ext cx="1564141" cy="1075369"/>
      </dsp:txXfrm>
    </dsp:sp>
    <dsp:sp modelId="{F792B93E-0805-4826-9332-0CC197027BF5}">
      <dsp:nvSpPr>
        <dsp:cNvPr id="0" name=""/>
        <dsp:cNvSpPr/>
      </dsp:nvSpPr>
      <dsp:spPr>
        <a:xfrm>
          <a:off x="3014977" y="1022013"/>
          <a:ext cx="1680491" cy="119171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t-BR" sz="2100" kern="1200" dirty="0"/>
            <a:t>Benefícios de Pensão</a:t>
          </a:r>
        </a:p>
      </dsp:txBody>
      <dsp:txXfrm>
        <a:off x="3073152" y="1080188"/>
        <a:ext cx="1564141" cy="1075369"/>
      </dsp:txXfrm>
    </dsp:sp>
    <dsp:sp modelId="{996AA463-DB52-4A1E-BBA1-DBB8C07A0FE2}">
      <dsp:nvSpPr>
        <dsp:cNvPr id="0" name=""/>
        <dsp:cNvSpPr/>
      </dsp:nvSpPr>
      <dsp:spPr>
        <a:xfrm>
          <a:off x="749012" y="2252036"/>
          <a:ext cx="1680491" cy="119171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pt-BR" sz="2100" kern="1200" dirty="0"/>
            <a:t>Contribuição do Servidor</a:t>
          </a:r>
        </a:p>
      </dsp:txBody>
      <dsp:txXfrm>
        <a:off x="807187" y="2310211"/>
        <a:ext cx="1564141" cy="10753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578D57-556F-4CAA-B27A-9F33079B62C0}">
      <dsp:nvSpPr>
        <dsp:cNvPr id="0" name=""/>
        <dsp:cNvSpPr/>
      </dsp:nvSpPr>
      <dsp:spPr>
        <a:xfrm>
          <a:off x="3797296" y="1482"/>
          <a:ext cx="2126486" cy="13822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t-BR" sz="3200" kern="1200" dirty="0"/>
            <a:t>Plano de Custeio</a:t>
          </a:r>
        </a:p>
      </dsp:txBody>
      <dsp:txXfrm>
        <a:off x="3864770" y="68956"/>
        <a:ext cx="1991538" cy="1247268"/>
      </dsp:txXfrm>
    </dsp:sp>
    <dsp:sp modelId="{DCBAF49F-2D1C-4849-BB81-CD64F00A3790}">
      <dsp:nvSpPr>
        <dsp:cNvPr id="0" name=""/>
        <dsp:cNvSpPr/>
      </dsp:nvSpPr>
      <dsp:spPr>
        <a:xfrm>
          <a:off x="3012748" y="867755"/>
          <a:ext cx="4571590" cy="4571590"/>
        </a:xfrm>
        <a:custGeom>
          <a:avLst/>
          <a:gdLst/>
          <a:ahLst/>
          <a:cxnLst/>
          <a:rect l="0" t="0" r="0" b="0"/>
          <a:pathLst>
            <a:path>
              <a:moveTo>
                <a:pt x="2930236" y="92725"/>
              </a:moveTo>
              <a:arcTo wR="2285795" hR="2285795" stAng="17182537" swAng="3051166"/>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E0AE1BF-32A0-4B2E-A2A7-75C9F41C72AF}">
      <dsp:nvSpPr>
        <dsp:cNvPr id="0" name=""/>
        <dsp:cNvSpPr/>
      </dsp:nvSpPr>
      <dsp:spPr>
        <a:xfrm>
          <a:off x="6442464" y="2287277"/>
          <a:ext cx="2126486" cy="13822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t-BR" sz="3200" kern="1200" dirty="0"/>
            <a:t>Base Técnica</a:t>
          </a:r>
        </a:p>
      </dsp:txBody>
      <dsp:txXfrm>
        <a:off x="6509938" y="2354751"/>
        <a:ext cx="1991538" cy="1247268"/>
      </dsp:txXfrm>
    </dsp:sp>
    <dsp:sp modelId="{E4789665-4562-4D3A-8E20-F69E9B188831}">
      <dsp:nvSpPr>
        <dsp:cNvPr id="0" name=""/>
        <dsp:cNvSpPr/>
      </dsp:nvSpPr>
      <dsp:spPr>
        <a:xfrm>
          <a:off x="3012748" y="517425"/>
          <a:ext cx="4571590" cy="4571590"/>
        </a:xfrm>
        <a:custGeom>
          <a:avLst/>
          <a:gdLst/>
          <a:ahLst/>
          <a:cxnLst/>
          <a:rect l="0" t="0" r="0" b="0"/>
          <a:pathLst>
            <a:path>
              <a:moveTo>
                <a:pt x="4393423" y="3170532"/>
              </a:moveTo>
              <a:arcTo wR="2285795" hR="2285795" stAng="1366297" swAng="3051166"/>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EBD5C3B-0DE3-44D6-9223-790525511F46}">
      <dsp:nvSpPr>
        <dsp:cNvPr id="0" name=""/>
        <dsp:cNvSpPr/>
      </dsp:nvSpPr>
      <dsp:spPr>
        <a:xfrm>
          <a:off x="3797296" y="4573072"/>
          <a:ext cx="2126486" cy="13822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t-BR" sz="3200" kern="1200" dirty="0"/>
            <a:t>Resultado Atuarial</a:t>
          </a:r>
        </a:p>
      </dsp:txBody>
      <dsp:txXfrm>
        <a:off x="3864770" y="4640546"/>
        <a:ext cx="1991538" cy="1247268"/>
      </dsp:txXfrm>
    </dsp:sp>
    <dsp:sp modelId="{BA264393-B58C-4020-80E4-3D7CE076C892}">
      <dsp:nvSpPr>
        <dsp:cNvPr id="0" name=""/>
        <dsp:cNvSpPr/>
      </dsp:nvSpPr>
      <dsp:spPr>
        <a:xfrm>
          <a:off x="2221878" y="543438"/>
          <a:ext cx="4571590" cy="4571590"/>
        </a:xfrm>
        <a:custGeom>
          <a:avLst/>
          <a:gdLst/>
          <a:ahLst/>
          <a:cxnLst/>
          <a:rect l="0" t="0" r="0" b="0"/>
          <a:pathLst>
            <a:path>
              <a:moveTo>
                <a:pt x="1556968" y="4452283"/>
              </a:moveTo>
              <a:arcTo wR="2285795" hR="2285795" stAng="6515605" swAng="296109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F4AE9A0-E860-4842-80E9-A5D3C9465DF6}">
      <dsp:nvSpPr>
        <dsp:cNvPr id="0" name=""/>
        <dsp:cNvSpPr/>
      </dsp:nvSpPr>
      <dsp:spPr>
        <a:xfrm>
          <a:off x="1224131" y="2287277"/>
          <a:ext cx="2126486" cy="13822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t-BR" sz="3200" kern="1200" dirty="0"/>
            <a:t>Base Normativa</a:t>
          </a:r>
        </a:p>
      </dsp:txBody>
      <dsp:txXfrm>
        <a:off x="1291605" y="2354751"/>
        <a:ext cx="1991538" cy="1247268"/>
      </dsp:txXfrm>
    </dsp:sp>
    <dsp:sp modelId="{B9EA20B7-9574-44D3-8499-BE2D5DC84F13}">
      <dsp:nvSpPr>
        <dsp:cNvPr id="0" name=""/>
        <dsp:cNvSpPr/>
      </dsp:nvSpPr>
      <dsp:spPr>
        <a:xfrm>
          <a:off x="2221878" y="841742"/>
          <a:ext cx="4571590" cy="4571590"/>
        </a:xfrm>
        <a:custGeom>
          <a:avLst/>
          <a:gdLst/>
          <a:ahLst/>
          <a:cxnLst/>
          <a:rect l="0" t="0" r="0" b="0"/>
          <a:pathLst>
            <a:path>
              <a:moveTo>
                <a:pt x="167265" y="1427488"/>
              </a:moveTo>
              <a:arcTo wR="2285795" hR="2285795" stAng="12123298" swAng="296109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1"/>
            <a:ext cx="2942271" cy="496729"/>
          </a:xfrm>
          <a:prstGeom prst="rect">
            <a:avLst/>
          </a:prstGeom>
        </p:spPr>
        <p:txBody>
          <a:bodyPr vert="horz" lIns="91428" tIns="45714" rIns="91428" bIns="45714" rtlCol="0"/>
          <a:lstStyle>
            <a:lvl1pPr algn="l" eaLnBrk="1" fontAlgn="auto" hangingPunct="1">
              <a:spcBef>
                <a:spcPts val="0"/>
              </a:spcBef>
              <a:spcAft>
                <a:spcPts val="0"/>
              </a:spcAft>
              <a:defRPr sz="1200">
                <a:latin typeface="+mn-lt"/>
                <a:cs typeface="+mn-cs"/>
              </a:defRPr>
            </a:lvl1pPr>
          </a:lstStyle>
          <a:p>
            <a:pPr>
              <a:defRPr/>
            </a:pPr>
            <a:endParaRPr lang="pt-BR" dirty="0"/>
          </a:p>
        </p:txBody>
      </p:sp>
      <p:sp>
        <p:nvSpPr>
          <p:cNvPr id="3" name="Espaço Reservado para Data 2"/>
          <p:cNvSpPr>
            <a:spLocks noGrp="1"/>
          </p:cNvSpPr>
          <p:nvPr>
            <p:ph type="dt" sz="quarter" idx="1"/>
          </p:nvPr>
        </p:nvSpPr>
        <p:spPr>
          <a:xfrm>
            <a:off x="3844294" y="1"/>
            <a:ext cx="2942271" cy="496729"/>
          </a:xfrm>
          <a:prstGeom prst="rect">
            <a:avLst/>
          </a:prstGeom>
        </p:spPr>
        <p:txBody>
          <a:bodyPr vert="horz" lIns="91428" tIns="45714" rIns="91428" bIns="45714" rtlCol="0"/>
          <a:lstStyle>
            <a:lvl1pPr algn="r" eaLnBrk="1" fontAlgn="auto" hangingPunct="1">
              <a:spcBef>
                <a:spcPts val="0"/>
              </a:spcBef>
              <a:spcAft>
                <a:spcPts val="0"/>
              </a:spcAft>
              <a:defRPr sz="1200">
                <a:latin typeface="+mn-lt"/>
                <a:cs typeface="+mn-cs"/>
              </a:defRPr>
            </a:lvl1pPr>
          </a:lstStyle>
          <a:p>
            <a:pPr>
              <a:defRPr/>
            </a:pPr>
            <a:fld id="{549147EF-9B4B-4DAB-8232-5C3B1A1FBE19}" type="datetimeFigureOut">
              <a:rPr lang="pt-BR"/>
              <a:pPr>
                <a:defRPr/>
              </a:pPr>
              <a:t>07/11/2019</a:t>
            </a:fld>
            <a:endParaRPr lang="pt-BR" dirty="0"/>
          </a:p>
        </p:txBody>
      </p:sp>
      <p:sp>
        <p:nvSpPr>
          <p:cNvPr id="4" name="Espaço Reservado para Rodapé 3"/>
          <p:cNvSpPr>
            <a:spLocks noGrp="1"/>
          </p:cNvSpPr>
          <p:nvPr>
            <p:ph type="ftr" sz="quarter" idx="2"/>
          </p:nvPr>
        </p:nvSpPr>
        <p:spPr>
          <a:xfrm>
            <a:off x="0" y="9425148"/>
            <a:ext cx="2942271" cy="496728"/>
          </a:xfrm>
          <a:prstGeom prst="rect">
            <a:avLst/>
          </a:prstGeom>
        </p:spPr>
        <p:txBody>
          <a:bodyPr vert="horz" lIns="91428" tIns="45714" rIns="91428" bIns="45714" rtlCol="0" anchor="b"/>
          <a:lstStyle>
            <a:lvl1pPr algn="l" eaLnBrk="1" fontAlgn="auto" hangingPunct="1">
              <a:spcBef>
                <a:spcPts val="0"/>
              </a:spcBef>
              <a:spcAft>
                <a:spcPts val="0"/>
              </a:spcAft>
              <a:defRPr sz="1200">
                <a:latin typeface="+mn-lt"/>
                <a:cs typeface="+mn-cs"/>
              </a:defRPr>
            </a:lvl1pPr>
          </a:lstStyle>
          <a:p>
            <a:pPr>
              <a:defRPr/>
            </a:pPr>
            <a:endParaRPr lang="pt-BR" dirty="0"/>
          </a:p>
        </p:txBody>
      </p:sp>
      <p:sp>
        <p:nvSpPr>
          <p:cNvPr id="5" name="Espaço Reservado para Número de Slide 4"/>
          <p:cNvSpPr>
            <a:spLocks noGrp="1"/>
          </p:cNvSpPr>
          <p:nvPr>
            <p:ph type="sldNum" sz="quarter" idx="3"/>
          </p:nvPr>
        </p:nvSpPr>
        <p:spPr>
          <a:xfrm>
            <a:off x="3844294" y="9425148"/>
            <a:ext cx="2942271" cy="496728"/>
          </a:xfrm>
          <a:prstGeom prst="rect">
            <a:avLst/>
          </a:prstGeom>
        </p:spPr>
        <p:txBody>
          <a:bodyPr vert="horz" lIns="91428" tIns="45714" rIns="91428" bIns="45714" rtlCol="0" anchor="b"/>
          <a:lstStyle>
            <a:lvl1pPr algn="r" eaLnBrk="1" fontAlgn="auto" hangingPunct="1">
              <a:spcBef>
                <a:spcPts val="0"/>
              </a:spcBef>
              <a:spcAft>
                <a:spcPts val="0"/>
              </a:spcAft>
              <a:defRPr sz="1200">
                <a:latin typeface="+mn-lt"/>
                <a:cs typeface="+mn-cs"/>
              </a:defRPr>
            </a:lvl1pPr>
          </a:lstStyle>
          <a:p>
            <a:pPr>
              <a:defRPr/>
            </a:pPr>
            <a:fld id="{5A08AE60-5498-40C1-9B4A-47D99611B462}" type="slidenum">
              <a:rPr lang="pt-BR"/>
              <a:pPr>
                <a:defRPr/>
              </a:pPr>
              <a:t>‹nº›</a:t>
            </a:fld>
            <a:endParaRPr lang="pt-BR" dirty="0"/>
          </a:p>
        </p:txBody>
      </p:sp>
    </p:spTree>
    <p:extLst>
      <p:ext uri="{BB962C8B-B14F-4D97-AF65-F5344CB8AC3E}">
        <p14:creationId xmlns:p14="http://schemas.microsoft.com/office/powerpoint/2010/main" val="27832359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1"/>
            <a:ext cx="2942271" cy="496729"/>
          </a:xfrm>
          <a:prstGeom prst="rect">
            <a:avLst/>
          </a:prstGeom>
        </p:spPr>
        <p:txBody>
          <a:bodyPr vert="horz" lIns="91428" tIns="45714" rIns="91428" bIns="45714" rtlCol="0"/>
          <a:lstStyle>
            <a:lvl1pPr algn="l" eaLnBrk="1" fontAlgn="auto" hangingPunct="1">
              <a:spcBef>
                <a:spcPts val="0"/>
              </a:spcBef>
              <a:spcAft>
                <a:spcPts val="0"/>
              </a:spcAft>
              <a:defRPr sz="1200">
                <a:latin typeface="+mn-lt"/>
                <a:cs typeface="+mn-cs"/>
              </a:defRPr>
            </a:lvl1pPr>
          </a:lstStyle>
          <a:p>
            <a:pPr>
              <a:defRPr/>
            </a:pPr>
            <a:endParaRPr lang="pt-BR" dirty="0"/>
          </a:p>
        </p:txBody>
      </p:sp>
      <p:sp>
        <p:nvSpPr>
          <p:cNvPr id="3" name="Espaço Reservado para Data 2"/>
          <p:cNvSpPr>
            <a:spLocks noGrp="1"/>
          </p:cNvSpPr>
          <p:nvPr>
            <p:ph type="dt" idx="1"/>
          </p:nvPr>
        </p:nvSpPr>
        <p:spPr>
          <a:xfrm>
            <a:off x="3844294" y="1"/>
            <a:ext cx="2942271" cy="496729"/>
          </a:xfrm>
          <a:prstGeom prst="rect">
            <a:avLst/>
          </a:prstGeom>
        </p:spPr>
        <p:txBody>
          <a:bodyPr vert="horz" lIns="91428" tIns="45714" rIns="91428" bIns="45714" rtlCol="0"/>
          <a:lstStyle>
            <a:lvl1pPr algn="r" eaLnBrk="1" fontAlgn="auto" hangingPunct="1">
              <a:spcBef>
                <a:spcPts val="0"/>
              </a:spcBef>
              <a:spcAft>
                <a:spcPts val="0"/>
              </a:spcAft>
              <a:defRPr sz="1200">
                <a:latin typeface="+mn-lt"/>
                <a:cs typeface="+mn-cs"/>
              </a:defRPr>
            </a:lvl1pPr>
          </a:lstStyle>
          <a:p>
            <a:pPr>
              <a:defRPr/>
            </a:pPr>
            <a:fld id="{48CC53B7-631C-42E0-A78B-1ADAB8687602}" type="datetimeFigureOut">
              <a:rPr lang="pt-BR"/>
              <a:pPr>
                <a:defRPr/>
              </a:pPr>
              <a:t>07/11/2019</a:t>
            </a:fld>
            <a:endParaRPr lang="pt-BR" dirty="0"/>
          </a:p>
        </p:txBody>
      </p:sp>
      <p:sp>
        <p:nvSpPr>
          <p:cNvPr id="4" name="Espaço Reservado para Imagem de Slide 3"/>
          <p:cNvSpPr>
            <a:spLocks noGrp="1" noRot="1" noChangeAspect="1"/>
          </p:cNvSpPr>
          <p:nvPr>
            <p:ph type="sldImg" idx="2"/>
          </p:nvPr>
        </p:nvSpPr>
        <p:spPr>
          <a:xfrm>
            <a:off x="87313" y="744538"/>
            <a:ext cx="6613525" cy="3721100"/>
          </a:xfrm>
          <a:prstGeom prst="rect">
            <a:avLst/>
          </a:prstGeom>
          <a:noFill/>
          <a:ln w="12700">
            <a:solidFill>
              <a:prstClr val="black"/>
            </a:solidFill>
          </a:ln>
        </p:spPr>
        <p:txBody>
          <a:bodyPr vert="horz" lIns="91428" tIns="45714" rIns="91428" bIns="45714" rtlCol="0" anchor="ctr"/>
          <a:lstStyle/>
          <a:p>
            <a:pPr lvl="0"/>
            <a:endParaRPr lang="pt-BR" noProof="0" dirty="0"/>
          </a:p>
        </p:txBody>
      </p:sp>
      <p:sp>
        <p:nvSpPr>
          <p:cNvPr id="5" name="Espaço Reservado para Anotações 4"/>
          <p:cNvSpPr>
            <a:spLocks noGrp="1"/>
          </p:cNvSpPr>
          <p:nvPr>
            <p:ph type="body" sz="quarter" idx="3"/>
          </p:nvPr>
        </p:nvSpPr>
        <p:spPr>
          <a:xfrm>
            <a:off x="678499" y="4713368"/>
            <a:ext cx="5431154" cy="4465796"/>
          </a:xfrm>
          <a:prstGeom prst="rect">
            <a:avLst/>
          </a:prstGeom>
        </p:spPr>
        <p:txBody>
          <a:bodyPr vert="horz" lIns="91428" tIns="45714" rIns="91428" bIns="45714" rtlCol="0">
            <a:normAutofit/>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Espaço Reservado para Rodapé 5"/>
          <p:cNvSpPr>
            <a:spLocks noGrp="1"/>
          </p:cNvSpPr>
          <p:nvPr>
            <p:ph type="ftr" sz="quarter" idx="4"/>
          </p:nvPr>
        </p:nvSpPr>
        <p:spPr>
          <a:xfrm>
            <a:off x="0" y="9425148"/>
            <a:ext cx="2942271" cy="496728"/>
          </a:xfrm>
          <a:prstGeom prst="rect">
            <a:avLst/>
          </a:prstGeom>
        </p:spPr>
        <p:txBody>
          <a:bodyPr vert="horz" lIns="91428" tIns="45714" rIns="91428" bIns="45714" rtlCol="0" anchor="b"/>
          <a:lstStyle>
            <a:lvl1pPr algn="l" eaLnBrk="1" fontAlgn="auto" hangingPunct="1">
              <a:spcBef>
                <a:spcPts val="0"/>
              </a:spcBef>
              <a:spcAft>
                <a:spcPts val="0"/>
              </a:spcAft>
              <a:defRPr sz="1200">
                <a:latin typeface="+mn-lt"/>
                <a:cs typeface="+mn-cs"/>
              </a:defRPr>
            </a:lvl1pPr>
          </a:lstStyle>
          <a:p>
            <a:pPr>
              <a:defRPr/>
            </a:pPr>
            <a:endParaRPr lang="pt-BR" dirty="0"/>
          </a:p>
        </p:txBody>
      </p:sp>
      <p:sp>
        <p:nvSpPr>
          <p:cNvPr id="7" name="Espaço Reservado para Número de Slide 6"/>
          <p:cNvSpPr>
            <a:spLocks noGrp="1"/>
          </p:cNvSpPr>
          <p:nvPr>
            <p:ph type="sldNum" sz="quarter" idx="5"/>
          </p:nvPr>
        </p:nvSpPr>
        <p:spPr>
          <a:xfrm>
            <a:off x="3844294" y="9425148"/>
            <a:ext cx="2942271" cy="496728"/>
          </a:xfrm>
          <a:prstGeom prst="rect">
            <a:avLst/>
          </a:prstGeom>
        </p:spPr>
        <p:txBody>
          <a:bodyPr vert="horz" lIns="91428" tIns="45714" rIns="91428" bIns="45714" rtlCol="0" anchor="b"/>
          <a:lstStyle>
            <a:lvl1pPr algn="r" eaLnBrk="1" fontAlgn="auto" hangingPunct="1">
              <a:spcBef>
                <a:spcPts val="0"/>
              </a:spcBef>
              <a:spcAft>
                <a:spcPts val="0"/>
              </a:spcAft>
              <a:defRPr sz="1200">
                <a:latin typeface="+mn-lt"/>
                <a:cs typeface="+mn-cs"/>
              </a:defRPr>
            </a:lvl1pPr>
          </a:lstStyle>
          <a:p>
            <a:pPr>
              <a:defRPr/>
            </a:pPr>
            <a:fld id="{9EFDCEBD-067D-4BC9-B2DC-569E0D54A901}" type="slidenum">
              <a:rPr lang="pt-BR"/>
              <a:pPr>
                <a:defRPr/>
              </a:pPr>
              <a:t>‹nº›</a:t>
            </a:fld>
            <a:endParaRPr lang="pt-BR" dirty="0"/>
          </a:p>
        </p:txBody>
      </p:sp>
    </p:spTree>
    <p:extLst>
      <p:ext uri="{BB962C8B-B14F-4D97-AF65-F5344CB8AC3E}">
        <p14:creationId xmlns:p14="http://schemas.microsoft.com/office/powerpoint/2010/main" val="7702869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a:defRPr/>
            </a:pPr>
            <a:fld id="{9EFDCEBD-067D-4BC9-B2DC-569E0D54A901}" type="slidenum">
              <a:rPr lang="pt-BR" smtClean="0"/>
              <a:pPr>
                <a:defRPr/>
              </a:pPr>
              <a:t>11</a:t>
            </a:fld>
            <a:endParaRPr lang="pt-BR" dirty="0"/>
          </a:p>
        </p:txBody>
      </p:sp>
    </p:spTree>
    <p:extLst>
      <p:ext uri="{BB962C8B-B14F-4D97-AF65-F5344CB8AC3E}">
        <p14:creationId xmlns:p14="http://schemas.microsoft.com/office/powerpoint/2010/main" val="3415336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2130426"/>
            <a:ext cx="10363200" cy="1470025"/>
          </a:xfrm>
        </p:spPr>
        <p:txBody>
          <a:bodyPr/>
          <a:lstStyle/>
          <a:p>
            <a:r>
              <a:rPr lang="pt-BR" dirty="0"/>
              <a:t>Clique para editar o estilo do título mestre</a:t>
            </a:r>
          </a:p>
        </p:txBody>
      </p:sp>
      <p:sp>
        <p:nvSpPr>
          <p:cNvPr id="3" name="Subtítu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lvl1pPr>
              <a:defRPr/>
            </a:lvl1pPr>
          </a:lstStyle>
          <a:p>
            <a:pPr>
              <a:defRPr/>
            </a:pPr>
            <a:fld id="{011C8481-E2CF-4B9C-9D55-4D10CE4E4FBF}" type="datetime1">
              <a:rPr lang="pt-BR"/>
              <a:pPr>
                <a:defRPr/>
              </a:pPr>
              <a:t>07/11/2019</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dirty="0"/>
          </a:p>
        </p:txBody>
      </p:sp>
      <p:sp>
        <p:nvSpPr>
          <p:cNvPr id="6" name="Espaço Reservado para Número de Slide 5"/>
          <p:cNvSpPr>
            <a:spLocks noGrp="1"/>
          </p:cNvSpPr>
          <p:nvPr>
            <p:ph type="sldNum" sz="quarter" idx="12"/>
          </p:nvPr>
        </p:nvSpPr>
        <p:spPr/>
        <p:txBody>
          <a:bodyPr/>
          <a:lstStyle>
            <a:lvl1pPr>
              <a:defRPr b="1">
                <a:solidFill>
                  <a:schemeClr val="tx1"/>
                </a:solidFill>
              </a:defRPr>
            </a:lvl1pPr>
          </a:lstStyle>
          <a:p>
            <a:pPr>
              <a:defRPr/>
            </a:pPr>
            <a:fld id="{008EADF9-55F0-43ED-ADDB-3CD5CBA8D094}" type="slidenum">
              <a:rPr lang="pt-BR"/>
              <a:pPr>
                <a:defRPr/>
              </a:pPr>
              <a:t>‹nº›</a:t>
            </a:fld>
            <a:endParaRPr lang="pt-BR" dirty="0"/>
          </a:p>
        </p:txBody>
      </p:sp>
    </p:spTree>
    <p:extLst>
      <p:ext uri="{BB962C8B-B14F-4D97-AF65-F5344CB8AC3E}">
        <p14:creationId xmlns:p14="http://schemas.microsoft.com/office/powerpoint/2010/main" val="3746347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27F81079-82E6-48CD-AC24-E7A120086550}" type="datetime1">
              <a:rPr lang="pt-BR"/>
              <a:pPr>
                <a:defRPr/>
              </a:pPr>
              <a:t>07/11/2019</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dirty="0"/>
          </a:p>
        </p:txBody>
      </p:sp>
      <p:sp>
        <p:nvSpPr>
          <p:cNvPr id="6" name="Espaço Reservado para Número de Slide 5"/>
          <p:cNvSpPr>
            <a:spLocks noGrp="1"/>
          </p:cNvSpPr>
          <p:nvPr>
            <p:ph type="sldNum" sz="quarter" idx="12"/>
          </p:nvPr>
        </p:nvSpPr>
        <p:spPr/>
        <p:txBody>
          <a:bodyPr/>
          <a:lstStyle>
            <a:lvl1pPr>
              <a:defRPr/>
            </a:lvl1pPr>
          </a:lstStyle>
          <a:p>
            <a:pPr>
              <a:defRPr/>
            </a:pPr>
            <a:fld id="{58F6A0C1-2709-4426-9CE8-99A3FD03533E}" type="slidenum">
              <a:rPr lang="pt-BR"/>
              <a:pPr>
                <a:defRPr/>
              </a:pPr>
              <a:t>‹nº›</a:t>
            </a:fld>
            <a:endParaRPr lang="pt-BR" dirty="0"/>
          </a:p>
        </p:txBody>
      </p:sp>
    </p:spTree>
    <p:extLst>
      <p:ext uri="{BB962C8B-B14F-4D97-AF65-F5344CB8AC3E}">
        <p14:creationId xmlns:p14="http://schemas.microsoft.com/office/powerpoint/2010/main" val="2754662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609600" y="274639"/>
            <a:ext cx="80264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lvl1pPr>
              <a:defRPr/>
            </a:lvl1pPr>
          </a:lstStyle>
          <a:p>
            <a:pPr>
              <a:defRPr/>
            </a:pPr>
            <a:fld id="{2220EDD3-609C-480E-A86C-CDC3736D2513}" type="datetime1">
              <a:rPr lang="pt-BR"/>
              <a:pPr>
                <a:defRPr/>
              </a:pPr>
              <a:t>07/11/2019</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dirty="0"/>
          </a:p>
        </p:txBody>
      </p:sp>
      <p:sp>
        <p:nvSpPr>
          <p:cNvPr id="6" name="Espaço Reservado para Número de Slide 5"/>
          <p:cNvSpPr>
            <a:spLocks noGrp="1"/>
          </p:cNvSpPr>
          <p:nvPr>
            <p:ph type="sldNum" sz="quarter" idx="12"/>
          </p:nvPr>
        </p:nvSpPr>
        <p:spPr/>
        <p:txBody>
          <a:bodyPr/>
          <a:lstStyle>
            <a:lvl1pPr>
              <a:defRPr/>
            </a:lvl1pPr>
          </a:lstStyle>
          <a:p>
            <a:pPr>
              <a:defRPr/>
            </a:pPr>
            <a:fld id="{C4B707A7-8162-4779-9E67-1EAB74E9D1B2}" type="slidenum">
              <a:rPr lang="pt-BR"/>
              <a:pPr>
                <a:defRPr/>
              </a:pPr>
              <a:t>‹nº›</a:t>
            </a:fld>
            <a:endParaRPr lang="pt-BR" dirty="0"/>
          </a:p>
        </p:txBody>
      </p:sp>
    </p:spTree>
    <p:extLst>
      <p:ext uri="{BB962C8B-B14F-4D97-AF65-F5344CB8AC3E}">
        <p14:creationId xmlns:p14="http://schemas.microsoft.com/office/powerpoint/2010/main" val="3463511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609600" y="908720"/>
            <a:ext cx="10972800" cy="1143000"/>
          </a:xfrm>
        </p:spPr>
        <p:txBody>
          <a:bodyPr/>
          <a:lstStyle/>
          <a:p>
            <a:r>
              <a:rPr lang="pt-BR"/>
              <a:t>Clique para editar o estilo do título mestre</a:t>
            </a:r>
          </a:p>
        </p:txBody>
      </p:sp>
      <p:sp>
        <p:nvSpPr>
          <p:cNvPr id="3" name="Espaço Reservado para Conteúdo 2"/>
          <p:cNvSpPr>
            <a:spLocks noGrp="1"/>
          </p:cNvSpPr>
          <p:nvPr>
            <p:ph idx="1"/>
          </p:nvPr>
        </p:nvSpPr>
        <p:spPr>
          <a:xfrm>
            <a:off x="609600" y="2113558"/>
            <a:ext cx="10972800" cy="4425355"/>
          </a:xfrm>
        </p:spPr>
        <p:txBody>
          <a:bodyPr/>
          <a:lstStyle/>
          <a:p>
            <a:pPr lvl="0"/>
            <a:r>
              <a:rPr lang="pt-BR" dirty="0"/>
              <a:t>Clique para editar os estilos do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p:cNvSpPr>
            <a:spLocks noGrp="1"/>
          </p:cNvSpPr>
          <p:nvPr>
            <p:ph type="dt" sz="half" idx="10"/>
          </p:nvPr>
        </p:nvSpPr>
        <p:spPr/>
        <p:txBody>
          <a:bodyPr/>
          <a:lstStyle>
            <a:lvl1pPr>
              <a:defRPr/>
            </a:lvl1pPr>
          </a:lstStyle>
          <a:p>
            <a:pPr>
              <a:defRPr/>
            </a:pPr>
            <a:fld id="{BC7E4905-98AB-4EA4-AE65-BF15BFAA5F5B}" type="datetime1">
              <a:rPr lang="pt-BR"/>
              <a:pPr>
                <a:defRPr/>
              </a:pPr>
              <a:t>07/11/2019</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dirty="0"/>
          </a:p>
        </p:txBody>
      </p:sp>
      <p:sp>
        <p:nvSpPr>
          <p:cNvPr id="6" name="Espaço Reservado para Número de Slide 5"/>
          <p:cNvSpPr>
            <a:spLocks noGrp="1"/>
          </p:cNvSpPr>
          <p:nvPr>
            <p:ph type="sldNum" sz="quarter" idx="12"/>
          </p:nvPr>
        </p:nvSpPr>
        <p:spPr/>
        <p:txBody>
          <a:bodyPr/>
          <a:lstStyle>
            <a:lvl1pPr>
              <a:defRPr b="0">
                <a:solidFill>
                  <a:schemeClr val="tx1"/>
                </a:solidFill>
              </a:defRPr>
            </a:lvl1pPr>
          </a:lstStyle>
          <a:p>
            <a:pPr>
              <a:defRPr/>
            </a:pPr>
            <a:fld id="{7A2F3EFF-9904-46D8-B353-A03427DBF4F0}" type="slidenum">
              <a:rPr lang="pt-BR"/>
              <a:pPr>
                <a:defRPr/>
              </a:pPr>
              <a:t>‹nº›</a:t>
            </a:fld>
            <a:endParaRPr lang="pt-BR" dirty="0"/>
          </a:p>
        </p:txBody>
      </p:sp>
    </p:spTree>
    <p:extLst>
      <p:ext uri="{BB962C8B-B14F-4D97-AF65-F5344CB8AC3E}">
        <p14:creationId xmlns:p14="http://schemas.microsoft.com/office/powerpoint/2010/main" val="33915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963084" y="4406901"/>
            <a:ext cx="103632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do texto mestre</a:t>
            </a:r>
          </a:p>
        </p:txBody>
      </p:sp>
      <p:sp>
        <p:nvSpPr>
          <p:cNvPr id="4" name="Espaço Reservado para Data 3"/>
          <p:cNvSpPr>
            <a:spLocks noGrp="1"/>
          </p:cNvSpPr>
          <p:nvPr>
            <p:ph type="dt" sz="half" idx="10"/>
          </p:nvPr>
        </p:nvSpPr>
        <p:spPr/>
        <p:txBody>
          <a:bodyPr/>
          <a:lstStyle>
            <a:lvl1pPr>
              <a:defRPr/>
            </a:lvl1pPr>
          </a:lstStyle>
          <a:p>
            <a:pPr>
              <a:defRPr/>
            </a:pPr>
            <a:fld id="{A99FA588-4612-4B45-A279-8A2836640325}" type="datetime1">
              <a:rPr lang="pt-BR"/>
              <a:pPr>
                <a:defRPr/>
              </a:pPr>
              <a:t>07/11/2019</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dirty="0"/>
          </a:p>
        </p:txBody>
      </p:sp>
      <p:sp>
        <p:nvSpPr>
          <p:cNvPr id="6" name="Espaço Reservado para Número de Slide 5"/>
          <p:cNvSpPr>
            <a:spLocks noGrp="1"/>
          </p:cNvSpPr>
          <p:nvPr>
            <p:ph type="sldNum" sz="quarter" idx="12"/>
          </p:nvPr>
        </p:nvSpPr>
        <p:spPr/>
        <p:txBody>
          <a:bodyPr/>
          <a:lstStyle>
            <a:lvl1pPr>
              <a:defRPr>
                <a:solidFill>
                  <a:schemeClr val="tx1"/>
                </a:solidFill>
              </a:defRPr>
            </a:lvl1pPr>
          </a:lstStyle>
          <a:p>
            <a:pPr>
              <a:defRPr/>
            </a:pPr>
            <a:fld id="{C4240DF9-2625-480A-9595-0E2DB555426A}" type="slidenum">
              <a:rPr lang="pt-BR"/>
              <a:pPr>
                <a:defRPr/>
              </a:pPr>
              <a:t>‹nº›</a:t>
            </a:fld>
            <a:endParaRPr lang="pt-BR" dirty="0"/>
          </a:p>
        </p:txBody>
      </p:sp>
    </p:spTree>
    <p:extLst>
      <p:ext uri="{BB962C8B-B14F-4D97-AF65-F5344CB8AC3E}">
        <p14:creationId xmlns:p14="http://schemas.microsoft.com/office/powerpoint/2010/main" val="947683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5" name="Retângulo 4"/>
          <p:cNvSpPr/>
          <p:nvPr userDrawn="1"/>
        </p:nvSpPr>
        <p:spPr>
          <a:xfrm>
            <a:off x="11106150" y="6356350"/>
            <a:ext cx="384175" cy="501650"/>
          </a:xfrm>
          <a:prstGeom prst="rect">
            <a:avLst/>
          </a:prstGeom>
          <a:solidFill>
            <a:srgbClr val="92D05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t-BR" dirty="0"/>
          </a:p>
        </p:txBody>
      </p:sp>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Data 3"/>
          <p:cNvSpPr>
            <a:spLocks noGrp="1"/>
          </p:cNvSpPr>
          <p:nvPr>
            <p:ph type="dt" sz="half" idx="10"/>
          </p:nvPr>
        </p:nvSpPr>
        <p:spPr/>
        <p:txBody>
          <a:bodyPr/>
          <a:lstStyle>
            <a:lvl1pPr>
              <a:defRPr/>
            </a:lvl1pPr>
          </a:lstStyle>
          <a:p>
            <a:pPr>
              <a:defRPr/>
            </a:pPr>
            <a:fld id="{A4FFD057-4529-465F-B3AB-65427984E81B}" type="datetime1">
              <a:rPr lang="pt-BR"/>
              <a:pPr>
                <a:defRPr/>
              </a:pPr>
              <a:t>07/11/2019</a:t>
            </a:fld>
            <a:endParaRPr lang="pt-BR" dirty="0"/>
          </a:p>
        </p:txBody>
      </p:sp>
      <p:sp>
        <p:nvSpPr>
          <p:cNvPr id="7" name="Espaço Reservado para Rodapé 4"/>
          <p:cNvSpPr>
            <a:spLocks noGrp="1"/>
          </p:cNvSpPr>
          <p:nvPr>
            <p:ph type="ftr" sz="quarter" idx="11"/>
          </p:nvPr>
        </p:nvSpPr>
        <p:spPr/>
        <p:txBody>
          <a:bodyPr/>
          <a:lstStyle>
            <a:lvl1pPr>
              <a:defRPr/>
            </a:lvl1pPr>
          </a:lstStyle>
          <a:p>
            <a:pPr>
              <a:defRPr/>
            </a:pPr>
            <a:endParaRPr lang="pt-BR" dirty="0"/>
          </a:p>
        </p:txBody>
      </p:sp>
      <p:sp>
        <p:nvSpPr>
          <p:cNvPr id="8" name="Espaço Reservado para Número de Slide 5"/>
          <p:cNvSpPr>
            <a:spLocks noGrp="1"/>
          </p:cNvSpPr>
          <p:nvPr>
            <p:ph type="sldNum" sz="quarter" idx="12"/>
          </p:nvPr>
        </p:nvSpPr>
        <p:spPr/>
        <p:txBody>
          <a:bodyPr/>
          <a:lstStyle>
            <a:lvl1pPr>
              <a:defRPr>
                <a:solidFill>
                  <a:schemeClr val="tx1"/>
                </a:solidFill>
              </a:defRPr>
            </a:lvl1pPr>
          </a:lstStyle>
          <a:p>
            <a:pPr>
              <a:defRPr/>
            </a:pPr>
            <a:fld id="{776AB2D7-B403-46D6-80F9-1984EF4B06E2}" type="slidenum">
              <a:rPr lang="pt-BR"/>
              <a:pPr>
                <a:defRPr/>
              </a:pPr>
              <a:t>‹nº›</a:t>
            </a:fld>
            <a:endParaRPr lang="pt-BR" dirty="0"/>
          </a:p>
        </p:txBody>
      </p:sp>
    </p:spTree>
    <p:extLst>
      <p:ext uri="{BB962C8B-B14F-4D97-AF65-F5344CB8AC3E}">
        <p14:creationId xmlns:p14="http://schemas.microsoft.com/office/powerpoint/2010/main" val="3591452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3"/>
          <p:cNvSpPr>
            <a:spLocks noGrp="1"/>
          </p:cNvSpPr>
          <p:nvPr>
            <p:ph type="dt" sz="half" idx="10"/>
          </p:nvPr>
        </p:nvSpPr>
        <p:spPr/>
        <p:txBody>
          <a:bodyPr/>
          <a:lstStyle>
            <a:lvl1pPr>
              <a:defRPr/>
            </a:lvl1pPr>
          </a:lstStyle>
          <a:p>
            <a:pPr>
              <a:defRPr/>
            </a:pPr>
            <a:fld id="{A512BDF3-FA67-4FB8-8C9F-29031D6232B9}" type="datetime1">
              <a:rPr lang="pt-BR"/>
              <a:pPr>
                <a:defRPr/>
              </a:pPr>
              <a:t>07/11/2019</a:t>
            </a:fld>
            <a:endParaRPr lang="pt-BR" dirty="0"/>
          </a:p>
        </p:txBody>
      </p:sp>
      <p:sp>
        <p:nvSpPr>
          <p:cNvPr id="8" name="Espaço Reservado para Rodapé 4"/>
          <p:cNvSpPr>
            <a:spLocks noGrp="1"/>
          </p:cNvSpPr>
          <p:nvPr>
            <p:ph type="ftr" sz="quarter" idx="11"/>
          </p:nvPr>
        </p:nvSpPr>
        <p:spPr/>
        <p:txBody>
          <a:bodyPr/>
          <a:lstStyle>
            <a:lvl1pPr>
              <a:defRPr/>
            </a:lvl1pPr>
          </a:lstStyle>
          <a:p>
            <a:pPr>
              <a:defRPr/>
            </a:pPr>
            <a:endParaRPr lang="pt-BR" dirty="0"/>
          </a:p>
        </p:txBody>
      </p:sp>
      <p:sp>
        <p:nvSpPr>
          <p:cNvPr id="9" name="Espaço Reservado para Número de Slide 5"/>
          <p:cNvSpPr>
            <a:spLocks noGrp="1"/>
          </p:cNvSpPr>
          <p:nvPr>
            <p:ph type="sldNum" sz="quarter" idx="12"/>
          </p:nvPr>
        </p:nvSpPr>
        <p:spPr/>
        <p:txBody>
          <a:bodyPr/>
          <a:lstStyle>
            <a:lvl1pPr>
              <a:defRPr>
                <a:solidFill>
                  <a:schemeClr val="tx1"/>
                </a:solidFill>
              </a:defRPr>
            </a:lvl1pPr>
          </a:lstStyle>
          <a:p>
            <a:pPr>
              <a:defRPr/>
            </a:pPr>
            <a:fld id="{FF9351D5-6E18-473B-A7C7-C74881B7A964}" type="slidenum">
              <a:rPr lang="pt-BR"/>
              <a:pPr>
                <a:defRPr/>
              </a:pPr>
              <a:t>‹nº›</a:t>
            </a:fld>
            <a:endParaRPr lang="pt-BR" dirty="0"/>
          </a:p>
        </p:txBody>
      </p:sp>
    </p:spTree>
    <p:extLst>
      <p:ext uri="{BB962C8B-B14F-4D97-AF65-F5344CB8AC3E}">
        <p14:creationId xmlns:p14="http://schemas.microsoft.com/office/powerpoint/2010/main" val="217375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Data 3"/>
          <p:cNvSpPr>
            <a:spLocks noGrp="1"/>
          </p:cNvSpPr>
          <p:nvPr>
            <p:ph type="dt" sz="half" idx="10"/>
          </p:nvPr>
        </p:nvSpPr>
        <p:spPr/>
        <p:txBody>
          <a:bodyPr/>
          <a:lstStyle>
            <a:lvl1pPr>
              <a:defRPr/>
            </a:lvl1pPr>
          </a:lstStyle>
          <a:p>
            <a:pPr>
              <a:defRPr/>
            </a:pPr>
            <a:fld id="{0358866D-D273-405D-955F-E2131615A4FA}" type="datetime1">
              <a:rPr lang="pt-BR"/>
              <a:pPr>
                <a:defRPr/>
              </a:pPr>
              <a:t>07/11/2019</a:t>
            </a:fld>
            <a:endParaRPr lang="pt-BR" dirty="0"/>
          </a:p>
        </p:txBody>
      </p:sp>
      <p:sp>
        <p:nvSpPr>
          <p:cNvPr id="4" name="Espaço Reservado para Rodapé 4"/>
          <p:cNvSpPr>
            <a:spLocks noGrp="1"/>
          </p:cNvSpPr>
          <p:nvPr>
            <p:ph type="ftr" sz="quarter" idx="11"/>
          </p:nvPr>
        </p:nvSpPr>
        <p:spPr/>
        <p:txBody>
          <a:bodyPr/>
          <a:lstStyle>
            <a:lvl1pPr>
              <a:defRPr/>
            </a:lvl1pPr>
          </a:lstStyle>
          <a:p>
            <a:pPr>
              <a:defRPr/>
            </a:pPr>
            <a:endParaRPr lang="pt-BR" dirty="0"/>
          </a:p>
        </p:txBody>
      </p:sp>
      <p:sp>
        <p:nvSpPr>
          <p:cNvPr id="5" name="Espaço Reservado para Número de Slide 5"/>
          <p:cNvSpPr>
            <a:spLocks noGrp="1"/>
          </p:cNvSpPr>
          <p:nvPr>
            <p:ph type="sldNum" sz="quarter" idx="12"/>
          </p:nvPr>
        </p:nvSpPr>
        <p:spPr/>
        <p:txBody>
          <a:bodyPr/>
          <a:lstStyle>
            <a:lvl1pPr>
              <a:defRPr/>
            </a:lvl1pPr>
          </a:lstStyle>
          <a:p>
            <a:pPr>
              <a:defRPr/>
            </a:pPr>
            <a:fld id="{93DA5FF7-F4F9-4A83-8474-3FB09CA0A2D0}" type="slidenum">
              <a:rPr lang="pt-BR"/>
              <a:pPr>
                <a:defRPr/>
              </a:pPr>
              <a:t>‹nº›</a:t>
            </a:fld>
            <a:endParaRPr lang="pt-BR" dirty="0"/>
          </a:p>
        </p:txBody>
      </p:sp>
    </p:spTree>
    <p:extLst>
      <p:ext uri="{BB962C8B-B14F-4D97-AF65-F5344CB8AC3E}">
        <p14:creationId xmlns:p14="http://schemas.microsoft.com/office/powerpoint/2010/main" val="2702419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C14992D2-D71D-4A16-B7A9-E0E809AF93AE}" type="datetime1">
              <a:rPr lang="pt-BR"/>
              <a:pPr>
                <a:defRPr/>
              </a:pPr>
              <a:t>07/11/2019</a:t>
            </a:fld>
            <a:endParaRPr lang="pt-BR" dirty="0"/>
          </a:p>
        </p:txBody>
      </p:sp>
      <p:sp>
        <p:nvSpPr>
          <p:cNvPr id="3" name="Espaço Reservado para Rodapé 4"/>
          <p:cNvSpPr>
            <a:spLocks noGrp="1"/>
          </p:cNvSpPr>
          <p:nvPr>
            <p:ph type="ftr" sz="quarter" idx="11"/>
          </p:nvPr>
        </p:nvSpPr>
        <p:spPr/>
        <p:txBody>
          <a:bodyPr/>
          <a:lstStyle>
            <a:lvl1pPr>
              <a:defRPr/>
            </a:lvl1pPr>
          </a:lstStyle>
          <a:p>
            <a:pPr>
              <a:defRPr/>
            </a:pPr>
            <a:endParaRPr lang="pt-BR" dirty="0"/>
          </a:p>
        </p:txBody>
      </p:sp>
      <p:sp>
        <p:nvSpPr>
          <p:cNvPr id="4" name="Espaço Reservado para Número de Slide 5"/>
          <p:cNvSpPr>
            <a:spLocks noGrp="1"/>
          </p:cNvSpPr>
          <p:nvPr>
            <p:ph type="sldNum" sz="quarter" idx="12"/>
          </p:nvPr>
        </p:nvSpPr>
        <p:spPr/>
        <p:txBody>
          <a:bodyPr/>
          <a:lstStyle>
            <a:lvl1pPr>
              <a:defRPr/>
            </a:lvl1pPr>
          </a:lstStyle>
          <a:p>
            <a:pPr>
              <a:defRPr/>
            </a:pPr>
            <a:fld id="{2C778CB0-C7B4-4243-9295-7A049A9819DF}" type="slidenum">
              <a:rPr lang="pt-BR"/>
              <a:pPr>
                <a:defRPr/>
              </a:pPr>
              <a:t>‹nº›</a:t>
            </a:fld>
            <a:endParaRPr lang="pt-BR" dirty="0"/>
          </a:p>
        </p:txBody>
      </p:sp>
    </p:spTree>
    <p:extLst>
      <p:ext uri="{BB962C8B-B14F-4D97-AF65-F5344CB8AC3E}">
        <p14:creationId xmlns:p14="http://schemas.microsoft.com/office/powerpoint/2010/main" val="177886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09601" y="273050"/>
            <a:ext cx="4011084"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2CC0779B-A61C-4EA7-AE9A-3F061EB8E9CD}" type="datetime1">
              <a:rPr lang="pt-BR"/>
              <a:pPr>
                <a:defRPr/>
              </a:pPr>
              <a:t>07/11/2019</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dirty="0"/>
          </a:p>
        </p:txBody>
      </p:sp>
      <p:sp>
        <p:nvSpPr>
          <p:cNvPr id="7" name="Espaço Reservado para Número de Slide 5"/>
          <p:cNvSpPr>
            <a:spLocks noGrp="1"/>
          </p:cNvSpPr>
          <p:nvPr>
            <p:ph type="sldNum" sz="quarter" idx="12"/>
          </p:nvPr>
        </p:nvSpPr>
        <p:spPr/>
        <p:txBody>
          <a:bodyPr/>
          <a:lstStyle>
            <a:lvl1pPr>
              <a:defRPr/>
            </a:lvl1pPr>
          </a:lstStyle>
          <a:p>
            <a:pPr>
              <a:defRPr/>
            </a:pPr>
            <a:fld id="{CC85ECDA-94A9-431C-95D6-AEF2D10A71F0}" type="slidenum">
              <a:rPr lang="pt-BR"/>
              <a:pPr>
                <a:defRPr/>
              </a:pPr>
              <a:t>‹nº›</a:t>
            </a:fld>
            <a:endParaRPr lang="pt-BR" dirty="0"/>
          </a:p>
        </p:txBody>
      </p:sp>
    </p:spTree>
    <p:extLst>
      <p:ext uri="{BB962C8B-B14F-4D97-AF65-F5344CB8AC3E}">
        <p14:creationId xmlns:p14="http://schemas.microsoft.com/office/powerpoint/2010/main" val="3071470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389717" y="4800600"/>
            <a:ext cx="73152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dirty="0"/>
          </a:p>
        </p:txBody>
      </p:sp>
      <p:sp>
        <p:nvSpPr>
          <p:cNvPr id="4" name="Espaço Reservado para Tex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3806C977-11EC-4FB6-89EE-84604BA8D529}" type="datetime1">
              <a:rPr lang="pt-BR"/>
              <a:pPr>
                <a:defRPr/>
              </a:pPr>
              <a:t>07/11/2019</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dirty="0"/>
          </a:p>
        </p:txBody>
      </p:sp>
      <p:sp>
        <p:nvSpPr>
          <p:cNvPr id="7" name="Espaço Reservado para Número de Slide 5"/>
          <p:cNvSpPr>
            <a:spLocks noGrp="1"/>
          </p:cNvSpPr>
          <p:nvPr>
            <p:ph type="sldNum" sz="quarter" idx="12"/>
          </p:nvPr>
        </p:nvSpPr>
        <p:spPr/>
        <p:txBody>
          <a:bodyPr/>
          <a:lstStyle>
            <a:lvl1pPr>
              <a:defRPr/>
            </a:lvl1pPr>
          </a:lstStyle>
          <a:p>
            <a:pPr>
              <a:defRPr/>
            </a:pPr>
            <a:fld id="{E593FE5E-4C99-4898-851F-BBD0E2E6301C}" type="slidenum">
              <a:rPr lang="pt-BR"/>
              <a:pPr>
                <a:defRPr/>
              </a:pPr>
              <a:t>‹nº›</a:t>
            </a:fld>
            <a:endParaRPr lang="pt-BR" dirty="0"/>
          </a:p>
        </p:txBody>
      </p:sp>
    </p:spTree>
    <p:extLst>
      <p:ext uri="{BB962C8B-B14F-4D97-AF65-F5344CB8AC3E}">
        <p14:creationId xmlns:p14="http://schemas.microsoft.com/office/powerpoint/2010/main" val="3845610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Imagem 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3138" y="0"/>
            <a:ext cx="12165724" cy="6858000"/>
          </a:xfrm>
          <a:prstGeom prst="rect">
            <a:avLst/>
          </a:prstGeom>
        </p:spPr>
      </p:pic>
      <p:sp>
        <p:nvSpPr>
          <p:cNvPr id="1026" name="Espaço Reservado para Título 1"/>
          <p:cNvSpPr>
            <a:spLocks noGrp="1"/>
          </p:cNvSpPr>
          <p:nvPr>
            <p:ph type="title"/>
          </p:nvPr>
        </p:nvSpPr>
        <p:spPr bwMode="auto">
          <a:xfrm>
            <a:off x="609600" y="557213"/>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es-ES" dirty="0"/>
              <a:t>Clique para editar o estilo do título mestre</a:t>
            </a:r>
          </a:p>
        </p:txBody>
      </p:sp>
      <p:sp>
        <p:nvSpPr>
          <p:cNvPr id="1027" name="Espaço Reservado para Texto 2"/>
          <p:cNvSpPr>
            <a:spLocks noGrp="1"/>
          </p:cNvSpPr>
          <p:nvPr>
            <p:ph type="body" idx="1"/>
          </p:nvPr>
        </p:nvSpPr>
        <p:spPr bwMode="auto">
          <a:xfrm>
            <a:off x="609600" y="1700213"/>
            <a:ext cx="10972800" cy="442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es-ES" dirty="0"/>
              <a:t>Clique para editar os estilos do texto mestre</a:t>
            </a:r>
          </a:p>
          <a:p>
            <a:pPr lvl="1"/>
            <a:r>
              <a:rPr lang="pt-BR" altLang="es-ES" dirty="0"/>
              <a:t>Segundo nível</a:t>
            </a:r>
          </a:p>
          <a:p>
            <a:pPr lvl="2"/>
            <a:r>
              <a:rPr lang="pt-BR" altLang="es-ES" dirty="0"/>
              <a:t>Terceiro nível</a:t>
            </a:r>
          </a:p>
          <a:p>
            <a:pPr lvl="3"/>
            <a:r>
              <a:rPr lang="pt-BR" altLang="es-ES" dirty="0"/>
              <a:t>Quarto nível</a:t>
            </a:r>
          </a:p>
          <a:p>
            <a:pPr lvl="4"/>
            <a:r>
              <a:rPr lang="pt-BR" altLang="es-ES" dirty="0"/>
              <a:t>Quinto nível</a:t>
            </a:r>
          </a:p>
        </p:txBody>
      </p:sp>
      <p:sp>
        <p:nvSpPr>
          <p:cNvPr id="4" name="Espaço Reservado para Data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281D973-6665-4EE4-BA17-4057A55FD744}" type="datetime1">
              <a:rPr lang="pt-BR"/>
              <a:pPr>
                <a:defRPr/>
              </a:pPr>
              <a:t>07/11/2019</a:t>
            </a:fld>
            <a:endParaRPr lang="pt-BR" dirty="0"/>
          </a:p>
        </p:txBody>
      </p:sp>
      <p:sp>
        <p:nvSpPr>
          <p:cNvPr id="5" name="Espaço Reservado para Rodapé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pt-BR" dirty="0"/>
          </a:p>
        </p:txBody>
      </p:sp>
      <p:sp>
        <p:nvSpPr>
          <p:cNvPr id="6" name="Espaço Reservado para Número de Slide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cs typeface="+mn-cs"/>
              </a:defRPr>
            </a:lvl1pPr>
          </a:lstStyle>
          <a:p>
            <a:pPr>
              <a:defRPr/>
            </a:pPr>
            <a:fld id="{BF8BE0F2-8142-4B56-8E1D-9C5515662535}" type="slidenum">
              <a:rPr lang="pt-BR"/>
              <a:pPr>
                <a:defRPr/>
              </a:pPr>
              <a:t>‹nº›</a:t>
            </a:fld>
            <a:endParaRPr lang="pt-BR"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75" r:id="rId6"/>
    <p:sldLayoutId id="2147483776" r:id="rId7"/>
    <p:sldLayoutId id="2147483777" r:id="rId8"/>
    <p:sldLayoutId id="2147483778" r:id="rId9"/>
    <p:sldLayoutId id="2147483779" r:id="rId10"/>
    <p:sldLayoutId id="2147483780"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atendimento.rpps@previdencia.gov.br"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Os Conselheiros e o Equilíbrio Financeiro e Atuarial</a:t>
            </a:r>
          </a:p>
        </p:txBody>
      </p:sp>
      <p:sp>
        <p:nvSpPr>
          <p:cNvPr id="3" name="Subtítulo 2"/>
          <p:cNvSpPr>
            <a:spLocks noGrp="1"/>
          </p:cNvSpPr>
          <p:nvPr>
            <p:ph type="subTitle" idx="1"/>
          </p:nvPr>
        </p:nvSpPr>
        <p:spPr>
          <a:xfrm>
            <a:off x="1415480" y="3548608"/>
            <a:ext cx="9289032" cy="1752600"/>
          </a:xfrm>
        </p:spPr>
        <p:txBody>
          <a:bodyPr/>
          <a:lstStyle/>
          <a:p>
            <a:r>
              <a:rPr lang="pt-BR" dirty="0"/>
              <a:t>As alterações nos cargos e remuneração dos servidores, atrasos e ausência de repasses, a elaboração do estudo atuarial e o plano de custeio.</a:t>
            </a:r>
          </a:p>
        </p:txBody>
      </p:sp>
      <p:sp>
        <p:nvSpPr>
          <p:cNvPr id="4" name="Espaço Reservado para Número de Slide 3"/>
          <p:cNvSpPr>
            <a:spLocks noGrp="1"/>
          </p:cNvSpPr>
          <p:nvPr>
            <p:ph type="sldNum" sz="quarter" idx="12"/>
          </p:nvPr>
        </p:nvSpPr>
        <p:spPr/>
        <p:txBody>
          <a:bodyPr/>
          <a:lstStyle/>
          <a:p>
            <a:pPr>
              <a:defRPr/>
            </a:pPr>
            <a:fld id="{008EADF9-55F0-43ED-ADDB-3CD5CBA8D094}" type="slidenum">
              <a:rPr lang="pt-BR" smtClean="0"/>
              <a:pPr>
                <a:defRPr/>
              </a:pPr>
              <a:t>1</a:t>
            </a:fld>
            <a:endParaRPr lang="pt-BR" dirty="0"/>
          </a:p>
        </p:txBody>
      </p:sp>
    </p:spTree>
    <p:extLst>
      <p:ext uri="{BB962C8B-B14F-4D97-AF65-F5344CB8AC3E}">
        <p14:creationId xmlns:p14="http://schemas.microsoft.com/office/powerpoint/2010/main" val="1545536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Do Equilíbrio Financeiro e Atuarial</a:t>
            </a:r>
          </a:p>
        </p:txBody>
      </p:sp>
      <p:sp>
        <p:nvSpPr>
          <p:cNvPr id="3" name="Espaço Reservado para Conteúdo 2"/>
          <p:cNvSpPr>
            <a:spLocks noGrp="1"/>
          </p:cNvSpPr>
          <p:nvPr>
            <p:ph idx="1"/>
          </p:nvPr>
        </p:nvSpPr>
        <p:spPr/>
        <p:txBody>
          <a:bodyPr/>
          <a:lstStyle/>
          <a:p>
            <a:r>
              <a:rPr lang="pt-BR" dirty="0"/>
              <a:t>Art. 40 da Constituição Federal</a:t>
            </a:r>
          </a:p>
          <a:p>
            <a:pPr lvl="1" algn="just"/>
            <a:r>
              <a:rPr lang="pt-BR" dirty="0"/>
              <a:t>Aos servidores titulares de cargos efetivos da União, dos Estados, do Distrito Federal e dos Municípios, incluídas suas autarquias e fundações, é assegurado regime de previdência de caráter contributivo e solidário, mediante contribuição do respectivo ente público, dos servidores ativos e inativos e dos pensionistas, observados critérios que preservem o equilíbrio financeiro e atuarial e o disposto neste artigo.</a:t>
            </a:r>
          </a:p>
        </p:txBody>
      </p:sp>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10</a:t>
            </a:fld>
            <a:endParaRPr lang="pt-BR" dirty="0"/>
          </a:p>
        </p:txBody>
      </p:sp>
    </p:spTree>
    <p:extLst>
      <p:ext uri="{BB962C8B-B14F-4D97-AF65-F5344CB8AC3E}">
        <p14:creationId xmlns:p14="http://schemas.microsoft.com/office/powerpoint/2010/main" val="2805570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Como uma balança...</a:t>
            </a:r>
          </a:p>
        </p:txBody>
      </p:sp>
      <p:graphicFrame>
        <p:nvGraphicFramePr>
          <p:cNvPr id="5" name="Espaço Reservado para Conteúdo 4"/>
          <p:cNvGraphicFramePr>
            <a:graphicFrameLocks noGrp="1"/>
          </p:cNvGraphicFramePr>
          <p:nvPr>
            <p:ph idx="1"/>
            <p:extLst>
              <p:ext uri="{D42A27DB-BD31-4B8C-83A1-F6EECF244321}">
                <p14:modId xmlns:p14="http://schemas.microsoft.com/office/powerpoint/2010/main" val="373094421"/>
              </p:ext>
            </p:extLst>
          </p:nvPr>
        </p:nvGraphicFramePr>
        <p:xfrm>
          <a:off x="1127448" y="2104475"/>
          <a:ext cx="5400600" cy="45348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11</a:t>
            </a:fld>
            <a:endParaRPr lang="pt-BR" dirty="0"/>
          </a:p>
        </p:txBody>
      </p:sp>
      <p:sp>
        <p:nvSpPr>
          <p:cNvPr id="6" name="Título 1"/>
          <p:cNvSpPr txBox="1">
            <a:spLocks/>
          </p:cNvSpPr>
          <p:nvPr/>
        </p:nvSpPr>
        <p:spPr bwMode="auto">
          <a:xfrm>
            <a:off x="7896200" y="2780928"/>
            <a:ext cx="2448272" cy="1902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t-BR"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Avaliação Atuarial</a:t>
            </a:r>
          </a:p>
        </p:txBody>
      </p:sp>
      <p:sp>
        <p:nvSpPr>
          <p:cNvPr id="3" name="Chave Direita 2"/>
          <p:cNvSpPr/>
          <p:nvPr/>
        </p:nvSpPr>
        <p:spPr>
          <a:xfrm>
            <a:off x="6240016" y="1988840"/>
            <a:ext cx="1512168" cy="4650501"/>
          </a:xfrm>
          <a:prstGeom prst="rightBrace">
            <a:avLst>
              <a:gd name="adj1" fmla="val 57231"/>
              <a:gd name="adj2" fmla="val 37022"/>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dirty="0"/>
          </a:p>
        </p:txBody>
      </p:sp>
    </p:spTree>
    <p:extLst>
      <p:ext uri="{BB962C8B-B14F-4D97-AF65-F5344CB8AC3E}">
        <p14:creationId xmlns:p14="http://schemas.microsoft.com/office/powerpoint/2010/main" val="491554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53" presetClass="entr" presetSubtype="16"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 calcmode="lin" valueType="num">
                                      <p:cBhvr>
                                        <p:cTn id="10" dur="1000" fill="hold"/>
                                        <p:tgtEl>
                                          <p:spTgt spid="6"/>
                                        </p:tgtEl>
                                        <p:attrNameLst>
                                          <p:attrName>ppt_w</p:attrName>
                                        </p:attrNameLst>
                                      </p:cBhvr>
                                      <p:tavLst>
                                        <p:tav tm="0">
                                          <p:val>
                                            <p:fltVal val="0"/>
                                          </p:val>
                                        </p:tav>
                                        <p:tav tm="100000">
                                          <p:val>
                                            <p:strVal val="#ppt_w"/>
                                          </p:val>
                                        </p:tav>
                                      </p:tavLst>
                                    </p:anim>
                                    <p:anim calcmode="lin" valueType="num">
                                      <p:cBhvr>
                                        <p:cTn id="11" dur="1000" fill="hold"/>
                                        <p:tgtEl>
                                          <p:spTgt spid="6"/>
                                        </p:tgtEl>
                                        <p:attrNameLst>
                                          <p:attrName>ppt_h</p:attrName>
                                        </p:attrNameLst>
                                      </p:cBhvr>
                                      <p:tavLst>
                                        <p:tav tm="0">
                                          <p:val>
                                            <p:fltVal val="0"/>
                                          </p:val>
                                        </p:tav>
                                        <p:tav tm="100000">
                                          <p:val>
                                            <p:strVal val="#ppt_h"/>
                                          </p:val>
                                        </p:tav>
                                      </p:tavLst>
                                    </p:anim>
                                    <p:animEffect transition="in" filter="fade">
                                      <p:cBhvr>
                                        <p:cTn id="1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a 6"/>
          <p:cNvGraphicFramePr/>
          <p:nvPr>
            <p:extLst>
              <p:ext uri="{D42A27DB-BD31-4B8C-83A1-F6EECF244321}">
                <p14:modId xmlns:p14="http://schemas.microsoft.com/office/powerpoint/2010/main" val="2004874484"/>
              </p:ext>
            </p:extLst>
          </p:nvPr>
        </p:nvGraphicFramePr>
        <p:xfrm>
          <a:off x="1055440" y="764703"/>
          <a:ext cx="9721080" cy="5956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ítulo 1"/>
          <p:cNvSpPr>
            <a:spLocks noGrp="1"/>
          </p:cNvSpPr>
          <p:nvPr>
            <p:ph type="ctrTitle"/>
          </p:nvPr>
        </p:nvSpPr>
        <p:spPr>
          <a:xfrm>
            <a:off x="4655840" y="2852936"/>
            <a:ext cx="2448272" cy="1902073"/>
          </a:xfrm>
        </p:spPr>
        <p:txBody>
          <a:bodyPr/>
          <a:lstStyle/>
          <a:p>
            <a:r>
              <a:rPr lang="pt-BR"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Avaliação Atuarial</a:t>
            </a:r>
          </a:p>
        </p:txBody>
      </p:sp>
      <p:sp>
        <p:nvSpPr>
          <p:cNvPr id="4" name="Espaço Reservado para Número de Slide 3"/>
          <p:cNvSpPr>
            <a:spLocks noGrp="1"/>
          </p:cNvSpPr>
          <p:nvPr>
            <p:ph type="sldNum" sz="quarter" idx="12"/>
          </p:nvPr>
        </p:nvSpPr>
        <p:spPr/>
        <p:txBody>
          <a:bodyPr/>
          <a:lstStyle/>
          <a:p>
            <a:pPr>
              <a:defRPr/>
            </a:pPr>
            <a:fld id="{008EADF9-55F0-43ED-ADDB-3CD5CBA8D094}" type="slidenum">
              <a:rPr lang="pt-BR" smtClean="0"/>
              <a:pPr>
                <a:defRPr/>
              </a:pPr>
              <a:t>12</a:t>
            </a:fld>
            <a:endParaRPr lang="pt-BR" dirty="0"/>
          </a:p>
        </p:txBody>
      </p:sp>
    </p:spTree>
    <p:extLst>
      <p:ext uri="{BB962C8B-B14F-4D97-AF65-F5344CB8AC3E}">
        <p14:creationId xmlns:p14="http://schemas.microsoft.com/office/powerpoint/2010/main" val="3119204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Da Avaliação Atuarial...</a:t>
            </a:r>
          </a:p>
        </p:txBody>
      </p:sp>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13</a:t>
            </a:fld>
            <a:endParaRPr lang="pt-BR" dirty="0"/>
          </a:p>
        </p:txBody>
      </p:sp>
      <p:cxnSp>
        <p:nvCxnSpPr>
          <p:cNvPr id="10" name="Conector de seta reta 9"/>
          <p:cNvCxnSpPr/>
          <p:nvPr/>
        </p:nvCxnSpPr>
        <p:spPr>
          <a:xfrm>
            <a:off x="737931" y="3518970"/>
            <a:ext cx="8172424"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1" name="Conector de seta reta 10"/>
          <p:cNvCxnSpPr/>
          <p:nvPr/>
        </p:nvCxnSpPr>
        <p:spPr>
          <a:xfrm flipV="1">
            <a:off x="881947" y="3014914"/>
            <a:ext cx="0"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ector de seta reta 11"/>
          <p:cNvCxnSpPr/>
          <p:nvPr/>
        </p:nvCxnSpPr>
        <p:spPr>
          <a:xfrm flipV="1">
            <a:off x="1350835" y="3014914"/>
            <a:ext cx="0"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ector de seta reta 12"/>
          <p:cNvCxnSpPr/>
          <p:nvPr/>
        </p:nvCxnSpPr>
        <p:spPr>
          <a:xfrm flipV="1">
            <a:off x="1804259" y="3014914"/>
            <a:ext cx="0"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flipV="1">
            <a:off x="2308315" y="3014914"/>
            <a:ext cx="0"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flipV="1">
            <a:off x="2829955" y="3014914"/>
            <a:ext cx="0"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flipV="1">
            <a:off x="3358267" y="3014914"/>
            <a:ext cx="0"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ector de seta reta 16"/>
          <p:cNvCxnSpPr/>
          <p:nvPr/>
        </p:nvCxnSpPr>
        <p:spPr>
          <a:xfrm flipV="1">
            <a:off x="3848531" y="3014914"/>
            <a:ext cx="0"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flipV="1">
            <a:off x="4298163" y="3014914"/>
            <a:ext cx="0"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ector de seta reta 18"/>
          <p:cNvCxnSpPr/>
          <p:nvPr/>
        </p:nvCxnSpPr>
        <p:spPr>
          <a:xfrm>
            <a:off x="5700413" y="3536501"/>
            <a:ext cx="0" cy="50405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ector de seta reta 19"/>
          <p:cNvCxnSpPr/>
          <p:nvPr/>
        </p:nvCxnSpPr>
        <p:spPr>
          <a:xfrm>
            <a:off x="6146253" y="3518971"/>
            <a:ext cx="0" cy="52158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ector de seta reta 20"/>
          <p:cNvCxnSpPr/>
          <p:nvPr/>
        </p:nvCxnSpPr>
        <p:spPr>
          <a:xfrm>
            <a:off x="6636517" y="3518970"/>
            <a:ext cx="0" cy="52158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ector de seta reta 21"/>
          <p:cNvCxnSpPr/>
          <p:nvPr/>
        </p:nvCxnSpPr>
        <p:spPr>
          <a:xfrm>
            <a:off x="7113595" y="3518970"/>
            <a:ext cx="0" cy="52158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1" name="CaixaDeTexto 30"/>
          <p:cNvSpPr txBox="1"/>
          <p:nvPr/>
        </p:nvSpPr>
        <p:spPr>
          <a:xfrm>
            <a:off x="8775665" y="3452605"/>
            <a:ext cx="364202" cy="369332"/>
          </a:xfrm>
          <a:prstGeom prst="rect">
            <a:avLst/>
          </a:prstGeom>
          <a:noFill/>
        </p:spPr>
        <p:txBody>
          <a:bodyPr wrap="none" rtlCol="0">
            <a:spAutoFit/>
          </a:bodyPr>
          <a:lstStyle/>
          <a:p>
            <a:r>
              <a:rPr lang="pt-BR" dirty="0"/>
              <a:t>ɷ</a:t>
            </a:r>
          </a:p>
        </p:txBody>
      </p:sp>
      <p:sp>
        <p:nvSpPr>
          <p:cNvPr id="32" name="Chave direita 31"/>
          <p:cNvSpPr/>
          <p:nvPr/>
        </p:nvSpPr>
        <p:spPr>
          <a:xfrm rot="16200000">
            <a:off x="2634572" y="758231"/>
            <a:ext cx="484669" cy="4277951"/>
          </a:xfrm>
          <a:prstGeom prst="rightBrace">
            <a:avLst>
              <a:gd name="adj1" fmla="val 8333"/>
              <a:gd name="adj2" fmla="val 5016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dirty="0"/>
          </a:p>
        </p:txBody>
      </p:sp>
      <p:sp>
        <p:nvSpPr>
          <p:cNvPr id="33" name="Chave direita 32"/>
          <p:cNvSpPr/>
          <p:nvPr/>
        </p:nvSpPr>
        <p:spPr>
          <a:xfrm rot="16200000" flipH="1">
            <a:off x="6675671" y="2859084"/>
            <a:ext cx="266290" cy="2664298"/>
          </a:xfrm>
          <a:prstGeom prst="rightBrace">
            <a:avLst>
              <a:gd name="adj1" fmla="val 8333"/>
              <a:gd name="adj2" fmla="val 42382"/>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dirty="0"/>
          </a:p>
        </p:txBody>
      </p:sp>
      <p:sp>
        <p:nvSpPr>
          <p:cNvPr id="34" name="CaixaDeTexto 33"/>
          <p:cNvSpPr txBox="1"/>
          <p:nvPr/>
        </p:nvSpPr>
        <p:spPr>
          <a:xfrm>
            <a:off x="1485300" y="2276872"/>
            <a:ext cx="2839239" cy="369332"/>
          </a:xfrm>
          <a:prstGeom prst="rect">
            <a:avLst/>
          </a:prstGeom>
          <a:noFill/>
        </p:spPr>
        <p:txBody>
          <a:bodyPr wrap="none" rtlCol="0">
            <a:spAutoFit/>
          </a:bodyPr>
          <a:lstStyle/>
          <a:p>
            <a:r>
              <a:rPr lang="pt-BR" dirty="0"/>
              <a:t>Contribuições do Servidor</a:t>
            </a:r>
          </a:p>
        </p:txBody>
      </p:sp>
      <p:sp>
        <p:nvSpPr>
          <p:cNvPr id="35" name="CaixaDeTexto 34"/>
          <p:cNvSpPr txBox="1"/>
          <p:nvPr/>
        </p:nvSpPr>
        <p:spPr>
          <a:xfrm>
            <a:off x="5364740" y="4324378"/>
            <a:ext cx="2864951" cy="369332"/>
          </a:xfrm>
          <a:prstGeom prst="rect">
            <a:avLst/>
          </a:prstGeom>
          <a:noFill/>
        </p:spPr>
        <p:txBody>
          <a:bodyPr wrap="none" rtlCol="0">
            <a:spAutoFit/>
          </a:bodyPr>
          <a:lstStyle/>
          <a:p>
            <a:r>
              <a:rPr lang="pt-BR" dirty="0"/>
              <a:t>Benefícios do Aposentado</a:t>
            </a:r>
          </a:p>
        </p:txBody>
      </p:sp>
      <p:cxnSp>
        <p:nvCxnSpPr>
          <p:cNvPr id="40" name="Conector de seta reta 39"/>
          <p:cNvCxnSpPr/>
          <p:nvPr/>
        </p:nvCxnSpPr>
        <p:spPr>
          <a:xfrm>
            <a:off x="7572621" y="3536501"/>
            <a:ext cx="0" cy="50405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onector de seta reta 40"/>
          <p:cNvCxnSpPr/>
          <p:nvPr/>
        </p:nvCxnSpPr>
        <p:spPr>
          <a:xfrm>
            <a:off x="8018461" y="3518971"/>
            <a:ext cx="0" cy="52158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Conector de seta reta 41"/>
          <p:cNvCxnSpPr/>
          <p:nvPr/>
        </p:nvCxnSpPr>
        <p:spPr>
          <a:xfrm>
            <a:off x="9207291" y="5274926"/>
            <a:ext cx="0" cy="52158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3" name="Conector de seta reta 42"/>
          <p:cNvCxnSpPr/>
          <p:nvPr/>
        </p:nvCxnSpPr>
        <p:spPr>
          <a:xfrm>
            <a:off x="9684369" y="5274926"/>
            <a:ext cx="0" cy="52158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4" name="Conector de seta reta 43"/>
          <p:cNvCxnSpPr/>
          <p:nvPr/>
        </p:nvCxnSpPr>
        <p:spPr>
          <a:xfrm>
            <a:off x="10189027" y="5292457"/>
            <a:ext cx="0" cy="50405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8" name="Conector de seta reta 47"/>
          <p:cNvCxnSpPr/>
          <p:nvPr/>
        </p:nvCxnSpPr>
        <p:spPr>
          <a:xfrm flipV="1">
            <a:off x="4756587" y="3014914"/>
            <a:ext cx="0"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Rosto feliz 49"/>
          <p:cNvSpPr/>
          <p:nvPr/>
        </p:nvSpPr>
        <p:spPr>
          <a:xfrm>
            <a:off x="5215061" y="3415059"/>
            <a:ext cx="236761" cy="207821"/>
          </a:xfrm>
          <a:prstGeom prst="smileyFace">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pt-BR" dirty="0"/>
          </a:p>
        </p:txBody>
      </p:sp>
      <p:cxnSp>
        <p:nvCxnSpPr>
          <p:cNvPr id="53" name="Conector de seta reta 52"/>
          <p:cNvCxnSpPr/>
          <p:nvPr/>
        </p:nvCxnSpPr>
        <p:spPr>
          <a:xfrm>
            <a:off x="8775665" y="5247162"/>
            <a:ext cx="2641178" cy="354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56" name="Conector reto 55"/>
          <p:cNvCxnSpPr/>
          <p:nvPr/>
        </p:nvCxnSpPr>
        <p:spPr>
          <a:xfrm>
            <a:off x="8464301" y="3536501"/>
            <a:ext cx="311364" cy="1728408"/>
          </a:xfrm>
          <a:prstGeom prst="line">
            <a:avLst/>
          </a:prstGeom>
          <a:ln w="19050"/>
        </p:spPr>
        <p:style>
          <a:lnRef idx="1">
            <a:schemeClr val="dk1"/>
          </a:lnRef>
          <a:fillRef idx="0">
            <a:schemeClr val="dk1"/>
          </a:fillRef>
          <a:effectRef idx="0">
            <a:schemeClr val="dk1"/>
          </a:effectRef>
          <a:fontRef idx="minor">
            <a:schemeClr val="tx1"/>
          </a:fontRef>
        </p:style>
      </p:cxnSp>
      <p:sp>
        <p:nvSpPr>
          <p:cNvPr id="58" name="CaixaDeTexto 57"/>
          <p:cNvSpPr txBox="1"/>
          <p:nvPr/>
        </p:nvSpPr>
        <p:spPr>
          <a:xfrm>
            <a:off x="11276414" y="5175154"/>
            <a:ext cx="364202" cy="369332"/>
          </a:xfrm>
          <a:prstGeom prst="rect">
            <a:avLst/>
          </a:prstGeom>
          <a:noFill/>
        </p:spPr>
        <p:txBody>
          <a:bodyPr wrap="none" rtlCol="0">
            <a:spAutoFit/>
          </a:bodyPr>
          <a:lstStyle/>
          <a:p>
            <a:r>
              <a:rPr lang="pt-BR" dirty="0"/>
              <a:t>ɷ</a:t>
            </a:r>
          </a:p>
        </p:txBody>
      </p:sp>
      <p:sp>
        <p:nvSpPr>
          <p:cNvPr id="59" name="Chave direita 58"/>
          <p:cNvSpPr/>
          <p:nvPr/>
        </p:nvSpPr>
        <p:spPr>
          <a:xfrm rot="16200000" flipH="1">
            <a:off x="9587039" y="5335862"/>
            <a:ext cx="296782" cy="1218090"/>
          </a:xfrm>
          <a:prstGeom prst="rightBrace">
            <a:avLst>
              <a:gd name="adj1" fmla="val 8333"/>
              <a:gd name="adj2" fmla="val 42382"/>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dirty="0"/>
          </a:p>
        </p:txBody>
      </p:sp>
      <p:sp>
        <p:nvSpPr>
          <p:cNvPr id="60" name="CaixaDeTexto 59"/>
          <p:cNvSpPr txBox="1"/>
          <p:nvPr/>
        </p:nvSpPr>
        <p:spPr>
          <a:xfrm>
            <a:off x="8277754" y="6093296"/>
            <a:ext cx="2858806" cy="369332"/>
          </a:xfrm>
          <a:prstGeom prst="rect">
            <a:avLst/>
          </a:prstGeom>
          <a:noFill/>
        </p:spPr>
        <p:txBody>
          <a:bodyPr wrap="square" rtlCol="0">
            <a:spAutoFit/>
          </a:bodyPr>
          <a:lstStyle/>
          <a:p>
            <a:r>
              <a:rPr lang="pt-BR" dirty="0"/>
              <a:t>Benefícios do Pensionista</a:t>
            </a:r>
          </a:p>
        </p:txBody>
      </p:sp>
      <p:sp>
        <p:nvSpPr>
          <p:cNvPr id="63" name="Símbolo de 'Não' 62"/>
          <p:cNvSpPr/>
          <p:nvPr/>
        </p:nvSpPr>
        <p:spPr>
          <a:xfrm>
            <a:off x="8360900" y="3415059"/>
            <a:ext cx="216024" cy="207821"/>
          </a:xfrm>
          <a:prstGeom prst="noSmoking">
            <a:avLst/>
          </a:prstGeom>
          <a:solidFill>
            <a:srgbClr val="FF0000"/>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pt-BR" dirty="0">
              <a:solidFill>
                <a:schemeClr val="tx1"/>
              </a:solidFill>
            </a:endParaRPr>
          </a:p>
        </p:txBody>
      </p:sp>
      <p:sp>
        <p:nvSpPr>
          <p:cNvPr id="64" name="Igual 63"/>
          <p:cNvSpPr/>
          <p:nvPr/>
        </p:nvSpPr>
        <p:spPr>
          <a:xfrm>
            <a:off x="4187070" y="5247058"/>
            <a:ext cx="1224136" cy="1152128"/>
          </a:xfrm>
          <a:prstGeom prst="mathEqual">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pt-BR" dirty="0">
              <a:solidFill>
                <a:schemeClr val="tx1"/>
              </a:solidFill>
            </a:endParaRPr>
          </a:p>
        </p:txBody>
      </p:sp>
      <p:sp>
        <p:nvSpPr>
          <p:cNvPr id="65" name="CaixaDeTexto 64"/>
          <p:cNvSpPr txBox="1"/>
          <p:nvPr/>
        </p:nvSpPr>
        <p:spPr>
          <a:xfrm>
            <a:off x="1829845" y="5239800"/>
            <a:ext cx="2208693" cy="1200329"/>
          </a:xfrm>
          <a:prstGeom prst="rect">
            <a:avLst/>
          </a:prstGeom>
          <a:noFill/>
        </p:spPr>
        <p:txBody>
          <a:bodyPr wrap="square" rtlCol="0">
            <a:spAutoFit/>
          </a:bodyPr>
          <a:lstStyle/>
          <a:p>
            <a:pPr algn="ctr"/>
            <a:r>
              <a:rPr lang="pt-BR" b="1"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VALOR ATUAL DAS </a:t>
            </a:r>
          </a:p>
          <a:p>
            <a:pPr algn="ctr"/>
            <a:r>
              <a:rPr lang="pt-BR" b="1"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CONTRIBUIÇÕES FUTURAS</a:t>
            </a:r>
          </a:p>
        </p:txBody>
      </p:sp>
      <p:sp>
        <p:nvSpPr>
          <p:cNvPr id="66" name="CaixaDeTexto 65"/>
          <p:cNvSpPr txBox="1"/>
          <p:nvPr/>
        </p:nvSpPr>
        <p:spPr>
          <a:xfrm>
            <a:off x="5608266" y="5234024"/>
            <a:ext cx="1879536" cy="1200329"/>
          </a:xfrm>
          <a:prstGeom prst="rect">
            <a:avLst/>
          </a:prstGeom>
          <a:noFill/>
        </p:spPr>
        <p:txBody>
          <a:bodyPr wrap="square" rtlCol="0">
            <a:spAutoFit/>
          </a:bodyPr>
          <a:lstStyle/>
          <a:p>
            <a:pPr algn="ctr"/>
            <a:r>
              <a:rPr lang="pt-BR" b="1"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VALOR ATUAL DOS </a:t>
            </a:r>
          </a:p>
          <a:p>
            <a:pPr algn="ctr"/>
            <a:r>
              <a:rPr lang="pt-BR" b="1"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BENEFÍCIOS FUTUROS</a:t>
            </a:r>
          </a:p>
        </p:txBody>
      </p:sp>
      <p:sp>
        <p:nvSpPr>
          <p:cNvPr id="67" name="Retângulo 66"/>
          <p:cNvSpPr/>
          <p:nvPr/>
        </p:nvSpPr>
        <p:spPr>
          <a:xfrm>
            <a:off x="1761197" y="5187048"/>
            <a:ext cx="5802191" cy="1287474"/>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pt-BR" dirty="0"/>
          </a:p>
        </p:txBody>
      </p:sp>
      <p:pic>
        <p:nvPicPr>
          <p:cNvPr id="3" name="Imagem 2"/>
          <p:cNvPicPr>
            <a:picLocks noChangeAspect="1"/>
          </p:cNvPicPr>
          <p:nvPr/>
        </p:nvPicPr>
        <p:blipFill rotWithShape="1">
          <a:blip r:embed="rId2">
            <a:extLst>
              <a:ext uri="{28A0092B-C50C-407E-A947-70E740481C1C}">
                <a14:useLocalDpi xmlns:a14="http://schemas.microsoft.com/office/drawing/2010/main" val="0"/>
              </a:ext>
            </a:extLst>
          </a:blip>
          <a:srcRect l="21651" t="66800" r="72049" b="19550"/>
          <a:stretch/>
        </p:blipFill>
        <p:spPr>
          <a:xfrm>
            <a:off x="220084" y="3014914"/>
            <a:ext cx="432048" cy="936104"/>
          </a:xfrm>
          <a:prstGeom prst="rect">
            <a:avLst/>
          </a:prstGeom>
        </p:spPr>
      </p:pic>
      <p:pic>
        <p:nvPicPr>
          <p:cNvPr id="5" name="Imagem 4"/>
          <p:cNvPicPr>
            <a:picLocks noChangeAspect="1"/>
          </p:cNvPicPr>
          <p:nvPr/>
        </p:nvPicPr>
        <p:blipFill rotWithShape="1">
          <a:blip r:embed="rId2">
            <a:extLst>
              <a:ext uri="{28A0092B-C50C-407E-A947-70E740481C1C}">
                <a14:useLocalDpi xmlns:a14="http://schemas.microsoft.com/office/drawing/2010/main" val="0"/>
              </a:ext>
            </a:extLst>
          </a:blip>
          <a:srcRect l="1700" t="66800" r="90950" b="19550"/>
          <a:stretch/>
        </p:blipFill>
        <p:spPr>
          <a:xfrm>
            <a:off x="5097032" y="2431148"/>
            <a:ext cx="504056" cy="936104"/>
          </a:xfrm>
          <a:prstGeom prst="rect">
            <a:avLst/>
          </a:prstGeom>
        </p:spPr>
      </p:pic>
      <p:pic>
        <p:nvPicPr>
          <p:cNvPr id="9" name="Imagem 8"/>
          <p:cNvPicPr>
            <a:picLocks noChangeAspect="1"/>
          </p:cNvPicPr>
          <p:nvPr/>
        </p:nvPicPr>
        <p:blipFill rotWithShape="1">
          <a:blip r:embed="rId2">
            <a:extLst>
              <a:ext uri="{28A0092B-C50C-407E-A947-70E740481C1C}">
                <a14:useLocalDpi xmlns:a14="http://schemas.microsoft.com/office/drawing/2010/main" val="0"/>
              </a:ext>
            </a:extLst>
          </a:blip>
          <a:srcRect l="79400" t="17451" r="14300" b="67849"/>
          <a:stretch/>
        </p:blipFill>
        <p:spPr>
          <a:xfrm>
            <a:off x="8132228" y="4670991"/>
            <a:ext cx="432048" cy="1008112"/>
          </a:xfrm>
          <a:prstGeom prst="rect">
            <a:avLst/>
          </a:prstGeom>
        </p:spPr>
      </p:pic>
      <p:sp>
        <p:nvSpPr>
          <p:cNvPr id="47" name="Símbolo de 'Não' 46"/>
          <p:cNvSpPr/>
          <p:nvPr/>
        </p:nvSpPr>
        <p:spPr>
          <a:xfrm>
            <a:off x="10771756" y="5187048"/>
            <a:ext cx="216024" cy="207821"/>
          </a:xfrm>
          <a:prstGeom prst="noSmoking">
            <a:avLst/>
          </a:prstGeom>
          <a:solidFill>
            <a:srgbClr val="FF0000"/>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pt-BR" dirty="0">
              <a:solidFill>
                <a:schemeClr val="tx1"/>
              </a:solidFill>
            </a:endParaRPr>
          </a:p>
        </p:txBody>
      </p:sp>
    </p:spTree>
    <p:extLst>
      <p:ext uri="{BB962C8B-B14F-4D97-AF65-F5344CB8AC3E}">
        <p14:creationId xmlns:p14="http://schemas.microsoft.com/office/powerpoint/2010/main" val="1531218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additive="base">
                                        <p:cTn id="16" dur="500" fill="hold"/>
                                        <p:tgtEl>
                                          <p:spTgt spid="31"/>
                                        </p:tgtEl>
                                        <p:attrNameLst>
                                          <p:attrName>ppt_x</p:attrName>
                                        </p:attrNameLst>
                                      </p:cBhvr>
                                      <p:tavLst>
                                        <p:tav tm="0">
                                          <p:val>
                                            <p:strVal val="#ppt_x"/>
                                          </p:val>
                                        </p:tav>
                                        <p:tav tm="100000">
                                          <p:val>
                                            <p:strVal val="#ppt_x"/>
                                          </p:val>
                                        </p:tav>
                                      </p:tavLst>
                                    </p:anim>
                                    <p:anim calcmode="lin" valueType="num">
                                      <p:cBhvr additive="base">
                                        <p:cTn id="17"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par>
                                <p:cTn id="26" presetID="10" presetClass="entr" presetSubtype="0" fill="hold"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par>
                                <p:cTn id="29" presetID="10" presetClass="entr" presetSubtype="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par>
                                <p:cTn id="32" presetID="10" presetClass="entr" presetSubtype="0" fill="hold"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500"/>
                                        <p:tgtEl>
                                          <p:spTgt spid="15"/>
                                        </p:tgtEl>
                                      </p:cBhvr>
                                    </p:animEffect>
                                  </p:childTnLst>
                                </p:cTn>
                              </p:par>
                              <p:par>
                                <p:cTn id="35" presetID="10" presetClass="entr" presetSubtype="0" fill="hold"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par>
                                <p:cTn id="38" presetID="10" presetClass="entr" presetSubtype="0" fill="hold" nodeType="with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fade">
                                      <p:cBhvr>
                                        <p:cTn id="40" dur="500"/>
                                        <p:tgtEl>
                                          <p:spTgt spid="17"/>
                                        </p:tgtEl>
                                      </p:cBhvr>
                                    </p:animEffect>
                                  </p:childTnLst>
                                </p:cTn>
                              </p:par>
                              <p:par>
                                <p:cTn id="41" presetID="10" presetClass="entr" presetSubtype="0" fill="hold" nodeType="with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500"/>
                                        <p:tgtEl>
                                          <p:spTgt spid="18"/>
                                        </p:tgtEl>
                                      </p:cBhvr>
                                    </p:animEffect>
                                  </p:childTnLst>
                                </p:cTn>
                              </p:par>
                              <p:par>
                                <p:cTn id="44" presetID="10" presetClass="entr" presetSubtype="0" fill="hold" nodeType="withEffect">
                                  <p:stCondLst>
                                    <p:cond delay="0"/>
                                  </p:stCondLst>
                                  <p:childTnLst>
                                    <p:set>
                                      <p:cBhvr>
                                        <p:cTn id="45" dur="1" fill="hold">
                                          <p:stCondLst>
                                            <p:cond delay="0"/>
                                          </p:stCondLst>
                                        </p:cTn>
                                        <p:tgtEl>
                                          <p:spTgt spid="48"/>
                                        </p:tgtEl>
                                        <p:attrNameLst>
                                          <p:attrName>style.visibility</p:attrName>
                                        </p:attrNameLst>
                                      </p:cBhvr>
                                      <p:to>
                                        <p:strVal val="visible"/>
                                      </p:to>
                                    </p:set>
                                    <p:animEffect transition="in" filter="fade">
                                      <p:cBhvr>
                                        <p:cTn id="46" dur="500"/>
                                        <p:tgtEl>
                                          <p:spTgt spid="48"/>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fade">
                                      <p:cBhvr>
                                        <p:cTn id="49" dur="500"/>
                                        <p:tgtEl>
                                          <p:spTgt spid="32"/>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4"/>
                                        </p:tgtEl>
                                        <p:attrNameLst>
                                          <p:attrName>style.visibility</p:attrName>
                                        </p:attrNameLst>
                                      </p:cBhvr>
                                      <p:to>
                                        <p:strVal val="visible"/>
                                      </p:to>
                                    </p:set>
                                    <p:animEffect transition="in" filter="fade">
                                      <p:cBhvr>
                                        <p:cTn id="52" dur="500"/>
                                        <p:tgtEl>
                                          <p:spTgt spid="34"/>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0"/>
                                        </p:tgtEl>
                                        <p:attrNameLst>
                                          <p:attrName>style.visibility</p:attrName>
                                        </p:attrNameLst>
                                      </p:cBhvr>
                                      <p:to>
                                        <p:strVal val="visible"/>
                                      </p:to>
                                    </p:set>
                                    <p:animEffect transition="in" filter="fade">
                                      <p:cBhvr>
                                        <p:cTn id="57" dur="500"/>
                                        <p:tgtEl>
                                          <p:spTgt spid="50"/>
                                        </p:tgtEl>
                                      </p:cBhvr>
                                    </p:animEffect>
                                  </p:childTnLst>
                                </p:cTn>
                              </p:par>
                              <p:par>
                                <p:cTn id="58" presetID="10" presetClass="entr" presetSubtype="0" fill="hold" nodeType="withEffect">
                                  <p:stCondLst>
                                    <p:cond delay="0"/>
                                  </p:stCondLst>
                                  <p:childTnLst>
                                    <p:set>
                                      <p:cBhvr>
                                        <p:cTn id="59" dur="1" fill="hold">
                                          <p:stCondLst>
                                            <p:cond delay="0"/>
                                          </p:stCondLst>
                                        </p:cTn>
                                        <p:tgtEl>
                                          <p:spTgt spid="5"/>
                                        </p:tgtEl>
                                        <p:attrNameLst>
                                          <p:attrName>style.visibility</p:attrName>
                                        </p:attrNameLst>
                                      </p:cBhvr>
                                      <p:to>
                                        <p:strVal val="visible"/>
                                      </p:to>
                                    </p:set>
                                    <p:animEffect transition="in" filter="fade">
                                      <p:cBhvr>
                                        <p:cTn id="60" dur="500"/>
                                        <p:tgtEl>
                                          <p:spTgt spid="5"/>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19"/>
                                        </p:tgtEl>
                                        <p:attrNameLst>
                                          <p:attrName>style.visibility</p:attrName>
                                        </p:attrNameLst>
                                      </p:cBhvr>
                                      <p:to>
                                        <p:strVal val="visible"/>
                                      </p:to>
                                    </p:set>
                                    <p:animEffect transition="in" filter="fade">
                                      <p:cBhvr>
                                        <p:cTn id="65" dur="500"/>
                                        <p:tgtEl>
                                          <p:spTgt spid="19"/>
                                        </p:tgtEl>
                                      </p:cBhvr>
                                    </p:animEffect>
                                  </p:childTnLst>
                                </p:cTn>
                              </p:par>
                              <p:par>
                                <p:cTn id="66" presetID="10" presetClass="entr" presetSubtype="0" fill="hold" nodeType="with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fade">
                                      <p:cBhvr>
                                        <p:cTn id="68" dur="500"/>
                                        <p:tgtEl>
                                          <p:spTgt spid="20"/>
                                        </p:tgtEl>
                                      </p:cBhvr>
                                    </p:animEffect>
                                  </p:childTnLst>
                                </p:cTn>
                              </p:par>
                              <p:par>
                                <p:cTn id="69" presetID="10" presetClass="entr" presetSubtype="0" fill="hold" nodeType="withEffect">
                                  <p:stCondLst>
                                    <p:cond delay="0"/>
                                  </p:stCondLst>
                                  <p:childTnLst>
                                    <p:set>
                                      <p:cBhvr>
                                        <p:cTn id="70" dur="1" fill="hold">
                                          <p:stCondLst>
                                            <p:cond delay="0"/>
                                          </p:stCondLst>
                                        </p:cTn>
                                        <p:tgtEl>
                                          <p:spTgt spid="21"/>
                                        </p:tgtEl>
                                        <p:attrNameLst>
                                          <p:attrName>style.visibility</p:attrName>
                                        </p:attrNameLst>
                                      </p:cBhvr>
                                      <p:to>
                                        <p:strVal val="visible"/>
                                      </p:to>
                                    </p:set>
                                    <p:animEffect transition="in" filter="fade">
                                      <p:cBhvr>
                                        <p:cTn id="71" dur="500"/>
                                        <p:tgtEl>
                                          <p:spTgt spid="21"/>
                                        </p:tgtEl>
                                      </p:cBhvr>
                                    </p:animEffect>
                                  </p:childTnLst>
                                </p:cTn>
                              </p:par>
                              <p:par>
                                <p:cTn id="72" presetID="10" presetClass="entr" presetSubtype="0" fill="hold" nodeType="with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fade">
                                      <p:cBhvr>
                                        <p:cTn id="74" dur="500"/>
                                        <p:tgtEl>
                                          <p:spTgt spid="22"/>
                                        </p:tgtEl>
                                      </p:cBhvr>
                                    </p:animEffect>
                                  </p:childTnLst>
                                </p:cTn>
                              </p:par>
                              <p:par>
                                <p:cTn id="75" presetID="10" presetClass="entr" presetSubtype="0" fill="hold" nodeType="with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fade">
                                      <p:cBhvr>
                                        <p:cTn id="77" dur="500"/>
                                        <p:tgtEl>
                                          <p:spTgt spid="40"/>
                                        </p:tgtEl>
                                      </p:cBhvr>
                                    </p:animEffect>
                                  </p:childTnLst>
                                </p:cTn>
                              </p:par>
                              <p:par>
                                <p:cTn id="78" presetID="10" presetClass="entr" presetSubtype="0" fill="hold" nodeType="withEffect">
                                  <p:stCondLst>
                                    <p:cond delay="0"/>
                                  </p:stCondLst>
                                  <p:childTnLst>
                                    <p:set>
                                      <p:cBhvr>
                                        <p:cTn id="79" dur="1" fill="hold">
                                          <p:stCondLst>
                                            <p:cond delay="0"/>
                                          </p:stCondLst>
                                        </p:cTn>
                                        <p:tgtEl>
                                          <p:spTgt spid="41"/>
                                        </p:tgtEl>
                                        <p:attrNameLst>
                                          <p:attrName>style.visibility</p:attrName>
                                        </p:attrNameLst>
                                      </p:cBhvr>
                                      <p:to>
                                        <p:strVal val="visible"/>
                                      </p:to>
                                    </p:set>
                                    <p:animEffect transition="in" filter="fade">
                                      <p:cBhvr>
                                        <p:cTn id="80" dur="500"/>
                                        <p:tgtEl>
                                          <p:spTgt spid="41"/>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35"/>
                                        </p:tgtEl>
                                        <p:attrNameLst>
                                          <p:attrName>style.visibility</p:attrName>
                                        </p:attrNameLst>
                                      </p:cBhvr>
                                      <p:to>
                                        <p:strVal val="visible"/>
                                      </p:to>
                                    </p:set>
                                    <p:animEffect transition="in" filter="fade">
                                      <p:cBhvr>
                                        <p:cTn id="83" dur="500"/>
                                        <p:tgtEl>
                                          <p:spTgt spid="35"/>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33"/>
                                        </p:tgtEl>
                                        <p:attrNameLst>
                                          <p:attrName>style.visibility</p:attrName>
                                        </p:attrNameLst>
                                      </p:cBhvr>
                                      <p:to>
                                        <p:strVal val="visible"/>
                                      </p:to>
                                    </p:set>
                                    <p:animEffect transition="in" filter="fade">
                                      <p:cBhvr>
                                        <p:cTn id="86" dur="500"/>
                                        <p:tgtEl>
                                          <p:spTgt spid="33"/>
                                        </p:tgtEl>
                                      </p:cBhvr>
                                    </p:animEffect>
                                  </p:childTnLst>
                                </p:cTn>
                              </p:par>
                            </p:childTnLst>
                          </p:cTn>
                        </p:par>
                      </p:childTnLst>
                    </p:cTn>
                  </p:par>
                  <p:par>
                    <p:cTn id="87" fill="hold">
                      <p:stCondLst>
                        <p:cond delay="indefinite"/>
                      </p:stCondLst>
                      <p:childTnLst>
                        <p:par>
                          <p:cTn id="88" fill="hold">
                            <p:stCondLst>
                              <p:cond delay="0"/>
                            </p:stCondLst>
                            <p:childTnLst>
                              <p:par>
                                <p:cTn id="89" presetID="6" presetClass="entr" presetSubtype="16" fill="hold" grpId="0" nodeType="clickEffect">
                                  <p:stCondLst>
                                    <p:cond delay="0"/>
                                  </p:stCondLst>
                                  <p:childTnLst>
                                    <p:set>
                                      <p:cBhvr>
                                        <p:cTn id="90" dur="1" fill="hold">
                                          <p:stCondLst>
                                            <p:cond delay="0"/>
                                          </p:stCondLst>
                                        </p:cTn>
                                        <p:tgtEl>
                                          <p:spTgt spid="63"/>
                                        </p:tgtEl>
                                        <p:attrNameLst>
                                          <p:attrName>style.visibility</p:attrName>
                                        </p:attrNameLst>
                                      </p:cBhvr>
                                      <p:to>
                                        <p:strVal val="visible"/>
                                      </p:to>
                                    </p:set>
                                    <p:animEffect transition="in" filter="circle(in)">
                                      <p:cBhvr>
                                        <p:cTn id="91" dur="2000"/>
                                        <p:tgtEl>
                                          <p:spTgt spid="63"/>
                                        </p:tgtEl>
                                      </p:cBhvr>
                                    </p:animEffect>
                                  </p:childTnLst>
                                </p:cTn>
                              </p:par>
                            </p:childTnLst>
                          </p:cTn>
                        </p:par>
                      </p:childTnLst>
                    </p:cTn>
                  </p:par>
                  <p:par>
                    <p:cTn id="92" fill="hold">
                      <p:stCondLst>
                        <p:cond delay="indefinite"/>
                      </p:stCondLst>
                      <p:childTnLst>
                        <p:par>
                          <p:cTn id="93" fill="hold">
                            <p:stCondLst>
                              <p:cond delay="0"/>
                            </p:stCondLst>
                            <p:childTnLst>
                              <p:par>
                                <p:cTn id="94" presetID="2" presetClass="entr" presetSubtype="4" fill="hold" nodeType="clickEffect">
                                  <p:stCondLst>
                                    <p:cond delay="0"/>
                                  </p:stCondLst>
                                  <p:childTnLst>
                                    <p:set>
                                      <p:cBhvr>
                                        <p:cTn id="95" dur="1" fill="hold">
                                          <p:stCondLst>
                                            <p:cond delay="0"/>
                                          </p:stCondLst>
                                        </p:cTn>
                                        <p:tgtEl>
                                          <p:spTgt spid="56"/>
                                        </p:tgtEl>
                                        <p:attrNameLst>
                                          <p:attrName>style.visibility</p:attrName>
                                        </p:attrNameLst>
                                      </p:cBhvr>
                                      <p:to>
                                        <p:strVal val="visible"/>
                                      </p:to>
                                    </p:set>
                                    <p:anim calcmode="lin" valueType="num">
                                      <p:cBhvr additive="base">
                                        <p:cTn id="96" dur="500" fill="hold"/>
                                        <p:tgtEl>
                                          <p:spTgt spid="56"/>
                                        </p:tgtEl>
                                        <p:attrNameLst>
                                          <p:attrName>ppt_x</p:attrName>
                                        </p:attrNameLst>
                                      </p:cBhvr>
                                      <p:tavLst>
                                        <p:tav tm="0">
                                          <p:val>
                                            <p:strVal val="#ppt_x"/>
                                          </p:val>
                                        </p:tav>
                                        <p:tav tm="100000">
                                          <p:val>
                                            <p:strVal val="#ppt_x"/>
                                          </p:val>
                                        </p:tav>
                                      </p:tavLst>
                                    </p:anim>
                                    <p:anim calcmode="lin" valueType="num">
                                      <p:cBhvr additive="base">
                                        <p:cTn id="97" dur="500" fill="hold"/>
                                        <p:tgtEl>
                                          <p:spTgt spid="56"/>
                                        </p:tgtEl>
                                        <p:attrNameLst>
                                          <p:attrName>ppt_y</p:attrName>
                                        </p:attrNameLst>
                                      </p:cBhvr>
                                      <p:tavLst>
                                        <p:tav tm="0">
                                          <p:val>
                                            <p:strVal val="1+#ppt_h/2"/>
                                          </p:val>
                                        </p:tav>
                                        <p:tav tm="100000">
                                          <p:val>
                                            <p:strVal val="#ppt_y"/>
                                          </p:val>
                                        </p:tav>
                                      </p:tavLst>
                                    </p:anim>
                                  </p:childTnLst>
                                </p:cTn>
                              </p:par>
                              <p:par>
                                <p:cTn id="98" presetID="2" presetClass="entr" presetSubtype="4" fill="hold" nodeType="withEffect">
                                  <p:stCondLst>
                                    <p:cond delay="0"/>
                                  </p:stCondLst>
                                  <p:childTnLst>
                                    <p:set>
                                      <p:cBhvr>
                                        <p:cTn id="99" dur="1" fill="hold">
                                          <p:stCondLst>
                                            <p:cond delay="0"/>
                                          </p:stCondLst>
                                        </p:cTn>
                                        <p:tgtEl>
                                          <p:spTgt spid="53"/>
                                        </p:tgtEl>
                                        <p:attrNameLst>
                                          <p:attrName>style.visibility</p:attrName>
                                        </p:attrNameLst>
                                      </p:cBhvr>
                                      <p:to>
                                        <p:strVal val="visible"/>
                                      </p:to>
                                    </p:set>
                                    <p:anim calcmode="lin" valueType="num">
                                      <p:cBhvr additive="base">
                                        <p:cTn id="100" dur="500" fill="hold"/>
                                        <p:tgtEl>
                                          <p:spTgt spid="53"/>
                                        </p:tgtEl>
                                        <p:attrNameLst>
                                          <p:attrName>ppt_x</p:attrName>
                                        </p:attrNameLst>
                                      </p:cBhvr>
                                      <p:tavLst>
                                        <p:tav tm="0">
                                          <p:val>
                                            <p:strVal val="#ppt_x"/>
                                          </p:val>
                                        </p:tav>
                                        <p:tav tm="100000">
                                          <p:val>
                                            <p:strVal val="#ppt_x"/>
                                          </p:val>
                                        </p:tav>
                                      </p:tavLst>
                                    </p:anim>
                                    <p:anim calcmode="lin" valueType="num">
                                      <p:cBhvr additive="base">
                                        <p:cTn id="101" dur="500" fill="hold"/>
                                        <p:tgtEl>
                                          <p:spTgt spid="53"/>
                                        </p:tgtEl>
                                        <p:attrNameLst>
                                          <p:attrName>ppt_y</p:attrName>
                                        </p:attrNameLst>
                                      </p:cBhvr>
                                      <p:tavLst>
                                        <p:tav tm="0">
                                          <p:val>
                                            <p:strVal val="1+#ppt_h/2"/>
                                          </p:val>
                                        </p:tav>
                                        <p:tav tm="100000">
                                          <p:val>
                                            <p:strVal val="#ppt_y"/>
                                          </p:val>
                                        </p:tav>
                                      </p:tavLst>
                                    </p:anim>
                                  </p:childTnLst>
                                </p:cTn>
                              </p:par>
                              <p:par>
                                <p:cTn id="102" presetID="2" presetClass="entr" presetSubtype="4" fill="hold" grpId="0" nodeType="withEffect">
                                  <p:stCondLst>
                                    <p:cond delay="0"/>
                                  </p:stCondLst>
                                  <p:childTnLst>
                                    <p:set>
                                      <p:cBhvr>
                                        <p:cTn id="103" dur="1" fill="hold">
                                          <p:stCondLst>
                                            <p:cond delay="0"/>
                                          </p:stCondLst>
                                        </p:cTn>
                                        <p:tgtEl>
                                          <p:spTgt spid="58"/>
                                        </p:tgtEl>
                                        <p:attrNameLst>
                                          <p:attrName>style.visibility</p:attrName>
                                        </p:attrNameLst>
                                      </p:cBhvr>
                                      <p:to>
                                        <p:strVal val="visible"/>
                                      </p:to>
                                    </p:set>
                                    <p:anim calcmode="lin" valueType="num">
                                      <p:cBhvr additive="base">
                                        <p:cTn id="104" dur="500" fill="hold"/>
                                        <p:tgtEl>
                                          <p:spTgt spid="58"/>
                                        </p:tgtEl>
                                        <p:attrNameLst>
                                          <p:attrName>ppt_x</p:attrName>
                                        </p:attrNameLst>
                                      </p:cBhvr>
                                      <p:tavLst>
                                        <p:tav tm="0">
                                          <p:val>
                                            <p:strVal val="#ppt_x"/>
                                          </p:val>
                                        </p:tav>
                                        <p:tav tm="100000">
                                          <p:val>
                                            <p:strVal val="#ppt_x"/>
                                          </p:val>
                                        </p:tav>
                                      </p:tavLst>
                                    </p:anim>
                                    <p:anim calcmode="lin" valueType="num">
                                      <p:cBhvr additive="base">
                                        <p:cTn id="105" dur="500" fill="hold"/>
                                        <p:tgtEl>
                                          <p:spTgt spid="58"/>
                                        </p:tgtEl>
                                        <p:attrNameLst>
                                          <p:attrName>ppt_y</p:attrName>
                                        </p:attrNameLst>
                                      </p:cBhvr>
                                      <p:tavLst>
                                        <p:tav tm="0">
                                          <p:val>
                                            <p:strVal val="1+#ppt_h/2"/>
                                          </p:val>
                                        </p:tav>
                                        <p:tav tm="100000">
                                          <p:val>
                                            <p:strVal val="#ppt_y"/>
                                          </p:val>
                                        </p:tav>
                                      </p:tavLst>
                                    </p:anim>
                                  </p:childTnLst>
                                </p:cTn>
                              </p:par>
                              <p:par>
                                <p:cTn id="106" presetID="2" presetClass="entr" presetSubtype="4" fill="hold" nodeType="withEffect">
                                  <p:stCondLst>
                                    <p:cond delay="0"/>
                                  </p:stCondLst>
                                  <p:childTnLst>
                                    <p:set>
                                      <p:cBhvr>
                                        <p:cTn id="107" dur="1" fill="hold">
                                          <p:stCondLst>
                                            <p:cond delay="0"/>
                                          </p:stCondLst>
                                        </p:cTn>
                                        <p:tgtEl>
                                          <p:spTgt spid="9"/>
                                        </p:tgtEl>
                                        <p:attrNameLst>
                                          <p:attrName>style.visibility</p:attrName>
                                        </p:attrNameLst>
                                      </p:cBhvr>
                                      <p:to>
                                        <p:strVal val="visible"/>
                                      </p:to>
                                    </p:set>
                                    <p:anim calcmode="lin" valueType="num">
                                      <p:cBhvr additive="base">
                                        <p:cTn id="108" dur="500" fill="hold"/>
                                        <p:tgtEl>
                                          <p:spTgt spid="9"/>
                                        </p:tgtEl>
                                        <p:attrNameLst>
                                          <p:attrName>ppt_x</p:attrName>
                                        </p:attrNameLst>
                                      </p:cBhvr>
                                      <p:tavLst>
                                        <p:tav tm="0">
                                          <p:val>
                                            <p:strVal val="#ppt_x"/>
                                          </p:val>
                                        </p:tav>
                                        <p:tav tm="100000">
                                          <p:val>
                                            <p:strVal val="#ppt_x"/>
                                          </p:val>
                                        </p:tav>
                                      </p:tavLst>
                                    </p:anim>
                                    <p:anim calcmode="lin" valueType="num">
                                      <p:cBhvr additive="base">
                                        <p:cTn id="10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nodeType="clickEffect">
                                  <p:stCondLst>
                                    <p:cond delay="0"/>
                                  </p:stCondLst>
                                  <p:childTnLst>
                                    <p:set>
                                      <p:cBhvr>
                                        <p:cTn id="113" dur="1" fill="hold">
                                          <p:stCondLst>
                                            <p:cond delay="0"/>
                                          </p:stCondLst>
                                        </p:cTn>
                                        <p:tgtEl>
                                          <p:spTgt spid="42"/>
                                        </p:tgtEl>
                                        <p:attrNameLst>
                                          <p:attrName>style.visibility</p:attrName>
                                        </p:attrNameLst>
                                      </p:cBhvr>
                                      <p:to>
                                        <p:strVal val="visible"/>
                                      </p:to>
                                    </p:set>
                                    <p:animEffect transition="in" filter="fade">
                                      <p:cBhvr>
                                        <p:cTn id="114" dur="500"/>
                                        <p:tgtEl>
                                          <p:spTgt spid="42"/>
                                        </p:tgtEl>
                                      </p:cBhvr>
                                    </p:animEffect>
                                  </p:childTnLst>
                                </p:cTn>
                              </p:par>
                              <p:par>
                                <p:cTn id="115" presetID="10" presetClass="entr" presetSubtype="0" fill="hold" nodeType="withEffect">
                                  <p:stCondLst>
                                    <p:cond delay="0"/>
                                  </p:stCondLst>
                                  <p:childTnLst>
                                    <p:set>
                                      <p:cBhvr>
                                        <p:cTn id="116" dur="1" fill="hold">
                                          <p:stCondLst>
                                            <p:cond delay="0"/>
                                          </p:stCondLst>
                                        </p:cTn>
                                        <p:tgtEl>
                                          <p:spTgt spid="43"/>
                                        </p:tgtEl>
                                        <p:attrNameLst>
                                          <p:attrName>style.visibility</p:attrName>
                                        </p:attrNameLst>
                                      </p:cBhvr>
                                      <p:to>
                                        <p:strVal val="visible"/>
                                      </p:to>
                                    </p:set>
                                    <p:animEffect transition="in" filter="fade">
                                      <p:cBhvr>
                                        <p:cTn id="117" dur="500"/>
                                        <p:tgtEl>
                                          <p:spTgt spid="43"/>
                                        </p:tgtEl>
                                      </p:cBhvr>
                                    </p:animEffect>
                                  </p:childTnLst>
                                </p:cTn>
                              </p:par>
                              <p:par>
                                <p:cTn id="118" presetID="10" presetClass="entr" presetSubtype="0" fill="hold" nodeType="withEffect">
                                  <p:stCondLst>
                                    <p:cond delay="0"/>
                                  </p:stCondLst>
                                  <p:childTnLst>
                                    <p:set>
                                      <p:cBhvr>
                                        <p:cTn id="119" dur="1" fill="hold">
                                          <p:stCondLst>
                                            <p:cond delay="0"/>
                                          </p:stCondLst>
                                        </p:cTn>
                                        <p:tgtEl>
                                          <p:spTgt spid="44"/>
                                        </p:tgtEl>
                                        <p:attrNameLst>
                                          <p:attrName>style.visibility</p:attrName>
                                        </p:attrNameLst>
                                      </p:cBhvr>
                                      <p:to>
                                        <p:strVal val="visible"/>
                                      </p:to>
                                    </p:set>
                                    <p:animEffect transition="in" filter="fade">
                                      <p:cBhvr>
                                        <p:cTn id="120" dur="500"/>
                                        <p:tgtEl>
                                          <p:spTgt spid="44"/>
                                        </p:tgtEl>
                                      </p:cBhvr>
                                    </p:animEffect>
                                  </p:childTnLst>
                                </p:cTn>
                              </p:par>
                              <p:par>
                                <p:cTn id="121" presetID="10" presetClass="entr" presetSubtype="0" fill="hold" grpId="0" nodeType="withEffect">
                                  <p:stCondLst>
                                    <p:cond delay="0"/>
                                  </p:stCondLst>
                                  <p:childTnLst>
                                    <p:set>
                                      <p:cBhvr>
                                        <p:cTn id="122" dur="1" fill="hold">
                                          <p:stCondLst>
                                            <p:cond delay="0"/>
                                          </p:stCondLst>
                                        </p:cTn>
                                        <p:tgtEl>
                                          <p:spTgt spid="59"/>
                                        </p:tgtEl>
                                        <p:attrNameLst>
                                          <p:attrName>style.visibility</p:attrName>
                                        </p:attrNameLst>
                                      </p:cBhvr>
                                      <p:to>
                                        <p:strVal val="visible"/>
                                      </p:to>
                                    </p:set>
                                    <p:animEffect transition="in" filter="fade">
                                      <p:cBhvr>
                                        <p:cTn id="123" dur="500"/>
                                        <p:tgtEl>
                                          <p:spTgt spid="59"/>
                                        </p:tgtEl>
                                      </p:cBhvr>
                                    </p:animEffect>
                                  </p:childTnLst>
                                </p:cTn>
                              </p:par>
                              <p:par>
                                <p:cTn id="124" presetID="10" presetClass="entr" presetSubtype="0" fill="hold" grpId="0" nodeType="withEffect">
                                  <p:stCondLst>
                                    <p:cond delay="0"/>
                                  </p:stCondLst>
                                  <p:childTnLst>
                                    <p:set>
                                      <p:cBhvr>
                                        <p:cTn id="125" dur="1" fill="hold">
                                          <p:stCondLst>
                                            <p:cond delay="0"/>
                                          </p:stCondLst>
                                        </p:cTn>
                                        <p:tgtEl>
                                          <p:spTgt spid="60"/>
                                        </p:tgtEl>
                                        <p:attrNameLst>
                                          <p:attrName>style.visibility</p:attrName>
                                        </p:attrNameLst>
                                      </p:cBhvr>
                                      <p:to>
                                        <p:strVal val="visible"/>
                                      </p:to>
                                    </p:set>
                                    <p:animEffect transition="in" filter="fade">
                                      <p:cBhvr>
                                        <p:cTn id="126" dur="500"/>
                                        <p:tgtEl>
                                          <p:spTgt spid="60"/>
                                        </p:tgtEl>
                                      </p:cBhvr>
                                    </p:animEffect>
                                  </p:childTnLst>
                                </p:cTn>
                              </p:par>
                            </p:childTnLst>
                          </p:cTn>
                        </p:par>
                      </p:childTnLst>
                    </p:cTn>
                  </p:par>
                  <p:par>
                    <p:cTn id="127" fill="hold">
                      <p:stCondLst>
                        <p:cond delay="indefinite"/>
                      </p:stCondLst>
                      <p:childTnLst>
                        <p:par>
                          <p:cTn id="128" fill="hold">
                            <p:stCondLst>
                              <p:cond delay="0"/>
                            </p:stCondLst>
                            <p:childTnLst>
                              <p:par>
                                <p:cTn id="129" presetID="6" presetClass="entr" presetSubtype="16" fill="hold" grpId="0" nodeType="clickEffect">
                                  <p:stCondLst>
                                    <p:cond delay="0"/>
                                  </p:stCondLst>
                                  <p:childTnLst>
                                    <p:set>
                                      <p:cBhvr>
                                        <p:cTn id="130" dur="1" fill="hold">
                                          <p:stCondLst>
                                            <p:cond delay="0"/>
                                          </p:stCondLst>
                                        </p:cTn>
                                        <p:tgtEl>
                                          <p:spTgt spid="47"/>
                                        </p:tgtEl>
                                        <p:attrNameLst>
                                          <p:attrName>style.visibility</p:attrName>
                                        </p:attrNameLst>
                                      </p:cBhvr>
                                      <p:to>
                                        <p:strVal val="visible"/>
                                      </p:to>
                                    </p:set>
                                    <p:animEffect transition="in" filter="circle(in)">
                                      <p:cBhvr>
                                        <p:cTn id="131" dur="2000"/>
                                        <p:tgtEl>
                                          <p:spTgt spid="47"/>
                                        </p:tgtEl>
                                      </p:cBhvr>
                                    </p:animEffect>
                                  </p:childTnLst>
                                </p:cTn>
                              </p:par>
                            </p:childTnLst>
                          </p:cTn>
                        </p:par>
                      </p:childTnLst>
                    </p:cTn>
                  </p:par>
                  <p:par>
                    <p:cTn id="132" fill="hold">
                      <p:stCondLst>
                        <p:cond delay="indefinite"/>
                      </p:stCondLst>
                      <p:childTnLst>
                        <p:par>
                          <p:cTn id="133" fill="hold">
                            <p:stCondLst>
                              <p:cond delay="0"/>
                            </p:stCondLst>
                            <p:childTnLst>
                              <p:par>
                                <p:cTn id="134" presetID="21" presetClass="entr" presetSubtype="1" fill="hold" grpId="0" nodeType="clickEffect">
                                  <p:stCondLst>
                                    <p:cond delay="0"/>
                                  </p:stCondLst>
                                  <p:childTnLst>
                                    <p:set>
                                      <p:cBhvr>
                                        <p:cTn id="135" dur="1" fill="hold">
                                          <p:stCondLst>
                                            <p:cond delay="0"/>
                                          </p:stCondLst>
                                        </p:cTn>
                                        <p:tgtEl>
                                          <p:spTgt spid="64"/>
                                        </p:tgtEl>
                                        <p:attrNameLst>
                                          <p:attrName>style.visibility</p:attrName>
                                        </p:attrNameLst>
                                      </p:cBhvr>
                                      <p:to>
                                        <p:strVal val="visible"/>
                                      </p:to>
                                    </p:set>
                                    <p:animEffect transition="in" filter="wheel(1)">
                                      <p:cBhvr>
                                        <p:cTn id="136" dur="2000"/>
                                        <p:tgtEl>
                                          <p:spTgt spid="64"/>
                                        </p:tgtEl>
                                      </p:cBhvr>
                                    </p:animEffect>
                                  </p:childTnLst>
                                </p:cTn>
                              </p:par>
                              <p:par>
                                <p:cTn id="137" presetID="21" presetClass="entr" presetSubtype="1" fill="hold" grpId="0" nodeType="withEffect">
                                  <p:stCondLst>
                                    <p:cond delay="0"/>
                                  </p:stCondLst>
                                  <p:childTnLst>
                                    <p:set>
                                      <p:cBhvr>
                                        <p:cTn id="138" dur="1" fill="hold">
                                          <p:stCondLst>
                                            <p:cond delay="0"/>
                                          </p:stCondLst>
                                        </p:cTn>
                                        <p:tgtEl>
                                          <p:spTgt spid="65"/>
                                        </p:tgtEl>
                                        <p:attrNameLst>
                                          <p:attrName>style.visibility</p:attrName>
                                        </p:attrNameLst>
                                      </p:cBhvr>
                                      <p:to>
                                        <p:strVal val="visible"/>
                                      </p:to>
                                    </p:set>
                                    <p:animEffect transition="in" filter="wheel(1)">
                                      <p:cBhvr>
                                        <p:cTn id="139" dur="2000"/>
                                        <p:tgtEl>
                                          <p:spTgt spid="65"/>
                                        </p:tgtEl>
                                      </p:cBhvr>
                                    </p:animEffect>
                                  </p:childTnLst>
                                </p:cTn>
                              </p:par>
                              <p:par>
                                <p:cTn id="140" presetID="21" presetClass="entr" presetSubtype="1" fill="hold" grpId="0" nodeType="withEffect">
                                  <p:stCondLst>
                                    <p:cond delay="0"/>
                                  </p:stCondLst>
                                  <p:childTnLst>
                                    <p:set>
                                      <p:cBhvr>
                                        <p:cTn id="141" dur="1" fill="hold">
                                          <p:stCondLst>
                                            <p:cond delay="0"/>
                                          </p:stCondLst>
                                        </p:cTn>
                                        <p:tgtEl>
                                          <p:spTgt spid="66"/>
                                        </p:tgtEl>
                                        <p:attrNameLst>
                                          <p:attrName>style.visibility</p:attrName>
                                        </p:attrNameLst>
                                      </p:cBhvr>
                                      <p:to>
                                        <p:strVal val="visible"/>
                                      </p:to>
                                    </p:set>
                                    <p:animEffect transition="in" filter="wheel(1)">
                                      <p:cBhvr>
                                        <p:cTn id="142" dur="2000"/>
                                        <p:tgtEl>
                                          <p:spTgt spid="66"/>
                                        </p:tgtEl>
                                      </p:cBhvr>
                                    </p:animEffect>
                                  </p:childTnLst>
                                </p:cTn>
                              </p:par>
                              <p:par>
                                <p:cTn id="143" presetID="21" presetClass="entr" presetSubtype="1" fill="hold" grpId="0" nodeType="withEffect">
                                  <p:stCondLst>
                                    <p:cond delay="0"/>
                                  </p:stCondLst>
                                  <p:childTnLst>
                                    <p:set>
                                      <p:cBhvr>
                                        <p:cTn id="144" dur="1" fill="hold">
                                          <p:stCondLst>
                                            <p:cond delay="0"/>
                                          </p:stCondLst>
                                        </p:cTn>
                                        <p:tgtEl>
                                          <p:spTgt spid="67"/>
                                        </p:tgtEl>
                                        <p:attrNameLst>
                                          <p:attrName>style.visibility</p:attrName>
                                        </p:attrNameLst>
                                      </p:cBhvr>
                                      <p:to>
                                        <p:strVal val="visible"/>
                                      </p:to>
                                    </p:set>
                                    <p:animEffect transition="in" filter="wheel(1)">
                                      <p:cBhvr>
                                        <p:cTn id="145" dur="20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animBg="1"/>
      <p:bldP spid="33" grpId="0" animBg="1"/>
      <p:bldP spid="34" grpId="0"/>
      <p:bldP spid="35" grpId="0"/>
      <p:bldP spid="50" grpId="0" animBg="1"/>
      <p:bldP spid="58" grpId="0"/>
      <p:bldP spid="59" grpId="0" animBg="1"/>
      <p:bldP spid="60" grpId="0"/>
      <p:bldP spid="63" grpId="0" animBg="1"/>
      <p:bldP spid="64" grpId="0" animBg="1"/>
      <p:bldP spid="65" grpId="0"/>
      <p:bldP spid="66" grpId="0"/>
      <p:bldP spid="67" grpId="0" animBg="1"/>
      <p:bldP spid="4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 Avaliação Atuarial ao Longo dos Anos...</a:t>
            </a:r>
          </a:p>
        </p:txBody>
      </p:sp>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14</a:t>
            </a:fld>
            <a:endParaRPr lang="pt-BR" dirty="0"/>
          </a:p>
        </p:txBody>
      </p:sp>
      <p:cxnSp>
        <p:nvCxnSpPr>
          <p:cNvPr id="11" name="Conector reto 10"/>
          <p:cNvCxnSpPr/>
          <p:nvPr/>
        </p:nvCxnSpPr>
        <p:spPr>
          <a:xfrm>
            <a:off x="3863752" y="1916832"/>
            <a:ext cx="0" cy="471991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1"/>
          <p:cNvSpPr>
            <a:spLocks noChangeArrowheads="1"/>
          </p:cNvSpPr>
          <p:nvPr/>
        </p:nvSpPr>
        <p:spPr bwMode="auto">
          <a:xfrm>
            <a:off x="0" y="426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sz="1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pt-BR" sz="1800" b="0" i="0" u="none" strike="noStrike" cap="none" normalizeH="0" baseline="0" dirty="0">
              <a:ln>
                <a:noFill/>
              </a:ln>
              <a:solidFill>
                <a:schemeClr val="tx1"/>
              </a:solidFill>
              <a:effectLst/>
              <a:latin typeface="Arial" panose="020B0604020202020204" pitchFamily="34" charset="0"/>
            </a:endParaRPr>
          </a:p>
        </p:txBody>
      </p:sp>
      <p:graphicFrame>
        <p:nvGraphicFramePr>
          <p:cNvPr id="3" name="Tabela 2"/>
          <p:cNvGraphicFramePr>
            <a:graphicFrameLocks noGrp="1"/>
          </p:cNvGraphicFramePr>
          <p:nvPr>
            <p:extLst>
              <p:ext uri="{D42A27DB-BD31-4B8C-83A1-F6EECF244321}">
                <p14:modId xmlns:p14="http://schemas.microsoft.com/office/powerpoint/2010/main" val="3604684114"/>
              </p:ext>
            </p:extLst>
          </p:nvPr>
        </p:nvGraphicFramePr>
        <p:xfrm>
          <a:off x="263352" y="1916832"/>
          <a:ext cx="3312368" cy="4873820"/>
        </p:xfrm>
        <a:graphic>
          <a:graphicData uri="http://schemas.openxmlformats.org/drawingml/2006/table">
            <a:tbl>
              <a:tblPr firstRow="1" firstCol="1">
                <a:tableStyleId>{5C22544A-7EE6-4342-B048-85BDC9FD1C3A}</a:tableStyleId>
              </a:tblPr>
              <a:tblGrid>
                <a:gridCol w="1998843">
                  <a:extLst>
                    <a:ext uri="{9D8B030D-6E8A-4147-A177-3AD203B41FA5}">
                      <a16:colId xmlns:a16="http://schemas.microsoft.com/office/drawing/2014/main" val="20000"/>
                    </a:ext>
                  </a:extLst>
                </a:gridCol>
                <a:gridCol w="1313525">
                  <a:extLst>
                    <a:ext uri="{9D8B030D-6E8A-4147-A177-3AD203B41FA5}">
                      <a16:colId xmlns:a16="http://schemas.microsoft.com/office/drawing/2014/main" val="20001"/>
                    </a:ext>
                  </a:extLst>
                </a:gridCol>
              </a:tblGrid>
              <a:tr h="355898">
                <a:tc gridSpan="2">
                  <a:txBody>
                    <a:bodyPr/>
                    <a:lstStyle/>
                    <a:p>
                      <a:pPr algn="ctr" fontAlgn="b"/>
                      <a:r>
                        <a:rPr lang="pt-BR" sz="1200" u="none" strike="noStrike" dirty="0">
                          <a:effectLst/>
                        </a:rPr>
                        <a:t>APOSENTADORIA PROGRAMÁVEL – Ano 1984</a:t>
                      </a:r>
                      <a:endParaRPr lang="pt-BR" sz="1200" b="1" i="0" u="none" strike="noStrike" dirty="0">
                        <a:solidFill>
                          <a:srgbClr val="000000"/>
                        </a:solidFill>
                        <a:effectLst/>
                        <a:latin typeface="Calibri" panose="020F0502020204030204" pitchFamily="34" charset="0"/>
                      </a:endParaRPr>
                    </a:p>
                  </a:txBody>
                  <a:tcPr marL="0" marR="0" marT="0" marB="0" anchor="ctr"/>
                </a:tc>
                <a:tc hMerge="1">
                  <a:txBody>
                    <a:bodyPr/>
                    <a:lstStyle/>
                    <a:p>
                      <a:endParaRPr lang="pt-BR"/>
                    </a:p>
                  </a:txBody>
                  <a:tcPr/>
                </a:tc>
                <a:extLst>
                  <a:ext uri="{0D108BD9-81ED-4DB2-BD59-A6C34878D82A}">
                    <a16:rowId xmlns:a16="http://schemas.microsoft.com/office/drawing/2014/main" val="10000"/>
                  </a:ext>
                </a:extLst>
              </a:tr>
              <a:tr h="296583">
                <a:tc>
                  <a:txBody>
                    <a:bodyPr/>
                    <a:lstStyle/>
                    <a:p>
                      <a:pPr algn="ctr" fontAlgn="b"/>
                      <a:r>
                        <a:rPr lang="pt-BR" sz="1200" u="none" strike="noStrike" dirty="0">
                          <a:effectLst/>
                        </a:rPr>
                        <a:t>Tempo de Contribuição (Anos)</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38</a:t>
                      </a:r>
                    </a:p>
                  </a:txBody>
                  <a:tcPr marL="0" marR="0" marT="0" marB="0" anchor="ctr"/>
                </a:tc>
                <a:extLst>
                  <a:ext uri="{0D108BD9-81ED-4DB2-BD59-A6C34878D82A}">
                    <a16:rowId xmlns:a16="http://schemas.microsoft.com/office/drawing/2014/main" val="10001"/>
                  </a:ext>
                </a:extLst>
              </a:tr>
              <a:tr h="296583">
                <a:tc>
                  <a:txBody>
                    <a:bodyPr/>
                    <a:lstStyle/>
                    <a:p>
                      <a:pPr marL="0" algn="ctr" defTabSz="914400" rtl="0" eaLnBrk="1" fontAlgn="b" latinLnBrk="0" hangingPunct="1"/>
                      <a:r>
                        <a:rPr lang="pt-BR" sz="1200" b="1" u="none" strike="noStrike" kern="1200" dirty="0">
                          <a:solidFill>
                            <a:schemeClr val="lt1"/>
                          </a:solidFill>
                          <a:effectLst/>
                          <a:latin typeface="+mn-lt"/>
                          <a:ea typeface="+mn-ea"/>
                          <a:cs typeface="+mn-cs"/>
                        </a:rPr>
                        <a:t>Tempo Restante (Anos)</a:t>
                      </a: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38</a:t>
                      </a:r>
                    </a:p>
                  </a:txBody>
                  <a:tcPr marL="0" marR="0" marT="0" marB="0" anchor="ctr"/>
                </a:tc>
                <a:extLst>
                  <a:ext uri="{0D108BD9-81ED-4DB2-BD59-A6C34878D82A}">
                    <a16:rowId xmlns:a16="http://schemas.microsoft.com/office/drawing/2014/main" val="10002"/>
                  </a:ext>
                </a:extLst>
              </a:tr>
              <a:tr h="296583">
                <a:tc>
                  <a:txBody>
                    <a:bodyPr/>
                    <a:lstStyle/>
                    <a:p>
                      <a:pPr algn="ctr" fontAlgn="b"/>
                      <a:r>
                        <a:rPr lang="pt-BR" sz="1200" u="none" strike="noStrike" dirty="0">
                          <a:effectLst/>
                        </a:rPr>
                        <a:t>Benefício de Aposentadoria</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R$ 19.313,52</a:t>
                      </a:r>
                    </a:p>
                  </a:txBody>
                  <a:tcPr marL="0" marR="0" marT="0" marB="0" anchor="ctr"/>
                </a:tc>
                <a:extLst>
                  <a:ext uri="{0D108BD9-81ED-4DB2-BD59-A6C34878D82A}">
                    <a16:rowId xmlns:a16="http://schemas.microsoft.com/office/drawing/2014/main" val="10003"/>
                  </a:ext>
                </a:extLst>
              </a:tr>
              <a:tr h="296583">
                <a:tc>
                  <a:txBody>
                    <a:bodyPr/>
                    <a:lstStyle/>
                    <a:p>
                      <a:pPr algn="ctr" fontAlgn="b"/>
                      <a:r>
                        <a:rPr lang="pt-BR" sz="1200" u="none" strike="noStrike" dirty="0">
                          <a:effectLst/>
                        </a:rPr>
                        <a:t>Contribuição Pós Aposentadoria</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R$ 1.482,96</a:t>
                      </a:r>
                    </a:p>
                  </a:txBody>
                  <a:tcPr marL="0" marR="0" marT="0" marB="0" anchor="ctr"/>
                </a:tc>
                <a:extLst>
                  <a:ext uri="{0D108BD9-81ED-4DB2-BD59-A6C34878D82A}">
                    <a16:rowId xmlns:a16="http://schemas.microsoft.com/office/drawing/2014/main" val="10004"/>
                  </a:ext>
                </a:extLst>
              </a:tr>
              <a:tr h="296583">
                <a:tc>
                  <a:txBody>
                    <a:bodyPr/>
                    <a:lstStyle/>
                    <a:p>
                      <a:pPr algn="ctr" fontAlgn="b"/>
                      <a:r>
                        <a:rPr lang="pt-BR" sz="1200" u="none" strike="noStrike" dirty="0">
                          <a:effectLst/>
                        </a:rPr>
                        <a:t>VABF</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R$ 280.418,94</a:t>
                      </a:r>
                    </a:p>
                  </a:txBody>
                  <a:tcPr marL="0" marR="0" marT="0" marB="0" anchor="ctr"/>
                </a:tc>
                <a:extLst>
                  <a:ext uri="{0D108BD9-81ED-4DB2-BD59-A6C34878D82A}">
                    <a16:rowId xmlns:a16="http://schemas.microsoft.com/office/drawing/2014/main" val="10005"/>
                  </a:ext>
                </a:extLst>
              </a:tr>
              <a:tr h="296583">
                <a:tc>
                  <a:txBody>
                    <a:bodyPr/>
                    <a:lstStyle/>
                    <a:p>
                      <a:pPr algn="ctr" fontAlgn="b"/>
                      <a:r>
                        <a:rPr lang="pt-BR" sz="1200" u="none" strike="noStrike" dirty="0">
                          <a:effectLst/>
                        </a:rPr>
                        <a:t>VACF</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R$ 21.531,48</a:t>
                      </a:r>
                    </a:p>
                  </a:txBody>
                  <a:tcPr marL="0" marR="0" marT="0" marB="0" anchor="ctr"/>
                </a:tc>
                <a:extLst>
                  <a:ext uri="{0D108BD9-81ED-4DB2-BD59-A6C34878D82A}">
                    <a16:rowId xmlns:a16="http://schemas.microsoft.com/office/drawing/2014/main" val="10006"/>
                  </a:ext>
                </a:extLst>
              </a:tr>
              <a:tr h="296583">
                <a:tc>
                  <a:txBody>
                    <a:bodyPr/>
                    <a:lstStyle/>
                    <a:p>
                      <a:pPr algn="ctr" fontAlgn="b"/>
                      <a:r>
                        <a:rPr lang="pt-BR" sz="1200" u="none" strike="noStrike" dirty="0">
                          <a:effectLst/>
                        </a:rPr>
                        <a:t>VABF LIQ</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R$ 258.887,46</a:t>
                      </a:r>
                    </a:p>
                  </a:txBody>
                  <a:tcPr marL="0" marR="0" marT="0" marB="0" anchor="ctr"/>
                </a:tc>
                <a:extLst>
                  <a:ext uri="{0D108BD9-81ED-4DB2-BD59-A6C34878D82A}">
                    <a16:rowId xmlns:a16="http://schemas.microsoft.com/office/drawing/2014/main" val="10007"/>
                  </a:ext>
                </a:extLst>
              </a:tr>
              <a:tr h="296583">
                <a:tc>
                  <a:txBody>
                    <a:bodyPr/>
                    <a:lstStyle/>
                    <a:p>
                      <a:pPr algn="ctr" fontAlgn="b"/>
                      <a:r>
                        <a:rPr lang="pt-BR" sz="1200" u="none" strike="noStrike" dirty="0">
                          <a:effectLst/>
                        </a:rPr>
                        <a:t>VACF S/E</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R$ 258.887,46</a:t>
                      </a:r>
                    </a:p>
                  </a:txBody>
                  <a:tcPr marL="0" marR="0" marT="0" marB="0" anchor="ctr"/>
                </a:tc>
                <a:extLst>
                  <a:ext uri="{0D108BD9-81ED-4DB2-BD59-A6C34878D82A}">
                    <a16:rowId xmlns:a16="http://schemas.microsoft.com/office/drawing/2014/main" val="10008"/>
                  </a:ext>
                </a:extLst>
              </a:tr>
              <a:tr h="296583">
                <a:tc>
                  <a:txBody>
                    <a:bodyPr/>
                    <a:lstStyle/>
                    <a:p>
                      <a:pPr algn="ctr" fontAlgn="b"/>
                      <a:r>
                        <a:rPr lang="pt-BR" sz="1200" u="none" strike="noStrike" dirty="0">
                          <a:effectLst/>
                        </a:rPr>
                        <a:t>VACF SERV</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R$ 86.295,82</a:t>
                      </a:r>
                    </a:p>
                  </a:txBody>
                  <a:tcPr marL="0" marR="0" marT="0" marB="0" anchor="ctr"/>
                </a:tc>
                <a:extLst>
                  <a:ext uri="{0D108BD9-81ED-4DB2-BD59-A6C34878D82A}">
                    <a16:rowId xmlns:a16="http://schemas.microsoft.com/office/drawing/2014/main" val="10009"/>
                  </a:ext>
                </a:extLst>
              </a:tr>
              <a:tr h="296583">
                <a:tc>
                  <a:txBody>
                    <a:bodyPr/>
                    <a:lstStyle/>
                    <a:p>
                      <a:pPr algn="ctr" fontAlgn="b"/>
                      <a:r>
                        <a:rPr lang="pt-BR" sz="1200" u="none" strike="noStrike" dirty="0">
                          <a:effectLst/>
                        </a:rPr>
                        <a:t>VACF ENTE</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R$ 172.591,64</a:t>
                      </a:r>
                    </a:p>
                  </a:txBody>
                  <a:tcPr marL="0" marR="0" marT="0" marB="0" anchor="ctr"/>
                </a:tc>
                <a:extLst>
                  <a:ext uri="{0D108BD9-81ED-4DB2-BD59-A6C34878D82A}">
                    <a16:rowId xmlns:a16="http://schemas.microsoft.com/office/drawing/2014/main" val="10010"/>
                  </a:ext>
                </a:extLst>
              </a:tr>
              <a:tr h="296583">
                <a:tc>
                  <a:txBody>
                    <a:bodyPr/>
                    <a:lstStyle/>
                    <a:p>
                      <a:pPr algn="ctr" fontAlgn="b"/>
                      <a:r>
                        <a:rPr lang="pt-BR" sz="1200" u="none" strike="noStrike" dirty="0">
                          <a:effectLst/>
                        </a:rPr>
                        <a:t>PMBaC</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R$ 0,00</a:t>
                      </a:r>
                    </a:p>
                  </a:txBody>
                  <a:tcPr marL="0" marR="0" marT="0" marB="0" anchor="ctr"/>
                </a:tc>
                <a:extLst>
                  <a:ext uri="{0D108BD9-81ED-4DB2-BD59-A6C34878D82A}">
                    <a16:rowId xmlns:a16="http://schemas.microsoft.com/office/drawing/2014/main" val="10011"/>
                  </a:ext>
                </a:extLst>
              </a:tr>
              <a:tr h="296583">
                <a:tc>
                  <a:txBody>
                    <a:bodyPr/>
                    <a:lstStyle/>
                    <a:p>
                      <a:pPr algn="ctr" fontAlgn="b"/>
                      <a:r>
                        <a:rPr lang="pt-BR" sz="1200" u="none" strike="noStrike" dirty="0">
                          <a:effectLst/>
                        </a:rPr>
                        <a:t>FOLHA SALARIAL ANUAL</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R$ 173.745,65</a:t>
                      </a:r>
                    </a:p>
                  </a:txBody>
                  <a:tcPr marL="0" marR="0" marT="0" marB="0" anchor="ctr"/>
                </a:tc>
                <a:extLst>
                  <a:ext uri="{0D108BD9-81ED-4DB2-BD59-A6C34878D82A}">
                    <a16:rowId xmlns:a16="http://schemas.microsoft.com/office/drawing/2014/main" val="10012"/>
                  </a:ext>
                </a:extLst>
              </a:tr>
              <a:tr h="296583">
                <a:tc>
                  <a:txBody>
                    <a:bodyPr/>
                    <a:lstStyle/>
                    <a:p>
                      <a:pPr algn="ctr" fontAlgn="b"/>
                      <a:r>
                        <a:rPr lang="pt-BR" sz="1200" u="none" strike="noStrike" dirty="0">
                          <a:effectLst/>
                        </a:rPr>
                        <a:t>CUSTO NORMAL ANUAL</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R$ 6.996,96</a:t>
                      </a:r>
                    </a:p>
                  </a:txBody>
                  <a:tcPr marL="0" marR="0" marT="0" marB="0" anchor="ctr"/>
                </a:tc>
                <a:extLst>
                  <a:ext uri="{0D108BD9-81ED-4DB2-BD59-A6C34878D82A}">
                    <a16:rowId xmlns:a16="http://schemas.microsoft.com/office/drawing/2014/main" val="10013"/>
                  </a:ext>
                </a:extLst>
              </a:tr>
              <a:tr h="296583">
                <a:tc>
                  <a:txBody>
                    <a:bodyPr/>
                    <a:lstStyle/>
                    <a:p>
                      <a:pPr algn="ctr" fontAlgn="b"/>
                      <a:r>
                        <a:rPr lang="pt-BR" sz="1200" u="none" strike="noStrike" dirty="0">
                          <a:effectLst/>
                        </a:rPr>
                        <a:t>CUSTO NORMAL ANUAL (%)</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4,03%</a:t>
                      </a:r>
                    </a:p>
                  </a:txBody>
                  <a:tcPr marL="0" marR="0" marT="0" marB="0" anchor="ctr"/>
                </a:tc>
                <a:extLst>
                  <a:ext uri="{0D108BD9-81ED-4DB2-BD59-A6C34878D82A}">
                    <a16:rowId xmlns:a16="http://schemas.microsoft.com/office/drawing/2014/main" val="10014"/>
                  </a:ext>
                </a:extLst>
              </a:tr>
              <a:tr h="296583">
                <a:tc>
                  <a:txBody>
                    <a:bodyPr/>
                    <a:lstStyle/>
                    <a:p>
                      <a:pPr algn="ctr" fontAlgn="b"/>
                      <a:r>
                        <a:rPr lang="pt-BR" sz="1200" u="none" strike="noStrike" dirty="0">
                          <a:effectLst/>
                        </a:rPr>
                        <a:t>VARF</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R$ 30.341.325,56</a:t>
                      </a:r>
                    </a:p>
                  </a:txBody>
                  <a:tcPr marL="0" marR="0" marT="0" marB="0" anchor="ctr"/>
                </a:tc>
                <a:extLst>
                  <a:ext uri="{0D108BD9-81ED-4DB2-BD59-A6C34878D82A}">
                    <a16:rowId xmlns:a16="http://schemas.microsoft.com/office/drawing/2014/main" val="10015"/>
                  </a:ext>
                </a:extLst>
              </a:tr>
            </a:tbl>
          </a:graphicData>
        </a:graphic>
      </p:graphicFrame>
      <p:cxnSp>
        <p:nvCxnSpPr>
          <p:cNvPr id="16" name="Conector reto 15"/>
          <p:cNvCxnSpPr/>
          <p:nvPr/>
        </p:nvCxnSpPr>
        <p:spPr>
          <a:xfrm>
            <a:off x="7680176" y="1916832"/>
            <a:ext cx="0" cy="470232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18" name="Tabela 17"/>
          <p:cNvGraphicFramePr>
            <a:graphicFrameLocks noGrp="1"/>
          </p:cNvGraphicFramePr>
          <p:nvPr>
            <p:extLst>
              <p:ext uri="{D42A27DB-BD31-4B8C-83A1-F6EECF244321}">
                <p14:modId xmlns:p14="http://schemas.microsoft.com/office/powerpoint/2010/main" val="3618522186"/>
              </p:ext>
            </p:extLst>
          </p:nvPr>
        </p:nvGraphicFramePr>
        <p:xfrm>
          <a:off x="4079776" y="1916832"/>
          <a:ext cx="3312368" cy="4873820"/>
        </p:xfrm>
        <a:graphic>
          <a:graphicData uri="http://schemas.openxmlformats.org/drawingml/2006/table">
            <a:tbl>
              <a:tblPr firstRow="1" firstCol="1">
                <a:tableStyleId>{5C22544A-7EE6-4342-B048-85BDC9FD1C3A}</a:tableStyleId>
              </a:tblPr>
              <a:tblGrid>
                <a:gridCol w="1998843">
                  <a:extLst>
                    <a:ext uri="{9D8B030D-6E8A-4147-A177-3AD203B41FA5}">
                      <a16:colId xmlns:a16="http://schemas.microsoft.com/office/drawing/2014/main" val="20000"/>
                    </a:ext>
                  </a:extLst>
                </a:gridCol>
                <a:gridCol w="1313525">
                  <a:extLst>
                    <a:ext uri="{9D8B030D-6E8A-4147-A177-3AD203B41FA5}">
                      <a16:colId xmlns:a16="http://schemas.microsoft.com/office/drawing/2014/main" val="20001"/>
                    </a:ext>
                  </a:extLst>
                </a:gridCol>
              </a:tblGrid>
              <a:tr h="355898">
                <a:tc gridSpan="2">
                  <a:txBody>
                    <a:bodyPr/>
                    <a:lstStyle/>
                    <a:p>
                      <a:pPr algn="ctr" fontAlgn="b"/>
                      <a:r>
                        <a:rPr lang="pt-BR" sz="1200" u="none" strike="noStrike" dirty="0">
                          <a:effectLst/>
                        </a:rPr>
                        <a:t>APOSENTADORIA PROGRAMÁVEL – Ano 2000</a:t>
                      </a:r>
                      <a:endParaRPr lang="pt-BR" sz="1200" b="1" i="0" u="none" strike="noStrike" dirty="0">
                        <a:solidFill>
                          <a:srgbClr val="000000"/>
                        </a:solidFill>
                        <a:effectLst/>
                        <a:latin typeface="Calibri" panose="020F0502020204030204" pitchFamily="34" charset="0"/>
                      </a:endParaRPr>
                    </a:p>
                  </a:txBody>
                  <a:tcPr marL="0" marR="0" marT="0" marB="0" anchor="ctr"/>
                </a:tc>
                <a:tc hMerge="1">
                  <a:txBody>
                    <a:bodyPr/>
                    <a:lstStyle/>
                    <a:p>
                      <a:endParaRPr lang="pt-BR"/>
                    </a:p>
                  </a:txBody>
                  <a:tcPr/>
                </a:tc>
                <a:extLst>
                  <a:ext uri="{0D108BD9-81ED-4DB2-BD59-A6C34878D82A}">
                    <a16:rowId xmlns:a16="http://schemas.microsoft.com/office/drawing/2014/main" val="10000"/>
                  </a:ext>
                </a:extLst>
              </a:tr>
              <a:tr h="296583">
                <a:tc>
                  <a:txBody>
                    <a:bodyPr/>
                    <a:lstStyle/>
                    <a:p>
                      <a:pPr algn="ctr" fontAlgn="b"/>
                      <a:r>
                        <a:rPr lang="pt-BR" sz="1200" u="none" strike="noStrike" dirty="0">
                          <a:effectLst/>
                        </a:rPr>
                        <a:t>Tempo de Contribuição (Anos)</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38</a:t>
                      </a:r>
                    </a:p>
                  </a:txBody>
                  <a:tcPr marL="0" marR="0" marT="0" marB="0" anchor="ctr"/>
                </a:tc>
                <a:extLst>
                  <a:ext uri="{0D108BD9-81ED-4DB2-BD59-A6C34878D82A}">
                    <a16:rowId xmlns:a16="http://schemas.microsoft.com/office/drawing/2014/main" val="10001"/>
                  </a:ext>
                </a:extLst>
              </a:tr>
              <a:tr h="296583">
                <a:tc>
                  <a:txBody>
                    <a:bodyPr/>
                    <a:lstStyle/>
                    <a:p>
                      <a:pPr marL="0" algn="ctr" defTabSz="914400" rtl="0" eaLnBrk="1" fontAlgn="b" latinLnBrk="0" hangingPunct="1"/>
                      <a:r>
                        <a:rPr lang="pt-BR" sz="1200" b="1" u="none" strike="noStrike" kern="1200" dirty="0">
                          <a:solidFill>
                            <a:schemeClr val="lt1"/>
                          </a:solidFill>
                          <a:effectLst/>
                          <a:latin typeface="+mn-lt"/>
                          <a:ea typeface="+mn-ea"/>
                          <a:cs typeface="+mn-cs"/>
                        </a:rPr>
                        <a:t>Tempo Restante (Anos)</a:t>
                      </a: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22</a:t>
                      </a:r>
                    </a:p>
                  </a:txBody>
                  <a:tcPr marL="0" marR="0" marT="0" marB="0" anchor="ctr"/>
                </a:tc>
                <a:extLst>
                  <a:ext uri="{0D108BD9-81ED-4DB2-BD59-A6C34878D82A}">
                    <a16:rowId xmlns:a16="http://schemas.microsoft.com/office/drawing/2014/main" val="10002"/>
                  </a:ext>
                </a:extLst>
              </a:tr>
              <a:tr h="296583">
                <a:tc>
                  <a:txBody>
                    <a:bodyPr/>
                    <a:lstStyle/>
                    <a:p>
                      <a:pPr algn="ctr" fontAlgn="b"/>
                      <a:r>
                        <a:rPr lang="pt-BR" sz="1200" u="none" strike="noStrike" dirty="0">
                          <a:effectLst/>
                        </a:rPr>
                        <a:t>Benefício de Aposentadoria</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R$ 19.313,52</a:t>
                      </a:r>
                    </a:p>
                  </a:txBody>
                  <a:tcPr marL="0" marR="0" marT="0" marB="0" anchor="ctr"/>
                </a:tc>
                <a:extLst>
                  <a:ext uri="{0D108BD9-81ED-4DB2-BD59-A6C34878D82A}">
                    <a16:rowId xmlns:a16="http://schemas.microsoft.com/office/drawing/2014/main" val="10003"/>
                  </a:ext>
                </a:extLst>
              </a:tr>
              <a:tr h="296583">
                <a:tc>
                  <a:txBody>
                    <a:bodyPr/>
                    <a:lstStyle/>
                    <a:p>
                      <a:pPr algn="ctr" fontAlgn="b"/>
                      <a:r>
                        <a:rPr lang="pt-BR" sz="1200" u="none" strike="noStrike" dirty="0">
                          <a:effectLst/>
                        </a:rPr>
                        <a:t>Contribuição Pós Aposentadoria</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R$ 1.482,96</a:t>
                      </a:r>
                    </a:p>
                  </a:txBody>
                  <a:tcPr marL="0" marR="0" marT="0" marB="0" anchor="ctr"/>
                </a:tc>
                <a:extLst>
                  <a:ext uri="{0D108BD9-81ED-4DB2-BD59-A6C34878D82A}">
                    <a16:rowId xmlns:a16="http://schemas.microsoft.com/office/drawing/2014/main" val="10004"/>
                  </a:ext>
                </a:extLst>
              </a:tr>
              <a:tr h="296583">
                <a:tc>
                  <a:txBody>
                    <a:bodyPr/>
                    <a:lstStyle/>
                    <a:p>
                      <a:pPr algn="ctr" fontAlgn="b"/>
                      <a:r>
                        <a:rPr lang="pt-BR" sz="1200" u="none" strike="noStrike" dirty="0">
                          <a:effectLst/>
                        </a:rPr>
                        <a:t>VABF</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R$ 739.065,54</a:t>
                      </a:r>
                    </a:p>
                  </a:txBody>
                  <a:tcPr marL="0" marR="0" marT="0" marB="0" anchor="ctr"/>
                </a:tc>
                <a:extLst>
                  <a:ext uri="{0D108BD9-81ED-4DB2-BD59-A6C34878D82A}">
                    <a16:rowId xmlns:a16="http://schemas.microsoft.com/office/drawing/2014/main" val="10005"/>
                  </a:ext>
                </a:extLst>
              </a:tr>
              <a:tr h="296583">
                <a:tc>
                  <a:txBody>
                    <a:bodyPr/>
                    <a:lstStyle/>
                    <a:p>
                      <a:pPr algn="ctr" fontAlgn="b"/>
                      <a:r>
                        <a:rPr lang="pt-BR" sz="1200" u="none" strike="noStrike" dirty="0">
                          <a:effectLst/>
                        </a:rPr>
                        <a:t>VACF</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R$ 56.747,86</a:t>
                      </a:r>
                    </a:p>
                  </a:txBody>
                  <a:tcPr marL="0" marR="0" marT="0" marB="0" anchor="ctr"/>
                </a:tc>
                <a:extLst>
                  <a:ext uri="{0D108BD9-81ED-4DB2-BD59-A6C34878D82A}">
                    <a16:rowId xmlns:a16="http://schemas.microsoft.com/office/drawing/2014/main" val="10006"/>
                  </a:ext>
                </a:extLst>
              </a:tr>
              <a:tr h="296583">
                <a:tc>
                  <a:txBody>
                    <a:bodyPr/>
                    <a:lstStyle/>
                    <a:p>
                      <a:pPr algn="ctr" fontAlgn="b"/>
                      <a:r>
                        <a:rPr lang="pt-BR" sz="1200" u="none" strike="noStrike" dirty="0">
                          <a:effectLst/>
                        </a:rPr>
                        <a:t>VABF LIQ</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R$ 682.317,67</a:t>
                      </a:r>
                    </a:p>
                  </a:txBody>
                  <a:tcPr marL="0" marR="0" marT="0" marB="0" anchor="ctr"/>
                </a:tc>
                <a:extLst>
                  <a:ext uri="{0D108BD9-81ED-4DB2-BD59-A6C34878D82A}">
                    <a16:rowId xmlns:a16="http://schemas.microsoft.com/office/drawing/2014/main" val="10007"/>
                  </a:ext>
                </a:extLst>
              </a:tr>
              <a:tr h="296583">
                <a:tc>
                  <a:txBody>
                    <a:bodyPr/>
                    <a:lstStyle/>
                    <a:p>
                      <a:pPr algn="ctr" fontAlgn="b"/>
                      <a:r>
                        <a:rPr lang="pt-BR" sz="1200" u="none" strike="noStrike" dirty="0">
                          <a:effectLst/>
                        </a:rPr>
                        <a:t>VACF S/E</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R$ 387.261,38</a:t>
                      </a:r>
                    </a:p>
                  </a:txBody>
                  <a:tcPr marL="0" marR="0" marT="0" marB="0" anchor="ctr"/>
                </a:tc>
                <a:extLst>
                  <a:ext uri="{0D108BD9-81ED-4DB2-BD59-A6C34878D82A}">
                    <a16:rowId xmlns:a16="http://schemas.microsoft.com/office/drawing/2014/main" val="10008"/>
                  </a:ext>
                </a:extLst>
              </a:tr>
              <a:tr h="296583">
                <a:tc>
                  <a:txBody>
                    <a:bodyPr/>
                    <a:lstStyle/>
                    <a:p>
                      <a:pPr algn="ctr" fontAlgn="b"/>
                      <a:r>
                        <a:rPr lang="pt-BR" sz="1200" u="none" strike="noStrike" dirty="0">
                          <a:effectLst/>
                        </a:rPr>
                        <a:t>VACF SERV</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R$ 129.087,13</a:t>
                      </a:r>
                    </a:p>
                  </a:txBody>
                  <a:tcPr marL="0" marR="0" marT="0" marB="0" anchor="ctr"/>
                </a:tc>
                <a:extLst>
                  <a:ext uri="{0D108BD9-81ED-4DB2-BD59-A6C34878D82A}">
                    <a16:rowId xmlns:a16="http://schemas.microsoft.com/office/drawing/2014/main" val="10009"/>
                  </a:ext>
                </a:extLst>
              </a:tr>
              <a:tr h="296583">
                <a:tc>
                  <a:txBody>
                    <a:bodyPr/>
                    <a:lstStyle/>
                    <a:p>
                      <a:pPr algn="ctr" fontAlgn="b"/>
                      <a:r>
                        <a:rPr lang="pt-BR" sz="1200" u="none" strike="noStrike" dirty="0">
                          <a:effectLst/>
                        </a:rPr>
                        <a:t>VACF ENTE</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R$ 258.174,26</a:t>
                      </a:r>
                    </a:p>
                  </a:txBody>
                  <a:tcPr marL="0" marR="0" marT="0" marB="0" anchor="ctr"/>
                </a:tc>
                <a:extLst>
                  <a:ext uri="{0D108BD9-81ED-4DB2-BD59-A6C34878D82A}">
                    <a16:rowId xmlns:a16="http://schemas.microsoft.com/office/drawing/2014/main" val="10010"/>
                  </a:ext>
                </a:extLst>
              </a:tr>
              <a:tr h="296583">
                <a:tc>
                  <a:txBody>
                    <a:bodyPr/>
                    <a:lstStyle/>
                    <a:p>
                      <a:pPr algn="ctr" fontAlgn="b"/>
                      <a:r>
                        <a:rPr lang="pt-BR" sz="1200" u="none" strike="noStrike" dirty="0">
                          <a:effectLst/>
                        </a:rPr>
                        <a:t>PMBaC</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R$ 295.056,29</a:t>
                      </a:r>
                    </a:p>
                  </a:txBody>
                  <a:tcPr marL="0" marR="0" marT="0" marB="0" anchor="ctr"/>
                </a:tc>
                <a:extLst>
                  <a:ext uri="{0D108BD9-81ED-4DB2-BD59-A6C34878D82A}">
                    <a16:rowId xmlns:a16="http://schemas.microsoft.com/office/drawing/2014/main" val="10011"/>
                  </a:ext>
                </a:extLst>
              </a:tr>
              <a:tr h="296583">
                <a:tc>
                  <a:txBody>
                    <a:bodyPr/>
                    <a:lstStyle/>
                    <a:p>
                      <a:pPr algn="ctr" fontAlgn="b"/>
                      <a:r>
                        <a:rPr lang="pt-BR" sz="1200" u="none" strike="noStrike" dirty="0">
                          <a:effectLst/>
                        </a:rPr>
                        <a:t>FOLHA SALARIAL ANUAL</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R$ 203.730,44</a:t>
                      </a:r>
                    </a:p>
                  </a:txBody>
                  <a:tcPr marL="0" marR="0" marT="0" marB="0" anchor="ctr"/>
                </a:tc>
                <a:extLst>
                  <a:ext uri="{0D108BD9-81ED-4DB2-BD59-A6C34878D82A}">
                    <a16:rowId xmlns:a16="http://schemas.microsoft.com/office/drawing/2014/main" val="10012"/>
                  </a:ext>
                </a:extLst>
              </a:tr>
              <a:tr h="296583">
                <a:tc>
                  <a:txBody>
                    <a:bodyPr/>
                    <a:lstStyle/>
                    <a:p>
                      <a:pPr algn="ctr" fontAlgn="b"/>
                      <a:r>
                        <a:rPr lang="pt-BR" sz="1200" u="none" strike="noStrike" dirty="0">
                          <a:effectLst/>
                        </a:rPr>
                        <a:t>CUSTO NORMAL ANUAL</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R$ 18.441,02</a:t>
                      </a:r>
                    </a:p>
                  </a:txBody>
                  <a:tcPr marL="0" marR="0" marT="0" marB="0" anchor="ctr"/>
                </a:tc>
                <a:extLst>
                  <a:ext uri="{0D108BD9-81ED-4DB2-BD59-A6C34878D82A}">
                    <a16:rowId xmlns:a16="http://schemas.microsoft.com/office/drawing/2014/main" val="10013"/>
                  </a:ext>
                </a:extLst>
              </a:tr>
              <a:tr h="296583">
                <a:tc>
                  <a:txBody>
                    <a:bodyPr/>
                    <a:lstStyle/>
                    <a:p>
                      <a:pPr algn="ctr" fontAlgn="b"/>
                      <a:r>
                        <a:rPr lang="pt-BR" sz="1200" u="none" strike="noStrike" dirty="0">
                          <a:effectLst/>
                        </a:rPr>
                        <a:t>CUSTO NORMAL ANUAL (%)</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9,05%</a:t>
                      </a:r>
                    </a:p>
                  </a:txBody>
                  <a:tcPr marL="0" marR="0" marT="0" marB="0" anchor="ctr"/>
                </a:tc>
                <a:extLst>
                  <a:ext uri="{0D108BD9-81ED-4DB2-BD59-A6C34878D82A}">
                    <a16:rowId xmlns:a16="http://schemas.microsoft.com/office/drawing/2014/main" val="10014"/>
                  </a:ext>
                </a:extLst>
              </a:tr>
              <a:tr h="296583">
                <a:tc>
                  <a:txBody>
                    <a:bodyPr/>
                    <a:lstStyle/>
                    <a:p>
                      <a:pPr algn="ctr" fontAlgn="b"/>
                      <a:r>
                        <a:rPr lang="pt-BR" sz="1200" u="none" strike="noStrike" dirty="0">
                          <a:effectLst/>
                        </a:rPr>
                        <a:t>VARF</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R$ 10.318.317,67</a:t>
                      </a:r>
                    </a:p>
                  </a:txBody>
                  <a:tcPr marL="0" marR="0" marT="0" marB="0" anchor="ctr"/>
                </a:tc>
                <a:extLst>
                  <a:ext uri="{0D108BD9-81ED-4DB2-BD59-A6C34878D82A}">
                    <a16:rowId xmlns:a16="http://schemas.microsoft.com/office/drawing/2014/main" val="10015"/>
                  </a:ext>
                </a:extLst>
              </a:tr>
            </a:tbl>
          </a:graphicData>
        </a:graphic>
      </p:graphicFrame>
      <p:graphicFrame>
        <p:nvGraphicFramePr>
          <p:cNvPr id="19" name="Tabela 18"/>
          <p:cNvGraphicFramePr>
            <a:graphicFrameLocks noGrp="1"/>
          </p:cNvGraphicFramePr>
          <p:nvPr>
            <p:extLst>
              <p:ext uri="{D42A27DB-BD31-4B8C-83A1-F6EECF244321}">
                <p14:modId xmlns:p14="http://schemas.microsoft.com/office/powerpoint/2010/main" val="3534666959"/>
              </p:ext>
            </p:extLst>
          </p:nvPr>
        </p:nvGraphicFramePr>
        <p:xfrm>
          <a:off x="7968208" y="1916832"/>
          <a:ext cx="3312368" cy="4873820"/>
        </p:xfrm>
        <a:graphic>
          <a:graphicData uri="http://schemas.openxmlformats.org/drawingml/2006/table">
            <a:tbl>
              <a:tblPr firstRow="1" firstCol="1">
                <a:tableStyleId>{5C22544A-7EE6-4342-B048-85BDC9FD1C3A}</a:tableStyleId>
              </a:tblPr>
              <a:tblGrid>
                <a:gridCol w="1998843">
                  <a:extLst>
                    <a:ext uri="{9D8B030D-6E8A-4147-A177-3AD203B41FA5}">
                      <a16:colId xmlns:a16="http://schemas.microsoft.com/office/drawing/2014/main" val="20000"/>
                    </a:ext>
                  </a:extLst>
                </a:gridCol>
                <a:gridCol w="1313525">
                  <a:extLst>
                    <a:ext uri="{9D8B030D-6E8A-4147-A177-3AD203B41FA5}">
                      <a16:colId xmlns:a16="http://schemas.microsoft.com/office/drawing/2014/main" val="20001"/>
                    </a:ext>
                  </a:extLst>
                </a:gridCol>
              </a:tblGrid>
              <a:tr h="355898">
                <a:tc gridSpan="2">
                  <a:txBody>
                    <a:bodyPr/>
                    <a:lstStyle/>
                    <a:p>
                      <a:pPr algn="ctr" fontAlgn="b"/>
                      <a:r>
                        <a:rPr lang="pt-BR" sz="1200" u="none" strike="noStrike" dirty="0">
                          <a:effectLst/>
                        </a:rPr>
                        <a:t>APOSENTADORIA PROGRAMÁVEL – Ano 2019</a:t>
                      </a:r>
                      <a:endParaRPr lang="pt-BR" sz="1200" b="1" i="0" u="none" strike="noStrike" dirty="0">
                        <a:solidFill>
                          <a:srgbClr val="000000"/>
                        </a:solidFill>
                        <a:effectLst/>
                        <a:latin typeface="Calibri" panose="020F0502020204030204" pitchFamily="34" charset="0"/>
                      </a:endParaRPr>
                    </a:p>
                  </a:txBody>
                  <a:tcPr marL="0" marR="0" marT="0" marB="0" anchor="ctr"/>
                </a:tc>
                <a:tc hMerge="1">
                  <a:txBody>
                    <a:bodyPr/>
                    <a:lstStyle/>
                    <a:p>
                      <a:endParaRPr lang="pt-BR"/>
                    </a:p>
                  </a:txBody>
                  <a:tcPr/>
                </a:tc>
                <a:extLst>
                  <a:ext uri="{0D108BD9-81ED-4DB2-BD59-A6C34878D82A}">
                    <a16:rowId xmlns:a16="http://schemas.microsoft.com/office/drawing/2014/main" val="10000"/>
                  </a:ext>
                </a:extLst>
              </a:tr>
              <a:tr h="296583">
                <a:tc>
                  <a:txBody>
                    <a:bodyPr/>
                    <a:lstStyle/>
                    <a:p>
                      <a:pPr algn="ctr" fontAlgn="b"/>
                      <a:r>
                        <a:rPr lang="pt-BR" sz="1200" u="none" strike="noStrike" dirty="0">
                          <a:effectLst/>
                        </a:rPr>
                        <a:t>Tempo de Contribuição (Anos)</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38</a:t>
                      </a:r>
                    </a:p>
                  </a:txBody>
                  <a:tcPr marL="0" marR="0" marT="0" marB="0" anchor="ctr"/>
                </a:tc>
                <a:extLst>
                  <a:ext uri="{0D108BD9-81ED-4DB2-BD59-A6C34878D82A}">
                    <a16:rowId xmlns:a16="http://schemas.microsoft.com/office/drawing/2014/main" val="10001"/>
                  </a:ext>
                </a:extLst>
              </a:tr>
              <a:tr h="296583">
                <a:tc>
                  <a:txBody>
                    <a:bodyPr/>
                    <a:lstStyle/>
                    <a:p>
                      <a:pPr marL="0" algn="ctr" defTabSz="914400" rtl="0" eaLnBrk="1" fontAlgn="b" latinLnBrk="0" hangingPunct="1"/>
                      <a:r>
                        <a:rPr lang="pt-BR" sz="1200" b="1" u="none" strike="noStrike" kern="1200" dirty="0">
                          <a:solidFill>
                            <a:schemeClr val="lt1"/>
                          </a:solidFill>
                          <a:effectLst/>
                          <a:latin typeface="+mn-lt"/>
                          <a:ea typeface="+mn-ea"/>
                          <a:cs typeface="+mn-cs"/>
                        </a:rPr>
                        <a:t>Tempo Restante (Anos)</a:t>
                      </a: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3</a:t>
                      </a:r>
                    </a:p>
                  </a:txBody>
                  <a:tcPr marL="0" marR="0" marT="0" marB="0" anchor="ctr"/>
                </a:tc>
                <a:extLst>
                  <a:ext uri="{0D108BD9-81ED-4DB2-BD59-A6C34878D82A}">
                    <a16:rowId xmlns:a16="http://schemas.microsoft.com/office/drawing/2014/main" val="10002"/>
                  </a:ext>
                </a:extLst>
              </a:tr>
              <a:tr h="296583">
                <a:tc>
                  <a:txBody>
                    <a:bodyPr/>
                    <a:lstStyle/>
                    <a:p>
                      <a:pPr algn="ctr" fontAlgn="b"/>
                      <a:r>
                        <a:rPr lang="pt-BR" sz="1200" u="none" strike="noStrike" dirty="0">
                          <a:effectLst/>
                        </a:rPr>
                        <a:t>Benefício de Aposentadoria</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R$ 19.313,52</a:t>
                      </a:r>
                    </a:p>
                  </a:txBody>
                  <a:tcPr marL="0" marR="0" marT="0" marB="0" anchor="ctr"/>
                </a:tc>
                <a:extLst>
                  <a:ext uri="{0D108BD9-81ED-4DB2-BD59-A6C34878D82A}">
                    <a16:rowId xmlns:a16="http://schemas.microsoft.com/office/drawing/2014/main" val="10003"/>
                  </a:ext>
                </a:extLst>
              </a:tr>
              <a:tr h="296583">
                <a:tc>
                  <a:txBody>
                    <a:bodyPr/>
                    <a:lstStyle/>
                    <a:p>
                      <a:pPr algn="ctr" fontAlgn="b"/>
                      <a:r>
                        <a:rPr lang="pt-BR" sz="1200" u="none" strike="noStrike" dirty="0">
                          <a:effectLst/>
                        </a:rPr>
                        <a:t>Contribuição Pós Aposentadoria</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R$ 1.482,96</a:t>
                      </a:r>
                    </a:p>
                  </a:txBody>
                  <a:tcPr marL="0" marR="0" marT="0" marB="0" anchor="ctr"/>
                </a:tc>
                <a:extLst>
                  <a:ext uri="{0D108BD9-81ED-4DB2-BD59-A6C34878D82A}">
                    <a16:rowId xmlns:a16="http://schemas.microsoft.com/office/drawing/2014/main" val="10004"/>
                  </a:ext>
                </a:extLst>
              </a:tr>
              <a:tr h="296583">
                <a:tc>
                  <a:txBody>
                    <a:bodyPr/>
                    <a:lstStyle/>
                    <a:p>
                      <a:pPr algn="ctr" fontAlgn="b"/>
                      <a:r>
                        <a:rPr lang="pt-BR" sz="1200" u="none" strike="noStrike" dirty="0">
                          <a:effectLst/>
                        </a:rPr>
                        <a:t>VABF</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R$ 2.494.142,91</a:t>
                      </a:r>
                    </a:p>
                  </a:txBody>
                  <a:tcPr marL="0" marR="0" marT="0" marB="0" anchor="ctr"/>
                </a:tc>
                <a:extLst>
                  <a:ext uri="{0D108BD9-81ED-4DB2-BD59-A6C34878D82A}">
                    <a16:rowId xmlns:a16="http://schemas.microsoft.com/office/drawing/2014/main" val="10005"/>
                  </a:ext>
                </a:extLst>
              </a:tr>
              <a:tr h="296583">
                <a:tc>
                  <a:txBody>
                    <a:bodyPr/>
                    <a:lstStyle/>
                    <a:p>
                      <a:pPr algn="ctr" fontAlgn="b"/>
                      <a:r>
                        <a:rPr lang="pt-BR" sz="1200" u="none" strike="noStrike" dirty="0">
                          <a:effectLst/>
                        </a:rPr>
                        <a:t>VACF</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R$ 191.508,43</a:t>
                      </a:r>
                    </a:p>
                  </a:txBody>
                  <a:tcPr marL="0" marR="0" marT="0" marB="0" anchor="ctr"/>
                </a:tc>
                <a:extLst>
                  <a:ext uri="{0D108BD9-81ED-4DB2-BD59-A6C34878D82A}">
                    <a16:rowId xmlns:a16="http://schemas.microsoft.com/office/drawing/2014/main" val="10006"/>
                  </a:ext>
                </a:extLst>
              </a:tr>
              <a:tr h="296583">
                <a:tc>
                  <a:txBody>
                    <a:bodyPr/>
                    <a:lstStyle/>
                    <a:p>
                      <a:pPr algn="ctr" fontAlgn="b"/>
                      <a:r>
                        <a:rPr lang="pt-BR" sz="1200" u="none" strike="noStrike" dirty="0">
                          <a:effectLst/>
                        </a:rPr>
                        <a:t>VABF LIQ</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R$ 2.302.634,48</a:t>
                      </a:r>
                    </a:p>
                  </a:txBody>
                  <a:tcPr marL="0" marR="0" marT="0" marB="0" anchor="ctr"/>
                </a:tc>
                <a:extLst>
                  <a:ext uri="{0D108BD9-81ED-4DB2-BD59-A6C34878D82A}">
                    <a16:rowId xmlns:a16="http://schemas.microsoft.com/office/drawing/2014/main" val="10007"/>
                  </a:ext>
                </a:extLst>
              </a:tr>
              <a:tr h="296583">
                <a:tc>
                  <a:txBody>
                    <a:bodyPr/>
                    <a:lstStyle/>
                    <a:p>
                      <a:pPr algn="ctr" fontAlgn="b"/>
                      <a:r>
                        <a:rPr lang="pt-BR" sz="1200" u="none" strike="noStrike" dirty="0">
                          <a:effectLst/>
                        </a:rPr>
                        <a:t>VACF S/E</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R$ 124.466,73</a:t>
                      </a:r>
                    </a:p>
                  </a:txBody>
                  <a:tcPr marL="0" marR="0" marT="0" marB="0" anchor="ctr"/>
                </a:tc>
                <a:extLst>
                  <a:ext uri="{0D108BD9-81ED-4DB2-BD59-A6C34878D82A}">
                    <a16:rowId xmlns:a16="http://schemas.microsoft.com/office/drawing/2014/main" val="10008"/>
                  </a:ext>
                </a:extLst>
              </a:tr>
              <a:tr h="296583">
                <a:tc>
                  <a:txBody>
                    <a:bodyPr/>
                    <a:lstStyle/>
                    <a:p>
                      <a:pPr algn="ctr" fontAlgn="b"/>
                      <a:r>
                        <a:rPr lang="pt-BR" sz="1200" u="none" strike="noStrike" dirty="0">
                          <a:effectLst/>
                        </a:rPr>
                        <a:t>VACF SERV</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R$ 41.488,91</a:t>
                      </a:r>
                    </a:p>
                  </a:txBody>
                  <a:tcPr marL="0" marR="0" marT="0" marB="0" anchor="ctr"/>
                </a:tc>
                <a:extLst>
                  <a:ext uri="{0D108BD9-81ED-4DB2-BD59-A6C34878D82A}">
                    <a16:rowId xmlns:a16="http://schemas.microsoft.com/office/drawing/2014/main" val="10009"/>
                  </a:ext>
                </a:extLst>
              </a:tr>
              <a:tr h="296583">
                <a:tc>
                  <a:txBody>
                    <a:bodyPr/>
                    <a:lstStyle/>
                    <a:p>
                      <a:pPr algn="ctr" fontAlgn="b"/>
                      <a:r>
                        <a:rPr lang="pt-BR" sz="1200" u="none" strike="noStrike" dirty="0">
                          <a:effectLst/>
                        </a:rPr>
                        <a:t>VACF ENTE</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R$ 82.977,82</a:t>
                      </a:r>
                    </a:p>
                  </a:txBody>
                  <a:tcPr marL="0" marR="0" marT="0" marB="0" anchor="ctr"/>
                </a:tc>
                <a:extLst>
                  <a:ext uri="{0D108BD9-81ED-4DB2-BD59-A6C34878D82A}">
                    <a16:rowId xmlns:a16="http://schemas.microsoft.com/office/drawing/2014/main" val="10010"/>
                  </a:ext>
                </a:extLst>
              </a:tr>
              <a:tr h="296583">
                <a:tc>
                  <a:txBody>
                    <a:bodyPr/>
                    <a:lstStyle/>
                    <a:p>
                      <a:pPr algn="ctr" fontAlgn="b"/>
                      <a:r>
                        <a:rPr lang="pt-BR" sz="1200" u="none" strike="noStrike" dirty="0">
                          <a:effectLst/>
                        </a:rPr>
                        <a:t>PMBaC</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R$ 2.178.167,76</a:t>
                      </a:r>
                    </a:p>
                  </a:txBody>
                  <a:tcPr marL="0" marR="0" marT="0" marB="0" anchor="ctr"/>
                </a:tc>
                <a:extLst>
                  <a:ext uri="{0D108BD9-81ED-4DB2-BD59-A6C34878D82A}">
                    <a16:rowId xmlns:a16="http://schemas.microsoft.com/office/drawing/2014/main" val="10011"/>
                  </a:ext>
                </a:extLst>
              </a:tr>
              <a:tr h="296583">
                <a:tc>
                  <a:txBody>
                    <a:bodyPr/>
                    <a:lstStyle/>
                    <a:p>
                      <a:pPr algn="ctr" fontAlgn="b"/>
                      <a:r>
                        <a:rPr lang="pt-BR" sz="1200" u="none" strike="noStrike" dirty="0">
                          <a:effectLst/>
                        </a:rPr>
                        <a:t>FOLHA SALARIAL ANUAL</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R$ 246.128,57</a:t>
                      </a:r>
                    </a:p>
                  </a:txBody>
                  <a:tcPr marL="0" marR="0" marT="0" marB="0" anchor="ctr"/>
                </a:tc>
                <a:extLst>
                  <a:ext uri="{0D108BD9-81ED-4DB2-BD59-A6C34878D82A}">
                    <a16:rowId xmlns:a16="http://schemas.microsoft.com/office/drawing/2014/main" val="10012"/>
                  </a:ext>
                </a:extLst>
              </a:tr>
              <a:tr h="296583">
                <a:tc>
                  <a:txBody>
                    <a:bodyPr/>
                    <a:lstStyle/>
                    <a:p>
                      <a:pPr algn="ctr" fontAlgn="b"/>
                      <a:r>
                        <a:rPr lang="pt-BR" sz="1200" u="none" strike="noStrike" dirty="0">
                          <a:effectLst/>
                        </a:rPr>
                        <a:t>CUSTO NORMAL ANUAL</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R$ 62.233,36</a:t>
                      </a:r>
                    </a:p>
                  </a:txBody>
                  <a:tcPr marL="0" marR="0" marT="0" marB="0" anchor="ctr"/>
                </a:tc>
                <a:extLst>
                  <a:ext uri="{0D108BD9-81ED-4DB2-BD59-A6C34878D82A}">
                    <a16:rowId xmlns:a16="http://schemas.microsoft.com/office/drawing/2014/main" val="10013"/>
                  </a:ext>
                </a:extLst>
              </a:tr>
              <a:tr h="296583">
                <a:tc>
                  <a:txBody>
                    <a:bodyPr/>
                    <a:lstStyle/>
                    <a:p>
                      <a:pPr algn="ctr" fontAlgn="b"/>
                      <a:r>
                        <a:rPr lang="pt-BR" sz="1200" u="none" strike="noStrike" dirty="0">
                          <a:effectLst/>
                        </a:rPr>
                        <a:t>CUSTO NORMAL ANUAL (%)</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25,28%</a:t>
                      </a:r>
                    </a:p>
                  </a:txBody>
                  <a:tcPr marL="0" marR="0" marT="0" marB="0" anchor="ctr"/>
                </a:tc>
                <a:extLst>
                  <a:ext uri="{0D108BD9-81ED-4DB2-BD59-A6C34878D82A}">
                    <a16:rowId xmlns:a16="http://schemas.microsoft.com/office/drawing/2014/main" val="10014"/>
                  </a:ext>
                </a:extLst>
              </a:tr>
              <a:tr h="296583">
                <a:tc>
                  <a:txBody>
                    <a:bodyPr/>
                    <a:lstStyle/>
                    <a:p>
                      <a:pPr algn="ctr" fontAlgn="b"/>
                      <a:r>
                        <a:rPr lang="pt-BR" sz="1200" u="none" strike="noStrike" dirty="0">
                          <a:effectLst/>
                        </a:rPr>
                        <a:t>VARF</a:t>
                      </a:r>
                      <a:endParaRPr lang="pt-BR" sz="1200" b="1" i="0" u="none" strike="noStrike" dirty="0">
                        <a:solidFill>
                          <a:srgbClr val="000000"/>
                        </a:solidFill>
                        <a:effectLst/>
                        <a:latin typeface="Calibri" panose="020F0502020204030204" pitchFamily="34" charset="0"/>
                      </a:endParaRPr>
                    </a:p>
                  </a:txBody>
                  <a:tcPr marL="0" marR="0" marT="0" marB="0" anchor="ctr"/>
                </a:tc>
                <a:tc>
                  <a:txBody>
                    <a:bodyPr/>
                    <a:lstStyle/>
                    <a:p>
                      <a:pPr algn="ctr" fontAlgn="b"/>
                      <a:r>
                        <a:rPr lang="pt-BR" sz="1200" b="0" i="0" u="none" strike="noStrike" dirty="0">
                          <a:solidFill>
                            <a:srgbClr val="000000"/>
                          </a:solidFill>
                          <a:effectLst/>
                          <a:latin typeface="Calibri" panose="020F0502020204030204" pitchFamily="34" charset="0"/>
                        </a:rPr>
                        <a:t>R$ 550.184,69</a:t>
                      </a:r>
                    </a:p>
                  </a:txBody>
                  <a:tcPr marL="0" marR="0" marT="0" marB="0" anchor="ct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405316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Do Plano de Custeio a ser Proposto...</a:t>
            </a:r>
          </a:p>
        </p:txBody>
      </p:sp>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15</a:t>
            </a:fld>
            <a:endParaRPr lang="pt-BR" dirty="0"/>
          </a:p>
        </p:txBody>
      </p:sp>
      <p:sp>
        <p:nvSpPr>
          <p:cNvPr id="14" name="Rectangle 11"/>
          <p:cNvSpPr>
            <a:spLocks noChangeArrowheads="1"/>
          </p:cNvSpPr>
          <p:nvPr/>
        </p:nvSpPr>
        <p:spPr bwMode="auto">
          <a:xfrm>
            <a:off x="0" y="426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t-BR" sz="1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pt-BR" sz="1800" b="0" i="0" u="none" strike="noStrike" cap="none" normalizeH="0" baseline="0" dirty="0">
              <a:ln>
                <a:noFill/>
              </a:ln>
              <a:solidFill>
                <a:schemeClr val="tx1"/>
              </a:solidFill>
              <a:effectLst/>
              <a:latin typeface="Arial" panose="020B0604020202020204" pitchFamily="34" charset="0"/>
            </a:endParaRPr>
          </a:p>
        </p:txBody>
      </p:sp>
      <p:graphicFrame>
        <p:nvGraphicFramePr>
          <p:cNvPr id="7" name="Gráfico 6"/>
          <p:cNvGraphicFramePr>
            <a:graphicFrameLocks/>
          </p:cNvGraphicFramePr>
          <p:nvPr>
            <p:extLst>
              <p:ext uri="{D42A27DB-BD31-4B8C-83A1-F6EECF244321}">
                <p14:modId xmlns:p14="http://schemas.microsoft.com/office/powerpoint/2010/main" val="1367811376"/>
              </p:ext>
            </p:extLst>
          </p:nvPr>
        </p:nvGraphicFramePr>
        <p:xfrm>
          <a:off x="1199456" y="2051720"/>
          <a:ext cx="5328592" cy="4669755"/>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Conector reto 7"/>
          <p:cNvCxnSpPr/>
          <p:nvPr/>
        </p:nvCxnSpPr>
        <p:spPr>
          <a:xfrm>
            <a:off x="6744072" y="2348880"/>
            <a:ext cx="0" cy="42158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Espaço Reservado para Conteúdo 2"/>
          <p:cNvSpPr>
            <a:spLocks noGrp="1"/>
          </p:cNvSpPr>
          <p:nvPr>
            <p:ph idx="1"/>
          </p:nvPr>
        </p:nvSpPr>
        <p:spPr>
          <a:xfrm>
            <a:off x="6888088" y="2051720"/>
            <a:ext cx="4824536" cy="4487193"/>
          </a:xfrm>
        </p:spPr>
        <p:txBody>
          <a:bodyPr/>
          <a:lstStyle/>
          <a:p>
            <a:r>
              <a:rPr lang="pt-BR" dirty="0"/>
              <a:t>Portaria 464/2018</a:t>
            </a:r>
          </a:p>
          <a:p>
            <a:pPr lvl="1"/>
            <a:r>
              <a:rPr lang="pt-BR" dirty="0"/>
              <a:t>Instrução Normativa N° 4</a:t>
            </a:r>
          </a:p>
          <a:p>
            <a:pPr marL="57150" indent="0">
              <a:buNone/>
            </a:pPr>
            <a:r>
              <a:rPr lang="pt-BR" dirty="0"/>
              <a:t>Métodos de Financiamento da Avaliação Atuarial</a:t>
            </a:r>
          </a:p>
          <a:p>
            <a:pPr lvl="1"/>
            <a:r>
              <a:rPr lang="pt-BR" dirty="0"/>
              <a:t>CUP</a:t>
            </a:r>
          </a:p>
          <a:p>
            <a:pPr lvl="1"/>
            <a:r>
              <a:rPr lang="pt-BR" dirty="0"/>
              <a:t>INE</a:t>
            </a:r>
          </a:p>
          <a:p>
            <a:pPr lvl="1"/>
            <a:r>
              <a:rPr lang="pt-BR" dirty="0"/>
              <a:t>PNI</a:t>
            </a:r>
          </a:p>
          <a:p>
            <a:pPr lvl="1"/>
            <a:r>
              <a:rPr lang="pt-BR" dirty="0"/>
              <a:t>AGR</a:t>
            </a:r>
          </a:p>
        </p:txBody>
      </p:sp>
    </p:spTree>
    <p:extLst>
      <p:ext uri="{BB962C8B-B14F-4D97-AF65-F5344CB8AC3E}">
        <p14:creationId xmlns:p14="http://schemas.microsoft.com/office/powerpoint/2010/main" val="2111759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Remuneração dos Servidores</a:t>
            </a:r>
          </a:p>
        </p:txBody>
      </p:sp>
      <p:sp>
        <p:nvSpPr>
          <p:cNvPr id="3" name="Subtítulo 2"/>
          <p:cNvSpPr>
            <a:spLocks noGrp="1"/>
          </p:cNvSpPr>
          <p:nvPr>
            <p:ph type="subTitle" idx="1"/>
          </p:nvPr>
        </p:nvSpPr>
        <p:spPr/>
        <p:txBody>
          <a:bodyPr/>
          <a:lstStyle/>
          <a:p>
            <a:r>
              <a:rPr lang="pt-BR" dirty="0"/>
              <a:t>Perspectiva de Mensuração do Salário de Contribuição dos Servidores</a:t>
            </a:r>
          </a:p>
        </p:txBody>
      </p:sp>
      <p:sp>
        <p:nvSpPr>
          <p:cNvPr id="4" name="Espaço Reservado para Número de Slide 3"/>
          <p:cNvSpPr>
            <a:spLocks noGrp="1"/>
          </p:cNvSpPr>
          <p:nvPr>
            <p:ph type="sldNum" sz="quarter" idx="12"/>
          </p:nvPr>
        </p:nvSpPr>
        <p:spPr/>
        <p:txBody>
          <a:bodyPr/>
          <a:lstStyle/>
          <a:p>
            <a:pPr>
              <a:defRPr/>
            </a:pPr>
            <a:fld id="{008EADF9-55F0-43ED-ADDB-3CD5CBA8D094}" type="slidenum">
              <a:rPr lang="pt-BR" smtClean="0"/>
              <a:pPr>
                <a:defRPr/>
              </a:pPr>
              <a:t>16</a:t>
            </a:fld>
            <a:endParaRPr lang="pt-BR" dirty="0"/>
          </a:p>
        </p:txBody>
      </p:sp>
    </p:spTree>
    <p:extLst>
      <p:ext uri="{BB962C8B-B14F-4D97-AF65-F5344CB8AC3E}">
        <p14:creationId xmlns:p14="http://schemas.microsoft.com/office/powerpoint/2010/main" val="86339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Salários de Contribuição: Levantamento</a:t>
            </a:r>
          </a:p>
        </p:txBody>
      </p:sp>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17</a:t>
            </a:fld>
            <a:endParaRPr lang="pt-BR" dirty="0"/>
          </a:p>
        </p:txBody>
      </p:sp>
      <p:sp>
        <p:nvSpPr>
          <p:cNvPr id="6" name="Espaço Reservado para Conteúdo 5"/>
          <p:cNvSpPr>
            <a:spLocks noGrp="1"/>
          </p:cNvSpPr>
          <p:nvPr>
            <p:ph idx="1"/>
          </p:nvPr>
        </p:nvSpPr>
        <p:spPr/>
        <p:txBody>
          <a:bodyPr/>
          <a:lstStyle/>
          <a:p>
            <a:r>
              <a:rPr lang="pt-BR" dirty="0"/>
              <a:t>Primeiro Passo: Conhecer a Base de Cálculo</a:t>
            </a:r>
          </a:p>
          <a:p>
            <a:pPr lvl="1" algn="just"/>
            <a:r>
              <a:rPr lang="pt-BR" dirty="0"/>
              <a:t>Base de cálculo para aplicação das alíquotas de contribuição</a:t>
            </a:r>
          </a:p>
          <a:p>
            <a:pPr lvl="1" algn="just"/>
            <a:r>
              <a:rPr lang="pt-BR" dirty="0"/>
              <a:t>Art. 48. O plano de custeio proposto na avaliação atuarial deverá observar os seguintes parâmetros:</a:t>
            </a:r>
          </a:p>
          <a:p>
            <a:pPr lvl="2" algn="just"/>
            <a:r>
              <a:rPr lang="pt-BR" dirty="0"/>
              <a:t>IV - quando instituído na forma de alíquotas, ter a remuneração de contribuição dos segurados ativos como base de cálculo das contribuições do ente federativo, normal e suplementar;</a:t>
            </a:r>
          </a:p>
        </p:txBody>
      </p:sp>
    </p:spTree>
    <p:extLst>
      <p:ext uri="{BB962C8B-B14F-4D97-AF65-F5344CB8AC3E}">
        <p14:creationId xmlns:p14="http://schemas.microsoft.com/office/powerpoint/2010/main" val="95936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1396" y="908720"/>
            <a:ext cx="10972800" cy="1143000"/>
          </a:xfrm>
        </p:spPr>
        <p:txBody>
          <a:bodyPr/>
          <a:lstStyle/>
          <a:p>
            <a:r>
              <a:rPr lang="pt-BR" dirty="0"/>
              <a:t>Salários de Contribuição: Levantamento</a:t>
            </a:r>
          </a:p>
        </p:txBody>
      </p:sp>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18</a:t>
            </a:fld>
            <a:endParaRPr lang="pt-BR" dirty="0"/>
          </a:p>
        </p:txBody>
      </p:sp>
      <p:sp>
        <p:nvSpPr>
          <p:cNvPr id="6" name="Espaço Reservado para Conteúdo 5"/>
          <p:cNvSpPr>
            <a:spLocks noGrp="1"/>
          </p:cNvSpPr>
          <p:nvPr>
            <p:ph idx="1"/>
          </p:nvPr>
        </p:nvSpPr>
        <p:spPr>
          <a:xfrm>
            <a:off x="609600" y="1907579"/>
            <a:ext cx="10972800" cy="4425355"/>
          </a:xfrm>
        </p:spPr>
        <p:txBody>
          <a:bodyPr/>
          <a:lstStyle/>
          <a:p>
            <a:r>
              <a:rPr lang="pt-BR" dirty="0"/>
              <a:t>Segundo Passo: Levantamento do Plano de Carreira </a:t>
            </a:r>
          </a:p>
          <a:p>
            <a:pPr lvl="1" algn="just"/>
            <a:r>
              <a:rPr lang="pt-BR" dirty="0"/>
              <a:t>Entrar em contato com a unidade responsável pela gestão de pessoas para conhecer os cargos e as carreiras que o ente federativo possui</a:t>
            </a:r>
          </a:p>
          <a:p>
            <a:pPr lvl="1" algn="just"/>
            <a:r>
              <a:rPr lang="pt-BR" dirty="0"/>
              <a:t>Levantamento das lei que versam sobre as remunerações de servidores</a:t>
            </a:r>
          </a:p>
          <a:p>
            <a:pPr lvl="1" algn="just"/>
            <a:r>
              <a:rPr lang="pt-BR" dirty="0"/>
              <a:t>Identificar Gratificações, Quinquênios, Anuênios entre possam incorporar na base de cálculo do servidor</a:t>
            </a:r>
          </a:p>
        </p:txBody>
      </p:sp>
    </p:spTree>
    <p:extLst>
      <p:ext uri="{BB962C8B-B14F-4D97-AF65-F5344CB8AC3E}">
        <p14:creationId xmlns:p14="http://schemas.microsoft.com/office/powerpoint/2010/main" val="1332634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1396" y="908720"/>
            <a:ext cx="10972800" cy="1143000"/>
          </a:xfrm>
        </p:spPr>
        <p:txBody>
          <a:bodyPr/>
          <a:lstStyle/>
          <a:p>
            <a:r>
              <a:rPr lang="pt-BR" dirty="0"/>
              <a:t>Salários de Contribuição: Levantamento</a:t>
            </a:r>
          </a:p>
        </p:txBody>
      </p:sp>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19</a:t>
            </a:fld>
            <a:endParaRPr lang="pt-BR" dirty="0"/>
          </a:p>
        </p:txBody>
      </p:sp>
      <p:sp>
        <p:nvSpPr>
          <p:cNvPr id="6" name="Espaço Reservado para Conteúdo 5"/>
          <p:cNvSpPr>
            <a:spLocks noGrp="1"/>
          </p:cNvSpPr>
          <p:nvPr>
            <p:ph idx="1"/>
          </p:nvPr>
        </p:nvSpPr>
        <p:spPr>
          <a:xfrm>
            <a:off x="609600" y="1907579"/>
            <a:ext cx="10972800" cy="4425355"/>
          </a:xfrm>
        </p:spPr>
        <p:txBody>
          <a:bodyPr/>
          <a:lstStyle/>
          <a:p>
            <a:r>
              <a:rPr lang="pt-BR" dirty="0"/>
              <a:t>Terceiro Passo: Verificar Aplicação na Avaliação Atuarial</a:t>
            </a:r>
          </a:p>
          <a:p>
            <a:r>
              <a:rPr lang="pt-BR" dirty="0"/>
              <a:t>Art. 25 Inciso I</a:t>
            </a:r>
          </a:p>
          <a:p>
            <a:pPr lvl="1"/>
            <a:r>
              <a:rPr lang="pt-BR" dirty="0"/>
              <a:t>Com relação à hipótese de taxa real de crescimento da remuneração ao longo da carreira será de, no mínimo, 1% (um por cento) a cada ano da projeção atuarial</a:t>
            </a:r>
          </a:p>
          <a:p>
            <a:pPr lvl="1" algn="just"/>
            <a:r>
              <a:rPr lang="pt-BR" dirty="0"/>
              <a:t>Os critérios adotados deverão estar explicitados no Relatório da Avaliação Atuarial</a:t>
            </a:r>
          </a:p>
          <a:p>
            <a:pPr lvl="1" algn="just"/>
            <a:r>
              <a:rPr lang="pt-BR" dirty="0"/>
              <a:t>Poderá ser diferenciada por poder, órgão ou entidade, bem como por categoria ou carreira</a:t>
            </a:r>
          </a:p>
        </p:txBody>
      </p:sp>
    </p:spTree>
    <p:extLst>
      <p:ext uri="{BB962C8B-B14F-4D97-AF65-F5344CB8AC3E}">
        <p14:creationId xmlns:p14="http://schemas.microsoft.com/office/powerpoint/2010/main" val="2157453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Sumário</a:t>
            </a:r>
          </a:p>
        </p:txBody>
      </p:sp>
      <p:sp>
        <p:nvSpPr>
          <p:cNvPr id="3" name="Espaço Reservado para Conteúdo 2"/>
          <p:cNvSpPr>
            <a:spLocks noGrp="1"/>
          </p:cNvSpPr>
          <p:nvPr>
            <p:ph idx="1"/>
          </p:nvPr>
        </p:nvSpPr>
        <p:spPr/>
        <p:txBody>
          <a:bodyPr/>
          <a:lstStyle/>
          <a:p>
            <a:r>
              <a:rPr lang="pt-BR" sz="2800" dirty="0"/>
              <a:t>O Conselheiro</a:t>
            </a:r>
          </a:p>
          <a:p>
            <a:r>
              <a:rPr lang="pt-BR" sz="2800" dirty="0"/>
              <a:t>Equilíbrio Financeiro e Atuarial</a:t>
            </a:r>
          </a:p>
          <a:p>
            <a:r>
              <a:rPr lang="pt-BR" sz="2800" dirty="0"/>
              <a:t>Avaliação Atuarial</a:t>
            </a:r>
          </a:p>
          <a:p>
            <a:r>
              <a:rPr lang="pt-BR" sz="2800" dirty="0"/>
              <a:t>Remuneração dos Servidores</a:t>
            </a:r>
          </a:p>
          <a:p>
            <a:pPr lvl="1"/>
            <a:r>
              <a:rPr lang="pt-BR" sz="2400" dirty="0"/>
              <a:t>Levantamento de informações</a:t>
            </a:r>
            <a:endParaRPr lang="pt-BR" sz="2000" dirty="0"/>
          </a:p>
          <a:p>
            <a:pPr lvl="1"/>
            <a:r>
              <a:rPr lang="pt-BR" sz="2400" dirty="0"/>
              <a:t>Impactos</a:t>
            </a:r>
          </a:p>
          <a:p>
            <a:r>
              <a:rPr lang="pt-BR" sz="2800" dirty="0"/>
              <a:t>Exemplos</a:t>
            </a:r>
          </a:p>
        </p:txBody>
      </p:sp>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2</a:t>
            </a:fld>
            <a:endParaRPr lang="pt-BR" dirty="0"/>
          </a:p>
        </p:txBody>
      </p:sp>
    </p:spTree>
    <p:extLst>
      <p:ext uri="{BB962C8B-B14F-4D97-AF65-F5344CB8AC3E}">
        <p14:creationId xmlns:p14="http://schemas.microsoft.com/office/powerpoint/2010/main" val="37279890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1396" y="908720"/>
            <a:ext cx="10972800" cy="1143000"/>
          </a:xfrm>
        </p:spPr>
        <p:txBody>
          <a:bodyPr/>
          <a:lstStyle/>
          <a:p>
            <a:r>
              <a:rPr lang="pt-BR" dirty="0"/>
              <a:t>Salários de Contribuição: Impacto</a:t>
            </a:r>
          </a:p>
        </p:txBody>
      </p:sp>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20</a:t>
            </a:fld>
            <a:endParaRPr lang="pt-BR" dirty="0"/>
          </a:p>
        </p:txBody>
      </p:sp>
      <p:sp>
        <p:nvSpPr>
          <p:cNvPr id="6" name="Espaço Reservado para Conteúdo 5"/>
          <p:cNvSpPr>
            <a:spLocks noGrp="1"/>
          </p:cNvSpPr>
          <p:nvPr>
            <p:ph idx="1"/>
          </p:nvPr>
        </p:nvSpPr>
        <p:spPr>
          <a:xfrm>
            <a:off x="609600" y="1907579"/>
            <a:ext cx="10972800" cy="4425355"/>
          </a:xfrm>
        </p:spPr>
        <p:txBody>
          <a:bodyPr/>
          <a:lstStyle/>
          <a:p>
            <a:r>
              <a:rPr lang="pt-BR" dirty="0"/>
              <a:t>Alterações na Perspectiva de salários de contribuição dos servidores públicos</a:t>
            </a:r>
          </a:p>
          <a:p>
            <a:pPr lvl="1"/>
            <a:r>
              <a:rPr lang="pt-BR" dirty="0"/>
              <a:t>Valores de Salários de Contribuição Inconsistentes</a:t>
            </a:r>
          </a:p>
          <a:p>
            <a:pPr lvl="1"/>
            <a:r>
              <a:rPr lang="pt-BR" dirty="0"/>
              <a:t>Valores de Contribuição Enviesados</a:t>
            </a:r>
          </a:p>
          <a:p>
            <a:pPr lvl="1"/>
            <a:r>
              <a:rPr lang="pt-BR" dirty="0"/>
              <a:t>Valores de Benefícios Subestimados ou Superestimados</a:t>
            </a:r>
          </a:p>
          <a:p>
            <a:pPr lvl="1"/>
            <a:r>
              <a:rPr lang="pt-BR" dirty="0"/>
              <a:t>Resultado Atuarial Inconsistente</a:t>
            </a:r>
          </a:p>
          <a:p>
            <a:pPr lvl="1"/>
            <a:r>
              <a:rPr lang="pt-BR" dirty="0"/>
              <a:t>Plano de Custeio Inadequado</a:t>
            </a:r>
          </a:p>
          <a:p>
            <a:pPr lvl="1"/>
            <a:r>
              <a:rPr lang="pt-BR" dirty="0"/>
              <a:t>Entre outros...</a:t>
            </a:r>
          </a:p>
        </p:txBody>
      </p:sp>
    </p:spTree>
    <p:extLst>
      <p:ext uri="{BB962C8B-B14F-4D97-AF65-F5344CB8AC3E}">
        <p14:creationId xmlns:p14="http://schemas.microsoft.com/office/powerpoint/2010/main" val="2190917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Exemplos</a:t>
            </a:r>
          </a:p>
        </p:txBody>
      </p:sp>
      <p:sp>
        <p:nvSpPr>
          <p:cNvPr id="3" name="Subtítulo 2"/>
          <p:cNvSpPr>
            <a:spLocks noGrp="1"/>
          </p:cNvSpPr>
          <p:nvPr>
            <p:ph type="subTitle" idx="1"/>
          </p:nvPr>
        </p:nvSpPr>
        <p:spPr/>
        <p:txBody>
          <a:bodyPr/>
          <a:lstStyle/>
          <a:p>
            <a:r>
              <a:rPr lang="pt-BR" dirty="0"/>
              <a:t>Exemplos do Impacto na Alteração na Perspectiva de Crescimento dos Salários de Contribuição</a:t>
            </a:r>
          </a:p>
        </p:txBody>
      </p:sp>
      <p:sp>
        <p:nvSpPr>
          <p:cNvPr id="4" name="Espaço Reservado para Número de Slide 3"/>
          <p:cNvSpPr>
            <a:spLocks noGrp="1"/>
          </p:cNvSpPr>
          <p:nvPr>
            <p:ph type="sldNum" sz="quarter" idx="12"/>
          </p:nvPr>
        </p:nvSpPr>
        <p:spPr/>
        <p:txBody>
          <a:bodyPr/>
          <a:lstStyle/>
          <a:p>
            <a:pPr>
              <a:defRPr/>
            </a:pPr>
            <a:fld id="{008EADF9-55F0-43ED-ADDB-3CD5CBA8D094}" type="slidenum">
              <a:rPr lang="pt-BR" smtClean="0"/>
              <a:pPr>
                <a:defRPr/>
              </a:pPr>
              <a:t>21</a:t>
            </a:fld>
            <a:endParaRPr lang="pt-BR" dirty="0"/>
          </a:p>
        </p:txBody>
      </p:sp>
    </p:spTree>
    <p:extLst>
      <p:ext uri="{BB962C8B-B14F-4D97-AF65-F5344CB8AC3E}">
        <p14:creationId xmlns:p14="http://schemas.microsoft.com/office/powerpoint/2010/main" val="5276311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1396" y="908720"/>
            <a:ext cx="10972800" cy="1143000"/>
          </a:xfrm>
        </p:spPr>
        <p:txBody>
          <a:bodyPr/>
          <a:lstStyle/>
          <a:p>
            <a:r>
              <a:rPr lang="pt-BR" dirty="0"/>
              <a:t>Exemplo Plano de Carreira</a:t>
            </a:r>
          </a:p>
        </p:txBody>
      </p:sp>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22</a:t>
            </a:fld>
            <a:endParaRPr lang="pt-BR" dirty="0"/>
          </a:p>
        </p:txBody>
      </p:sp>
      <p:graphicFrame>
        <p:nvGraphicFramePr>
          <p:cNvPr id="11" name="Espaço Reservado para Conteúdo 10"/>
          <p:cNvGraphicFramePr>
            <a:graphicFrameLocks noGrp="1"/>
          </p:cNvGraphicFramePr>
          <p:nvPr>
            <p:ph idx="1"/>
            <p:extLst>
              <p:ext uri="{D42A27DB-BD31-4B8C-83A1-F6EECF244321}">
                <p14:modId xmlns:p14="http://schemas.microsoft.com/office/powerpoint/2010/main" val="4042293059"/>
              </p:ext>
            </p:extLst>
          </p:nvPr>
        </p:nvGraphicFramePr>
        <p:xfrm>
          <a:off x="621399" y="2349468"/>
          <a:ext cx="10972797" cy="3455796"/>
        </p:xfrm>
        <a:graphic>
          <a:graphicData uri="http://schemas.openxmlformats.org/drawingml/2006/table">
            <a:tbl>
              <a:tblPr firstRow="1" firstCol="1">
                <a:tableStyleId>{5C22544A-7EE6-4342-B048-85BDC9FD1C3A}</a:tableStyleId>
              </a:tblPr>
              <a:tblGrid>
                <a:gridCol w="1010105">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457070">
                  <a:extLst>
                    <a:ext uri="{9D8B030D-6E8A-4147-A177-3AD203B41FA5}">
                      <a16:colId xmlns:a16="http://schemas.microsoft.com/office/drawing/2014/main" val="20002"/>
                    </a:ext>
                  </a:extLst>
                </a:gridCol>
                <a:gridCol w="809054">
                  <a:extLst>
                    <a:ext uri="{9D8B030D-6E8A-4147-A177-3AD203B41FA5}">
                      <a16:colId xmlns:a16="http://schemas.microsoft.com/office/drawing/2014/main" val="20003"/>
                    </a:ext>
                  </a:extLst>
                </a:gridCol>
                <a:gridCol w="809054">
                  <a:extLst>
                    <a:ext uri="{9D8B030D-6E8A-4147-A177-3AD203B41FA5}">
                      <a16:colId xmlns:a16="http://schemas.microsoft.com/office/drawing/2014/main" val="20004"/>
                    </a:ext>
                  </a:extLst>
                </a:gridCol>
                <a:gridCol w="809054">
                  <a:extLst>
                    <a:ext uri="{9D8B030D-6E8A-4147-A177-3AD203B41FA5}">
                      <a16:colId xmlns:a16="http://schemas.microsoft.com/office/drawing/2014/main" val="20005"/>
                    </a:ext>
                  </a:extLst>
                </a:gridCol>
                <a:gridCol w="809054">
                  <a:extLst>
                    <a:ext uri="{9D8B030D-6E8A-4147-A177-3AD203B41FA5}">
                      <a16:colId xmlns:a16="http://schemas.microsoft.com/office/drawing/2014/main" val="20006"/>
                    </a:ext>
                  </a:extLst>
                </a:gridCol>
                <a:gridCol w="809054">
                  <a:extLst>
                    <a:ext uri="{9D8B030D-6E8A-4147-A177-3AD203B41FA5}">
                      <a16:colId xmlns:a16="http://schemas.microsoft.com/office/drawing/2014/main" val="20007"/>
                    </a:ext>
                  </a:extLst>
                </a:gridCol>
                <a:gridCol w="809054">
                  <a:extLst>
                    <a:ext uri="{9D8B030D-6E8A-4147-A177-3AD203B41FA5}">
                      <a16:colId xmlns:a16="http://schemas.microsoft.com/office/drawing/2014/main" val="20008"/>
                    </a:ext>
                  </a:extLst>
                </a:gridCol>
                <a:gridCol w="809054">
                  <a:extLst>
                    <a:ext uri="{9D8B030D-6E8A-4147-A177-3AD203B41FA5}">
                      <a16:colId xmlns:a16="http://schemas.microsoft.com/office/drawing/2014/main" val="20009"/>
                    </a:ext>
                  </a:extLst>
                </a:gridCol>
                <a:gridCol w="809054">
                  <a:extLst>
                    <a:ext uri="{9D8B030D-6E8A-4147-A177-3AD203B41FA5}">
                      <a16:colId xmlns:a16="http://schemas.microsoft.com/office/drawing/2014/main" val="20010"/>
                    </a:ext>
                  </a:extLst>
                </a:gridCol>
                <a:gridCol w="809054">
                  <a:extLst>
                    <a:ext uri="{9D8B030D-6E8A-4147-A177-3AD203B41FA5}">
                      <a16:colId xmlns:a16="http://schemas.microsoft.com/office/drawing/2014/main" val="20011"/>
                    </a:ext>
                  </a:extLst>
                </a:gridCol>
              </a:tblGrid>
              <a:tr h="792087">
                <a:tc>
                  <a:txBody>
                    <a:bodyPr/>
                    <a:lstStyle/>
                    <a:p>
                      <a:pPr algn="ctr" fontAlgn="ctr"/>
                      <a:r>
                        <a:rPr lang="pt-BR" sz="1600" u="none" strike="noStrike" dirty="0">
                          <a:effectLst/>
                        </a:rPr>
                        <a:t>CARREIRA</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600" u="none" strike="noStrike" dirty="0">
                          <a:effectLst/>
                        </a:rPr>
                        <a:t>QTDE. SERVIDORES</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600" u="none" strike="noStrike" dirty="0">
                          <a:effectLst/>
                        </a:rPr>
                        <a:t>SALARIO INICIAL</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600" u="none" strike="noStrike" dirty="0">
                          <a:effectLst/>
                        </a:rPr>
                        <a:t>4 ANOS</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600" u="none" strike="noStrike" dirty="0">
                          <a:effectLst/>
                        </a:rPr>
                        <a:t>8 ANOS</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600" u="none" strike="noStrike" dirty="0">
                          <a:effectLst/>
                        </a:rPr>
                        <a:t>12 ANOS</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600" u="none" strike="noStrike" dirty="0">
                          <a:effectLst/>
                        </a:rPr>
                        <a:t>16 ANOS</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600" u="none" strike="noStrike" dirty="0">
                          <a:effectLst/>
                        </a:rPr>
                        <a:t>20 ANOS</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600" u="none" strike="noStrike" dirty="0">
                          <a:effectLst/>
                        </a:rPr>
                        <a:t>24 ANOS</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600" u="none" strike="noStrike" dirty="0">
                          <a:effectLst/>
                        </a:rPr>
                        <a:t>28 ANOS</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600" u="none" strike="noStrike" dirty="0">
                          <a:effectLst/>
                        </a:rPr>
                        <a:t>30 ANOS</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pt-BR" sz="1600" u="none" strike="noStrike" dirty="0">
                          <a:effectLst/>
                        </a:rPr>
                        <a:t>CRESC. EFETIVO</a:t>
                      </a:r>
                      <a:endParaRPr lang="pt-BR" sz="1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0"/>
                  </a:ext>
                </a:extLst>
              </a:tr>
              <a:tr h="887903">
                <a:tc>
                  <a:txBody>
                    <a:bodyPr/>
                    <a:lstStyle/>
                    <a:p>
                      <a:pPr algn="ctr" fontAlgn="b"/>
                      <a:r>
                        <a:rPr lang="pt-BR" sz="1600" u="none" strike="noStrike" dirty="0">
                          <a:effectLst/>
                        </a:rPr>
                        <a:t>X</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10</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 R$       7.000,00 </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2,0%</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3,5%</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5,0%</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6,5%</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8,0%</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9,5%</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10,0%</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10,0%</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1,8%</a:t>
                      </a:r>
                      <a:endParaRPr lang="pt-BR" sz="1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1"/>
                  </a:ext>
                </a:extLst>
              </a:tr>
              <a:tr h="887903">
                <a:tc>
                  <a:txBody>
                    <a:bodyPr/>
                    <a:lstStyle/>
                    <a:p>
                      <a:pPr algn="ctr" fontAlgn="b"/>
                      <a:r>
                        <a:rPr lang="pt-BR" sz="1600" u="none" strike="noStrike" dirty="0">
                          <a:effectLst/>
                        </a:rPr>
                        <a:t>Y</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10</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 R$       4.000,00 </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1,5%</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4,0%</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6,5%</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9,0%</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10,0%</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10,0%</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10,0%</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10,0%</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2,0%</a:t>
                      </a:r>
                      <a:endParaRPr lang="pt-BR" sz="1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2"/>
                  </a:ext>
                </a:extLst>
              </a:tr>
              <a:tr h="887903">
                <a:tc>
                  <a:txBody>
                    <a:bodyPr/>
                    <a:lstStyle/>
                    <a:p>
                      <a:pPr algn="ctr" fontAlgn="b"/>
                      <a:r>
                        <a:rPr lang="pt-BR" sz="1600" u="none" strike="noStrike" dirty="0">
                          <a:effectLst/>
                        </a:rPr>
                        <a:t>Z</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10</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 R$       2.000,00 </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2,5%</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4,5%</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6,5%</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8,5%</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10,5%</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10,5%</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10,5%</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10,5%</a:t>
                      </a:r>
                      <a:endParaRPr lang="pt-BR" sz="16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pt-BR" sz="1600" u="none" strike="noStrike" dirty="0">
                          <a:effectLst/>
                        </a:rPr>
                        <a:t>2,1%</a:t>
                      </a:r>
                      <a:endParaRPr lang="pt-BR" sz="16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540756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1396" y="908720"/>
            <a:ext cx="10972800" cy="1143000"/>
          </a:xfrm>
        </p:spPr>
        <p:txBody>
          <a:bodyPr/>
          <a:lstStyle/>
          <a:p>
            <a:r>
              <a:rPr lang="pt-BR" dirty="0"/>
              <a:t>Avaliação Atuarial (1%)</a:t>
            </a:r>
          </a:p>
        </p:txBody>
      </p:sp>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23</a:t>
            </a:fld>
            <a:endParaRPr lang="pt-BR" dirty="0"/>
          </a:p>
        </p:txBody>
      </p:sp>
      <p:graphicFrame>
        <p:nvGraphicFramePr>
          <p:cNvPr id="9" name="Espaço Reservado para Conteúdo 8"/>
          <p:cNvGraphicFramePr>
            <a:graphicFrameLocks noGrp="1"/>
          </p:cNvGraphicFramePr>
          <p:nvPr>
            <p:ph idx="1"/>
            <p:extLst>
              <p:ext uri="{D42A27DB-BD31-4B8C-83A1-F6EECF244321}">
                <p14:modId xmlns:p14="http://schemas.microsoft.com/office/powerpoint/2010/main" val="931395332"/>
              </p:ext>
            </p:extLst>
          </p:nvPr>
        </p:nvGraphicFramePr>
        <p:xfrm>
          <a:off x="911424" y="2132026"/>
          <a:ext cx="9865096" cy="4406886"/>
        </p:xfrm>
        <a:graphic>
          <a:graphicData uri="http://schemas.openxmlformats.org/drawingml/2006/table">
            <a:tbl>
              <a:tblPr firstCol="1">
                <a:tableStyleId>{3C2FFA5D-87B4-456A-9821-1D502468CF0F}</a:tableStyleId>
              </a:tblPr>
              <a:tblGrid>
                <a:gridCol w="6582151">
                  <a:extLst>
                    <a:ext uri="{9D8B030D-6E8A-4147-A177-3AD203B41FA5}">
                      <a16:colId xmlns:a16="http://schemas.microsoft.com/office/drawing/2014/main" val="20000"/>
                    </a:ext>
                  </a:extLst>
                </a:gridCol>
                <a:gridCol w="3282945">
                  <a:extLst>
                    <a:ext uri="{9D8B030D-6E8A-4147-A177-3AD203B41FA5}">
                      <a16:colId xmlns:a16="http://schemas.microsoft.com/office/drawing/2014/main" val="20001"/>
                    </a:ext>
                  </a:extLst>
                </a:gridCol>
              </a:tblGrid>
              <a:tr h="489654">
                <a:tc>
                  <a:txBody>
                    <a:bodyPr/>
                    <a:lstStyle/>
                    <a:p>
                      <a:pPr algn="ctr" fontAlgn="b"/>
                      <a:r>
                        <a:rPr lang="pt-BR" sz="1800" u="none" strike="noStrike" dirty="0">
                          <a:effectLst/>
                        </a:rPr>
                        <a:t>VABF - Aposentadoria</a:t>
                      </a:r>
                      <a:endParaRPr lang="pt-BR" sz="1800" b="1" i="0" u="none" strike="noStrike" dirty="0">
                        <a:solidFill>
                          <a:srgbClr val="0000CC"/>
                        </a:solidFill>
                        <a:effectLst/>
                        <a:latin typeface="Calibri" panose="020F0502020204030204" pitchFamily="34" charset="0"/>
                      </a:endParaRPr>
                    </a:p>
                  </a:txBody>
                  <a:tcPr marL="0" marR="0" marT="0" marB="0" anchor="ctr"/>
                </a:tc>
                <a:tc>
                  <a:txBody>
                    <a:bodyPr/>
                    <a:lstStyle/>
                    <a:p>
                      <a:pPr algn="ctr" fontAlgn="b"/>
                      <a:r>
                        <a:rPr lang="pt-BR" sz="1800" u="none" strike="noStrike" dirty="0">
                          <a:effectLst/>
                        </a:rPr>
                        <a:t>R$        17.110.712,38 </a:t>
                      </a:r>
                      <a:endParaRPr lang="pt-BR" sz="1800" b="0" i="0" u="none" strike="noStrike" dirty="0">
                        <a:solidFill>
                          <a:srgbClr val="FF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000"/>
                  </a:ext>
                </a:extLst>
              </a:tr>
              <a:tr h="489654">
                <a:tc>
                  <a:txBody>
                    <a:bodyPr/>
                    <a:lstStyle/>
                    <a:p>
                      <a:pPr algn="ctr" fontAlgn="b"/>
                      <a:r>
                        <a:rPr lang="pt-BR" sz="1800" u="none" strike="noStrike" dirty="0">
                          <a:effectLst/>
                        </a:rPr>
                        <a:t>VACF - Fase Pós Laborativa</a:t>
                      </a:r>
                      <a:endParaRPr lang="pt-BR" sz="1800" b="1" i="0" u="none" strike="noStrike" dirty="0">
                        <a:solidFill>
                          <a:srgbClr val="0000CC"/>
                        </a:solidFill>
                        <a:effectLst/>
                        <a:latin typeface="Calibri" panose="020F0502020204030204" pitchFamily="34" charset="0"/>
                      </a:endParaRPr>
                    </a:p>
                  </a:txBody>
                  <a:tcPr marL="0" marR="0" marT="0" marB="0" anchor="ctr"/>
                </a:tc>
                <a:tc>
                  <a:txBody>
                    <a:bodyPr/>
                    <a:lstStyle/>
                    <a:p>
                      <a:pPr algn="ctr" fontAlgn="b"/>
                      <a:r>
                        <a:rPr lang="pt-BR" sz="1800" u="none" strike="noStrike" dirty="0">
                          <a:effectLst/>
                        </a:rPr>
                        <a:t> R$              630.593,61 </a:t>
                      </a:r>
                      <a:endParaRPr lang="pt-BR" sz="1800" b="0" i="0" u="none" strike="noStrike" dirty="0">
                        <a:solidFill>
                          <a:srgbClr val="FF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001"/>
                  </a:ext>
                </a:extLst>
              </a:tr>
              <a:tr h="489654">
                <a:tc>
                  <a:txBody>
                    <a:bodyPr/>
                    <a:lstStyle/>
                    <a:p>
                      <a:pPr algn="ctr" fontAlgn="b"/>
                      <a:r>
                        <a:rPr lang="pt-BR" sz="1800" u="none" strike="noStrike" dirty="0">
                          <a:effectLst/>
                        </a:rPr>
                        <a:t>VABF - Aposentadoria - Líquido</a:t>
                      </a:r>
                      <a:endParaRPr lang="pt-BR" sz="1800" b="1" i="0" u="none" strike="noStrike" dirty="0">
                        <a:solidFill>
                          <a:srgbClr val="0000CC"/>
                        </a:solidFill>
                        <a:effectLst/>
                        <a:latin typeface="Calibri" panose="020F0502020204030204" pitchFamily="34" charset="0"/>
                      </a:endParaRPr>
                    </a:p>
                  </a:txBody>
                  <a:tcPr marL="0" marR="0" marT="0" marB="0" anchor="ctr"/>
                </a:tc>
                <a:tc>
                  <a:txBody>
                    <a:bodyPr/>
                    <a:lstStyle/>
                    <a:p>
                      <a:pPr algn="ctr" fontAlgn="b"/>
                      <a:r>
                        <a:rPr lang="pt-BR" sz="1800" u="none" strike="noStrike" dirty="0">
                          <a:effectLst/>
                        </a:rPr>
                        <a:t> R$        16.480.118,78 </a:t>
                      </a:r>
                      <a:endParaRPr lang="pt-BR" sz="1800" b="0" i="0" u="none" strike="noStrike" dirty="0">
                        <a:solidFill>
                          <a:srgbClr val="FF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002"/>
                  </a:ext>
                </a:extLst>
              </a:tr>
              <a:tr h="489654">
                <a:tc>
                  <a:txBody>
                    <a:bodyPr/>
                    <a:lstStyle/>
                    <a:p>
                      <a:pPr algn="ctr" fontAlgn="b"/>
                      <a:r>
                        <a:rPr lang="pt-BR" sz="1800" u="none" strike="noStrike" dirty="0">
                          <a:effectLst/>
                        </a:rPr>
                        <a:t>VACF Aposentadoria - Servidor e Ente</a:t>
                      </a:r>
                      <a:endParaRPr lang="pt-BR" sz="1800" b="1" i="0" u="none" strike="noStrike" dirty="0">
                        <a:solidFill>
                          <a:srgbClr val="0000CC"/>
                        </a:solidFill>
                        <a:effectLst/>
                        <a:latin typeface="Calibri" panose="020F0502020204030204" pitchFamily="34" charset="0"/>
                      </a:endParaRPr>
                    </a:p>
                  </a:txBody>
                  <a:tcPr marL="0" marR="0" marT="0" marB="0" anchor="ctr"/>
                </a:tc>
                <a:tc>
                  <a:txBody>
                    <a:bodyPr/>
                    <a:lstStyle/>
                    <a:p>
                      <a:pPr algn="ctr" fontAlgn="b"/>
                      <a:r>
                        <a:rPr lang="pt-BR" sz="1800" u="none" strike="noStrike" dirty="0">
                          <a:effectLst/>
                        </a:rPr>
                        <a:t> R$           3.862.351,86 </a:t>
                      </a:r>
                      <a:endParaRPr lang="pt-BR" sz="1800" b="0" i="0" u="none" strike="noStrike" dirty="0">
                        <a:solidFill>
                          <a:srgbClr val="FF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003"/>
                  </a:ext>
                </a:extLst>
              </a:tr>
              <a:tr h="489654">
                <a:tc>
                  <a:txBody>
                    <a:bodyPr/>
                    <a:lstStyle/>
                    <a:p>
                      <a:pPr algn="ctr" fontAlgn="b"/>
                      <a:r>
                        <a:rPr lang="pt-BR" sz="1800" u="none" strike="noStrike" dirty="0">
                          <a:effectLst/>
                        </a:rPr>
                        <a:t>VACF Fase Laborativa - Servidor</a:t>
                      </a:r>
                      <a:endParaRPr lang="pt-BR" sz="1800" b="1" i="0" u="none" strike="noStrike" dirty="0">
                        <a:solidFill>
                          <a:srgbClr val="0000CC"/>
                        </a:solidFill>
                        <a:effectLst/>
                        <a:latin typeface="Calibri" panose="020F0502020204030204" pitchFamily="34" charset="0"/>
                      </a:endParaRPr>
                    </a:p>
                  </a:txBody>
                  <a:tcPr marL="0" marR="0" marT="0" marB="0" anchor="b"/>
                </a:tc>
                <a:tc>
                  <a:txBody>
                    <a:bodyPr/>
                    <a:lstStyle/>
                    <a:p>
                      <a:pPr algn="ctr" fontAlgn="b"/>
                      <a:r>
                        <a:rPr lang="pt-BR" sz="1800" u="none" strike="noStrike" dirty="0">
                          <a:effectLst/>
                        </a:rPr>
                        <a:t> R$           1.770.244,60 </a:t>
                      </a:r>
                      <a:endParaRPr lang="pt-BR" sz="1800" b="0" i="0" u="none" strike="noStrike" dirty="0">
                        <a:solidFill>
                          <a:srgbClr val="FF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4"/>
                  </a:ext>
                </a:extLst>
              </a:tr>
              <a:tr h="489654">
                <a:tc>
                  <a:txBody>
                    <a:bodyPr/>
                    <a:lstStyle/>
                    <a:p>
                      <a:pPr algn="ctr" fontAlgn="b"/>
                      <a:r>
                        <a:rPr lang="pt-BR" sz="1800" u="none" strike="noStrike" dirty="0">
                          <a:effectLst/>
                        </a:rPr>
                        <a:t>Custo Normal</a:t>
                      </a:r>
                      <a:endParaRPr lang="pt-BR" sz="1800" b="1" i="0" u="none" strike="noStrike" dirty="0">
                        <a:solidFill>
                          <a:srgbClr val="0000CC"/>
                        </a:solidFill>
                        <a:effectLst/>
                        <a:latin typeface="Calibri" panose="020F0502020204030204" pitchFamily="34" charset="0"/>
                      </a:endParaRPr>
                    </a:p>
                  </a:txBody>
                  <a:tcPr marL="0" marR="0" marT="0" marB="0" anchor="b"/>
                </a:tc>
                <a:tc>
                  <a:txBody>
                    <a:bodyPr/>
                    <a:lstStyle/>
                    <a:p>
                      <a:pPr algn="ctr" fontAlgn="b"/>
                      <a:r>
                        <a:rPr lang="pt-BR" sz="1800" u="none" strike="noStrike" dirty="0">
                          <a:effectLst/>
                        </a:rPr>
                        <a:t> R$              517.915,12 </a:t>
                      </a:r>
                      <a:endParaRPr lang="pt-BR" sz="1800" b="0" i="0" u="none" strike="noStrike" dirty="0">
                        <a:solidFill>
                          <a:srgbClr val="FF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5"/>
                  </a:ext>
                </a:extLst>
              </a:tr>
              <a:tr h="489654">
                <a:tc>
                  <a:txBody>
                    <a:bodyPr/>
                    <a:lstStyle/>
                    <a:p>
                      <a:pPr algn="ctr" fontAlgn="b"/>
                      <a:r>
                        <a:rPr lang="pt-BR" sz="1800" u="none" strike="noStrike" dirty="0">
                          <a:effectLst/>
                        </a:rPr>
                        <a:t>Folha Salarial Anual</a:t>
                      </a:r>
                      <a:endParaRPr lang="pt-BR" sz="1800" b="1" i="0" u="none" strike="noStrike" dirty="0">
                        <a:solidFill>
                          <a:srgbClr val="0000CC"/>
                        </a:solidFill>
                        <a:effectLst/>
                        <a:latin typeface="Calibri" panose="020F0502020204030204" pitchFamily="34" charset="0"/>
                      </a:endParaRPr>
                    </a:p>
                  </a:txBody>
                  <a:tcPr marL="0" marR="0" marT="0" marB="0" anchor="b"/>
                </a:tc>
                <a:tc>
                  <a:txBody>
                    <a:bodyPr/>
                    <a:lstStyle/>
                    <a:p>
                      <a:pPr algn="ctr" fontAlgn="b"/>
                      <a:r>
                        <a:rPr lang="pt-BR" sz="1800" u="none" strike="noStrike" dirty="0">
                          <a:effectLst/>
                        </a:rPr>
                        <a:t> R$           2.303.619,82 </a:t>
                      </a:r>
                      <a:endParaRPr lang="pt-BR" sz="1800" b="0" i="0" u="none" strike="noStrike" dirty="0">
                        <a:solidFill>
                          <a:srgbClr val="FF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6"/>
                  </a:ext>
                </a:extLst>
              </a:tr>
              <a:tr h="489654">
                <a:tc>
                  <a:txBody>
                    <a:bodyPr/>
                    <a:lstStyle/>
                    <a:p>
                      <a:pPr algn="ctr" fontAlgn="b"/>
                      <a:r>
                        <a:rPr lang="pt-BR" sz="1800" u="none" strike="noStrike" dirty="0">
                          <a:effectLst/>
                        </a:rPr>
                        <a:t>Custo Normal Percentual</a:t>
                      </a:r>
                      <a:endParaRPr lang="pt-BR" sz="1800" b="1" i="0" u="none" strike="noStrike" dirty="0">
                        <a:solidFill>
                          <a:srgbClr val="0000CC"/>
                        </a:solidFill>
                        <a:effectLst/>
                        <a:latin typeface="Calibri" panose="020F0502020204030204" pitchFamily="34" charset="0"/>
                      </a:endParaRPr>
                    </a:p>
                  </a:txBody>
                  <a:tcPr marL="0" marR="0" marT="0" marB="0" anchor="b"/>
                </a:tc>
                <a:tc>
                  <a:txBody>
                    <a:bodyPr/>
                    <a:lstStyle/>
                    <a:p>
                      <a:pPr algn="ctr" fontAlgn="b"/>
                      <a:r>
                        <a:rPr lang="pt-BR" sz="1800" u="none" strike="noStrike" dirty="0">
                          <a:effectLst/>
                        </a:rPr>
                        <a:t>22,48%</a:t>
                      </a:r>
                      <a:endParaRPr lang="pt-BR" sz="1800" b="0" i="0" u="none" strike="noStrike" dirty="0">
                        <a:solidFill>
                          <a:srgbClr val="FF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7"/>
                  </a:ext>
                </a:extLst>
              </a:tr>
              <a:tr h="489654">
                <a:tc>
                  <a:txBody>
                    <a:bodyPr/>
                    <a:lstStyle/>
                    <a:p>
                      <a:pPr algn="ctr" fontAlgn="b"/>
                      <a:r>
                        <a:rPr lang="pt-BR" sz="1800" u="none" strike="noStrike" dirty="0">
                          <a:effectLst/>
                        </a:rPr>
                        <a:t>VARF</a:t>
                      </a:r>
                      <a:endParaRPr lang="pt-BR" sz="1800" b="1" i="0" u="none" strike="noStrike" dirty="0">
                        <a:solidFill>
                          <a:srgbClr val="0000CC"/>
                        </a:solidFill>
                        <a:effectLst/>
                        <a:latin typeface="Calibri" panose="020F0502020204030204" pitchFamily="34" charset="0"/>
                      </a:endParaRPr>
                    </a:p>
                  </a:txBody>
                  <a:tcPr marL="0" marR="0" marT="0" marB="0" anchor="b"/>
                </a:tc>
                <a:tc>
                  <a:txBody>
                    <a:bodyPr/>
                    <a:lstStyle/>
                    <a:p>
                      <a:pPr algn="ctr" fontAlgn="b"/>
                      <a:r>
                        <a:rPr lang="pt-BR" sz="1800" u="none" strike="noStrike" dirty="0">
                          <a:effectLst/>
                        </a:rPr>
                        <a:t> R$        14.836.788,50 </a:t>
                      </a:r>
                      <a:endParaRPr lang="pt-BR" sz="1800" b="0" i="0" u="none" strike="noStrike" dirty="0">
                        <a:solidFill>
                          <a:srgbClr val="FF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7683581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1396" y="908720"/>
            <a:ext cx="10972800" cy="1143000"/>
          </a:xfrm>
        </p:spPr>
        <p:txBody>
          <a:bodyPr/>
          <a:lstStyle/>
          <a:p>
            <a:r>
              <a:rPr lang="pt-BR" dirty="0"/>
              <a:t>Avaliação Atuarial (1,8%, 2,0% e 2,1%)</a:t>
            </a:r>
          </a:p>
        </p:txBody>
      </p:sp>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24</a:t>
            </a:fld>
            <a:endParaRPr lang="pt-BR" dirty="0"/>
          </a:p>
        </p:txBody>
      </p:sp>
      <p:graphicFrame>
        <p:nvGraphicFramePr>
          <p:cNvPr id="5" name="Espaço Reservado para Conteúdo 4"/>
          <p:cNvGraphicFramePr>
            <a:graphicFrameLocks noGrp="1"/>
          </p:cNvGraphicFramePr>
          <p:nvPr>
            <p:ph idx="1"/>
            <p:extLst>
              <p:ext uri="{D42A27DB-BD31-4B8C-83A1-F6EECF244321}">
                <p14:modId xmlns:p14="http://schemas.microsoft.com/office/powerpoint/2010/main" val="3331518136"/>
              </p:ext>
            </p:extLst>
          </p:nvPr>
        </p:nvGraphicFramePr>
        <p:xfrm>
          <a:off x="335360" y="1807410"/>
          <a:ext cx="11521279" cy="4948026"/>
        </p:xfrm>
        <a:graphic>
          <a:graphicData uri="http://schemas.openxmlformats.org/drawingml/2006/table">
            <a:tbl>
              <a:tblPr firstCol="1">
                <a:tableStyleId>{3C2FFA5D-87B4-456A-9821-1D502468CF0F}</a:tableStyleId>
              </a:tblPr>
              <a:tblGrid>
                <a:gridCol w="2424136">
                  <a:extLst>
                    <a:ext uri="{9D8B030D-6E8A-4147-A177-3AD203B41FA5}">
                      <a16:colId xmlns:a16="http://schemas.microsoft.com/office/drawing/2014/main" val="20000"/>
                    </a:ext>
                  </a:extLst>
                </a:gridCol>
                <a:gridCol w="2194973">
                  <a:extLst>
                    <a:ext uri="{9D8B030D-6E8A-4147-A177-3AD203B41FA5}">
                      <a16:colId xmlns:a16="http://schemas.microsoft.com/office/drawing/2014/main" val="20001"/>
                    </a:ext>
                  </a:extLst>
                </a:gridCol>
                <a:gridCol w="2163474">
                  <a:extLst>
                    <a:ext uri="{9D8B030D-6E8A-4147-A177-3AD203B41FA5}">
                      <a16:colId xmlns:a16="http://schemas.microsoft.com/office/drawing/2014/main" val="20002"/>
                    </a:ext>
                  </a:extLst>
                </a:gridCol>
                <a:gridCol w="2265201">
                  <a:extLst>
                    <a:ext uri="{9D8B030D-6E8A-4147-A177-3AD203B41FA5}">
                      <a16:colId xmlns:a16="http://schemas.microsoft.com/office/drawing/2014/main" val="20003"/>
                    </a:ext>
                  </a:extLst>
                </a:gridCol>
                <a:gridCol w="2473495">
                  <a:extLst>
                    <a:ext uri="{9D8B030D-6E8A-4147-A177-3AD203B41FA5}">
                      <a16:colId xmlns:a16="http://schemas.microsoft.com/office/drawing/2014/main" val="20004"/>
                    </a:ext>
                  </a:extLst>
                </a:gridCol>
              </a:tblGrid>
              <a:tr h="385322">
                <a:tc>
                  <a:txBody>
                    <a:bodyPr/>
                    <a:lstStyle/>
                    <a:p>
                      <a:pPr algn="ctr" fontAlgn="b"/>
                      <a:r>
                        <a:rPr lang="pt-BR" sz="1600" b="1" i="0" u="none" strike="noStrike" dirty="0">
                          <a:solidFill>
                            <a:srgbClr val="0000CC"/>
                          </a:solidFill>
                          <a:effectLst/>
                          <a:latin typeface="Calibri" panose="020F0502020204030204" pitchFamily="34" charset="0"/>
                        </a:rPr>
                        <a:t>Descrição</a:t>
                      </a:r>
                    </a:p>
                  </a:txBody>
                  <a:tcPr marL="0" marR="0" marT="0" marB="0" anchor="ctr"/>
                </a:tc>
                <a:tc>
                  <a:txBody>
                    <a:bodyPr/>
                    <a:lstStyle/>
                    <a:p>
                      <a:pPr algn="ctr" fontAlgn="b"/>
                      <a:r>
                        <a:rPr lang="pt-BR" sz="1600" b="0" i="0" u="none" strike="noStrike" dirty="0">
                          <a:solidFill>
                            <a:srgbClr val="FF0000"/>
                          </a:solidFill>
                          <a:effectLst/>
                          <a:latin typeface="Calibri" panose="020F0502020204030204" pitchFamily="34" charset="0"/>
                        </a:rPr>
                        <a:t>Avaliação Servidores X</a:t>
                      </a:r>
                    </a:p>
                  </a:txBody>
                  <a:tcPr marL="0" marR="0" marT="0" marB="0" anchor="ctr"/>
                </a:tc>
                <a:tc>
                  <a:txBody>
                    <a:bodyPr/>
                    <a:lstStyle/>
                    <a:p>
                      <a:pPr algn="ctr" fontAlgn="b"/>
                      <a:r>
                        <a:rPr lang="pt-BR" sz="1600" b="0" i="0" u="none" strike="noStrike" dirty="0">
                          <a:solidFill>
                            <a:srgbClr val="FF0000"/>
                          </a:solidFill>
                          <a:effectLst/>
                          <a:latin typeface="Calibri" panose="020F0502020204030204" pitchFamily="34" charset="0"/>
                        </a:rPr>
                        <a:t>Avaliação Servidores Y</a:t>
                      </a:r>
                    </a:p>
                  </a:txBody>
                  <a:tcPr marL="0" marR="0" marT="0" marB="0" anchor="ctr"/>
                </a:tc>
                <a:tc>
                  <a:txBody>
                    <a:bodyPr/>
                    <a:lstStyle/>
                    <a:p>
                      <a:pPr algn="ctr" fontAlgn="b"/>
                      <a:r>
                        <a:rPr lang="pt-BR" sz="1600" b="0" i="0" u="none" strike="noStrike" dirty="0">
                          <a:solidFill>
                            <a:srgbClr val="FF0000"/>
                          </a:solidFill>
                          <a:effectLst/>
                          <a:latin typeface="Calibri" panose="020F0502020204030204" pitchFamily="34" charset="0"/>
                        </a:rPr>
                        <a:t>Avaliação Servidores Z</a:t>
                      </a:r>
                    </a:p>
                  </a:txBody>
                  <a:tcPr marL="0" marR="0" marT="0" marB="0" anchor="ctr"/>
                </a:tc>
                <a:tc>
                  <a:txBody>
                    <a:bodyPr/>
                    <a:lstStyle/>
                    <a:p>
                      <a:pPr algn="ctr" fontAlgn="b"/>
                      <a:r>
                        <a:rPr lang="pt-BR" sz="1600" b="0" i="0" u="none" strike="noStrike" dirty="0">
                          <a:solidFill>
                            <a:srgbClr val="000000"/>
                          </a:solidFill>
                          <a:effectLst/>
                          <a:latin typeface="Calibri" panose="020F0502020204030204" pitchFamily="34" charset="0"/>
                        </a:rPr>
                        <a:t>Avaliação</a:t>
                      </a:r>
                      <a:r>
                        <a:rPr lang="pt-BR" sz="1600" b="0" i="0" u="none" strike="noStrike" baseline="0" dirty="0">
                          <a:solidFill>
                            <a:srgbClr val="000000"/>
                          </a:solidFill>
                          <a:effectLst/>
                          <a:latin typeface="Calibri" panose="020F0502020204030204" pitchFamily="34" charset="0"/>
                        </a:rPr>
                        <a:t> Atuarial</a:t>
                      </a:r>
                      <a:endParaRPr lang="pt-BR"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000"/>
                  </a:ext>
                </a:extLst>
              </a:tr>
              <a:tr h="385322">
                <a:tc>
                  <a:txBody>
                    <a:bodyPr/>
                    <a:lstStyle/>
                    <a:p>
                      <a:pPr algn="ctr" fontAlgn="b"/>
                      <a:r>
                        <a:rPr lang="pt-BR" sz="1600" u="none" strike="noStrike" dirty="0">
                          <a:effectLst/>
                        </a:rPr>
                        <a:t>VABF - Aposentadoria</a:t>
                      </a:r>
                      <a:endParaRPr lang="pt-BR" sz="1600" b="1" i="0" u="none" strike="noStrike" dirty="0">
                        <a:solidFill>
                          <a:srgbClr val="0000CC"/>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9.529.007,83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5.826.524,67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marL="0" algn="ctr" defTabSz="914400" rtl="0" eaLnBrk="1" fontAlgn="b" latinLnBrk="0" hangingPunct="1"/>
                      <a:r>
                        <a:rPr lang="pt-BR" sz="1600" u="none" strike="noStrike" kern="1200" dirty="0">
                          <a:solidFill>
                            <a:schemeClr val="dk1"/>
                          </a:solidFill>
                          <a:effectLst/>
                          <a:latin typeface="+mn-lt"/>
                          <a:ea typeface="+mn-ea"/>
                          <a:cs typeface="+mn-cs"/>
                        </a:rPr>
                        <a:t> R$     2.994.079,65 </a:t>
                      </a:r>
                    </a:p>
                  </a:txBody>
                  <a:tcPr marL="0" marR="0" marT="0" marB="0" anchor="ctr"/>
                </a:tc>
                <a:tc>
                  <a:txBody>
                    <a:bodyPr/>
                    <a:lstStyle/>
                    <a:p>
                      <a:pPr algn="ctr" fontAlgn="b"/>
                      <a:r>
                        <a:rPr lang="pt-BR" sz="1600" u="none" strike="noStrike" dirty="0">
                          <a:effectLst/>
                        </a:rPr>
                        <a:t> R$      18.349.612,16 </a:t>
                      </a:r>
                      <a:endParaRPr lang="pt-BR"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001"/>
                  </a:ext>
                </a:extLst>
              </a:tr>
              <a:tr h="385322">
                <a:tc>
                  <a:txBody>
                    <a:bodyPr/>
                    <a:lstStyle/>
                    <a:p>
                      <a:pPr algn="ctr" fontAlgn="b"/>
                      <a:r>
                        <a:rPr lang="pt-BR" sz="1600" u="none" strike="noStrike" dirty="0">
                          <a:effectLst/>
                        </a:rPr>
                        <a:t>VACF - Fase Pós Laborativa</a:t>
                      </a:r>
                      <a:endParaRPr lang="pt-BR" sz="1600" b="1" i="0" u="none" strike="noStrike" dirty="0">
                        <a:solidFill>
                          <a:srgbClr val="0000CC"/>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539.251,98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126.980,62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marL="0" algn="ctr" defTabSz="914400" rtl="0" eaLnBrk="1" fontAlgn="b" latinLnBrk="0" hangingPunct="1"/>
                      <a:r>
                        <a:rPr lang="pt-BR" sz="1600" u="none" strike="noStrike" kern="1200" dirty="0">
                          <a:solidFill>
                            <a:schemeClr val="dk1"/>
                          </a:solidFill>
                          <a:effectLst/>
                          <a:latin typeface="+mn-lt"/>
                          <a:ea typeface="+mn-ea"/>
                          <a:cs typeface="+mn-cs"/>
                        </a:rPr>
                        <a:t> R$                          -   </a:t>
                      </a:r>
                    </a:p>
                  </a:txBody>
                  <a:tcPr marL="0" marR="0" marT="0" marB="0" anchor="ctr"/>
                </a:tc>
                <a:tc>
                  <a:txBody>
                    <a:bodyPr/>
                    <a:lstStyle/>
                    <a:p>
                      <a:pPr algn="ctr" fontAlgn="b"/>
                      <a:r>
                        <a:rPr lang="pt-BR" sz="1600" u="none" strike="noStrike" dirty="0">
                          <a:effectLst/>
                        </a:rPr>
                        <a:t> R$            666.232,60 </a:t>
                      </a:r>
                      <a:endParaRPr lang="pt-BR"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002"/>
                  </a:ext>
                </a:extLst>
              </a:tr>
              <a:tr h="577983">
                <a:tc>
                  <a:txBody>
                    <a:bodyPr/>
                    <a:lstStyle/>
                    <a:p>
                      <a:pPr algn="ctr" fontAlgn="b"/>
                      <a:r>
                        <a:rPr lang="pt-BR" sz="1600" u="none" strike="noStrike" dirty="0">
                          <a:effectLst/>
                        </a:rPr>
                        <a:t>VABF - Aposentadoria - Líquido</a:t>
                      </a:r>
                      <a:endParaRPr lang="pt-BR" sz="1600" b="1" i="0" u="none" strike="noStrike" dirty="0">
                        <a:solidFill>
                          <a:srgbClr val="0000CC"/>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8.989.755,85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5.699.544,05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marL="0" algn="ctr" defTabSz="914400" rtl="0" eaLnBrk="1" fontAlgn="b" latinLnBrk="0" hangingPunct="1"/>
                      <a:r>
                        <a:rPr lang="pt-BR" sz="1600" u="none" strike="noStrike" kern="1200" dirty="0">
                          <a:solidFill>
                            <a:schemeClr val="dk1"/>
                          </a:solidFill>
                          <a:effectLst/>
                          <a:latin typeface="+mn-lt"/>
                          <a:ea typeface="+mn-ea"/>
                          <a:cs typeface="+mn-cs"/>
                        </a:rPr>
                        <a:t> R$     2.994.079,65 </a:t>
                      </a:r>
                    </a:p>
                  </a:txBody>
                  <a:tcPr marL="0" marR="0" marT="0" marB="0" anchor="ctr"/>
                </a:tc>
                <a:tc>
                  <a:txBody>
                    <a:bodyPr/>
                    <a:lstStyle/>
                    <a:p>
                      <a:pPr algn="ctr" fontAlgn="b"/>
                      <a:r>
                        <a:rPr lang="pt-BR" sz="1600" u="none" strike="noStrike" dirty="0">
                          <a:effectLst/>
                        </a:rPr>
                        <a:t> R$      17.683.379,56 </a:t>
                      </a:r>
                      <a:endParaRPr lang="pt-BR"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003"/>
                  </a:ext>
                </a:extLst>
              </a:tr>
              <a:tr h="577983">
                <a:tc>
                  <a:txBody>
                    <a:bodyPr/>
                    <a:lstStyle/>
                    <a:p>
                      <a:pPr algn="ctr" fontAlgn="b"/>
                      <a:r>
                        <a:rPr lang="pt-BR" sz="1600" u="none" strike="noStrike" dirty="0">
                          <a:effectLst/>
                        </a:rPr>
                        <a:t>VACF Aposentadoria - Servidor e Ente</a:t>
                      </a:r>
                      <a:endParaRPr lang="pt-BR" sz="1600" b="1" i="0" u="none" strike="noStrike" dirty="0">
                        <a:solidFill>
                          <a:srgbClr val="0000CC"/>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2.178.817,17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1.382.581,86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marL="0" algn="ctr" defTabSz="914400" rtl="0" eaLnBrk="1" fontAlgn="b" latinLnBrk="0" hangingPunct="1"/>
                      <a:r>
                        <a:rPr lang="pt-BR" sz="1600" u="none" strike="noStrike" kern="1200" dirty="0">
                          <a:solidFill>
                            <a:schemeClr val="dk1"/>
                          </a:solidFill>
                          <a:effectLst/>
                          <a:latin typeface="+mn-lt"/>
                          <a:ea typeface="+mn-ea"/>
                          <a:cs typeface="+mn-cs"/>
                        </a:rPr>
                        <a:t> R$        720.769,83 </a:t>
                      </a:r>
                    </a:p>
                  </a:txBody>
                  <a:tcPr marL="0" marR="0" marT="0" marB="0" anchor="ctr"/>
                </a:tc>
                <a:tc>
                  <a:txBody>
                    <a:bodyPr/>
                    <a:lstStyle/>
                    <a:p>
                      <a:pPr algn="ctr" fontAlgn="b"/>
                      <a:r>
                        <a:rPr lang="pt-BR" sz="1600" u="none" strike="noStrike" dirty="0">
                          <a:effectLst/>
                        </a:rPr>
                        <a:t> R$        4.282.168,85 </a:t>
                      </a:r>
                      <a:endParaRPr lang="pt-BR"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004"/>
                  </a:ext>
                </a:extLst>
              </a:tr>
              <a:tr h="385322">
                <a:tc>
                  <a:txBody>
                    <a:bodyPr/>
                    <a:lstStyle/>
                    <a:p>
                      <a:pPr algn="ctr" fontAlgn="b"/>
                      <a:r>
                        <a:rPr lang="pt-BR" sz="1600" u="none" strike="noStrike" dirty="0">
                          <a:effectLst/>
                        </a:rPr>
                        <a:t>PMBaC - Aposentadoria</a:t>
                      </a:r>
                      <a:endParaRPr lang="pt-BR" sz="1600" b="1" i="0" u="none" strike="noStrike" dirty="0">
                        <a:solidFill>
                          <a:srgbClr val="0000CC"/>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6.810.938,68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4.316.962,19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marL="0" algn="ctr" defTabSz="914400" rtl="0" eaLnBrk="1" fontAlgn="b" latinLnBrk="0" hangingPunct="1"/>
                      <a:r>
                        <a:rPr lang="pt-BR" sz="1600" u="none" strike="noStrike" kern="1200" dirty="0">
                          <a:solidFill>
                            <a:schemeClr val="dk1"/>
                          </a:solidFill>
                          <a:effectLst/>
                          <a:latin typeface="+mn-lt"/>
                          <a:ea typeface="+mn-ea"/>
                          <a:cs typeface="+mn-cs"/>
                        </a:rPr>
                        <a:t> R$     2.273.309,83 </a:t>
                      </a:r>
                    </a:p>
                  </a:txBody>
                  <a:tcPr marL="0" marR="0" marT="0" marB="0" anchor="ctr"/>
                </a:tc>
                <a:tc>
                  <a:txBody>
                    <a:bodyPr/>
                    <a:lstStyle/>
                    <a:p>
                      <a:pPr algn="ctr" fontAlgn="b"/>
                      <a:r>
                        <a:rPr lang="pt-BR" sz="1600" u="none" strike="noStrike" dirty="0">
                          <a:effectLst/>
                        </a:rPr>
                        <a:t> R$      13.401.210,71 </a:t>
                      </a:r>
                      <a:endParaRPr lang="pt-BR"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005"/>
                  </a:ext>
                </a:extLst>
              </a:tr>
              <a:tr h="577983">
                <a:tc>
                  <a:txBody>
                    <a:bodyPr/>
                    <a:lstStyle/>
                    <a:p>
                      <a:pPr algn="ctr" fontAlgn="b"/>
                      <a:r>
                        <a:rPr lang="pt-BR" sz="1600" u="none" strike="noStrike" dirty="0">
                          <a:effectLst/>
                        </a:rPr>
                        <a:t>VACF Fase Laborativa - Servidor</a:t>
                      </a:r>
                      <a:endParaRPr lang="pt-BR" sz="1600" b="1" i="0" u="none" strike="noStrike" dirty="0">
                        <a:solidFill>
                          <a:srgbClr val="0000CC"/>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998.624,53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633.683,35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marL="0" algn="ctr" defTabSz="914400" rtl="0" eaLnBrk="1" fontAlgn="b" latinLnBrk="0" hangingPunct="1"/>
                      <a:r>
                        <a:rPr lang="pt-BR" sz="1600" u="none" strike="noStrike" kern="1200" dirty="0">
                          <a:solidFill>
                            <a:schemeClr val="dk1"/>
                          </a:solidFill>
                          <a:effectLst/>
                          <a:latin typeface="+mn-lt"/>
                          <a:ea typeface="+mn-ea"/>
                          <a:cs typeface="+mn-cs"/>
                        </a:rPr>
                        <a:t> R$        330.352,84 </a:t>
                      </a:r>
                    </a:p>
                  </a:txBody>
                  <a:tcPr marL="0" marR="0" marT="0" marB="0" anchor="ctr"/>
                </a:tc>
                <a:tc>
                  <a:txBody>
                    <a:bodyPr/>
                    <a:lstStyle/>
                    <a:p>
                      <a:pPr algn="ctr" fontAlgn="b"/>
                      <a:r>
                        <a:rPr lang="pt-BR" sz="1600" u="none" strike="noStrike" dirty="0">
                          <a:effectLst/>
                        </a:rPr>
                        <a:t> R$        1.962.660,72 </a:t>
                      </a:r>
                      <a:endParaRPr lang="pt-BR"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006"/>
                  </a:ext>
                </a:extLst>
              </a:tr>
              <a:tr h="385322">
                <a:tc>
                  <a:txBody>
                    <a:bodyPr/>
                    <a:lstStyle/>
                    <a:p>
                      <a:pPr algn="ctr" fontAlgn="b"/>
                      <a:r>
                        <a:rPr lang="pt-BR" sz="1600" u="none" strike="noStrike" dirty="0">
                          <a:effectLst/>
                        </a:rPr>
                        <a:t>VACF Fase Laborativa - Ente</a:t>
                      </a:r>
                      <a:endParaRPr lang="pt-BR" sz="1600" b="1" i="0" u="none" strike="noStrike" dirty="0">
                        <a:solidFill>
                          <a:srgbClr val="0000CC"/>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1.180.192,63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748.898,51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marL="0" algn="ctr" defTabSz="914400" rtl="0" eaLnBrk="1" fontAlgn="b" latinLnBrk="0" hangingPunct="1"/>
                      <a:r>
                        <a:rPr lang="pt-BR" sz="1600" u="none" strike="noStrike" kern="1200" dirty="0">
                          <a:solidFill>
                            <a:schemeClr val="dk1"/>
                          </a:solidFill>
                          <a:effectLst/>
                          <a:latin typeface="+mn-lt"/>
                          <a:ea typeface="+mn-ea"/>
                          <a:cs typeface="+mn-cs"/>
                        </a:rPr>
                        <a:t> R$        390.416,99 </a:t>
                      </a:r>
                    </a:p>
                  </a:txBody>
                  <a:tcPr marL="0" marR="0" marT="0" marB="0" anchor="ctr"/>
                </a:tc>
                <a:tc>
                  <a:txBody>
                    <a:bodyPr/>
                    <a:lstStyle/>
                    <a:p>
                      <a:pPr algn="ctr" fontAlgn="b"/>
                      <a:r>
                        <a:rPr lang="pt-BR" sz="1600" u="none" strike="noStrike" dirty="0">
                          <a:effectLst/>
                        </a:rPr>
                        <a:t> R$        2.319.508,13 </a:t>
                      </a:r>
                      <a:endParaRPr lang="pt-BR"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007"/>
                  </a:ext>
                </a:extLst>
              </a:tr>
              <a:tr h="272983">
                <a:tc>
                  <a:txBody>
                    <a:bodyPr/>
                    <a:lstStyle/>
                    <a:p>
                      <a:pPr algn="ctr" fontAlgn="b"/>
                      <a:r>
                        <a:rPr lang="pt-BR" sz="1600" u="none" strike="noStrike" dirty="0">
                          <a:effectLst/>
                        </a:rPr>
                        <a:t>Custo Normal</a:t>
                      </a:r>
                      <a:endParaRPr lang="pt-BR" sz="1600" b="1" i="0" u="none" strike="noStrike" dirty="0">
                        <a:solidFill>
                          <a:srgbClr val="0000CC"/>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282.503,70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179.022,86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marL="0" algn="ctr" defTabSz="914400" rtl="0" eaLnBrk="1" fontAlgn="b" latinLnBrk="0" hangingPunct="1"/>
                      <a:r>
                        <a:rPr lang="pt-BR" sz="1600" u="none" strike="noStrike" kern="1200" dirty="0">
                          <a:solidFill>
                            <a:schemeClr val="dk1"/>
                          </a:solidFill>
                          <a:effectLst/>
                          <a:latin typeface="+mn-lt"/>
                          <a:ea typeface="+mn-ea"/>
                          <a:cs typeface="+mn-cs"/>
                        </a:rPr>
                        <a:t> R$           94.030,84 </a:t>
                      </a:r>
                    </a:p>
                  </a:txBody>
                  <a:tcPr marL="0" marR="0" marT="0" marB="0" anchor="ctr"/>
                </a:tc>
                <a:tc>
                  <a:txBody>
                    <a:bodyPr/>
                    <a:lstStyle/>
                    <a:p>
                      <a:pPr algn="ctr" fontAlgn="b"/>
                      <a:r>
                        <a:rPr lang="pt-BR" sz="1600" u="none" strike="noStrike" dirty="0">
                          <a:effectLst/>
                        </a:rPr>
                        <a:t> R$            555.557,39 </a:t>
                      </a:r>
                      <a:endParaRPr lang="pt-BR"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008"/>
                  </a:ext>
                </a:extLst>
              </a:tr>
              <a:tr h="385322">
                <a:tc>
                  <a:txBody>
                    <a:bodyPr/>
                    <a:lstStyle/>
                    <a:p>
                      <a:pPr algn="ctr" fontAlgn="b"/>
                      <a:r>
                        <a:rPr lang="pt-BR" sz="1600" u="none" strike="noStrike" dirty="0">
                          <a:effectLst/>
                        </a:rPr>
                        <a:t>Folha Salarial Anual</a:t>
                      </a:r>
                      <a:endParaRPr lang="pt-BR" sz="1600" b="1" i="0" u="none" strike="noStrike" dirty="0">
                        <a:solidFill>
                          <a:srgbClr val="0000CC"/>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1.209.273,35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724.972,63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marL="0" algn="ctr" defTabSz="914400" rtl="0" eaLnBrk="1" fontAlgn="b" latinLnBrk="0" hangingPunct="1"/>
                      <a:r>
                        <a:rPr lang="pt-BR" sz="1600" u="none" strike="noStrike" kern="1200" dirty="0">
                          <a:solidFill>
                            <a:schemeClr val="dk1"/>
                          </a:solidFill>
                          <a:effectLst/>
                          <a:latin typeface="+mn-lt"/>
                          <a:ea typeface="+mn-ea"/>
                          <a:cs typeface="+mn-cs"/>
                        </a:rPr>
                        <a:t> R$        369.373,84 </a:t>
                      </a:r>
                    </a:p>
                  </a:txBody>
                  <a:tcPr marL="0" marR="0" marT="0" marB="0" anchor="ctr"/>
                </a:tc>
                <a:tc>
                  <a:txBody>
                    <a:bodyPr/>
                    <a:lstStyle/>
                    <a:p>
                      <a:pPr algn="ctr" fontAlgn="b"/>
                      <a:r>
                        <a:rPr lang="pt-BR" sz="1600" u="none" strike="noStrike" dirty="0">
                          <a:effectLst/>
                        </a:rPr>
                        <a:t> R$        2.303.619,82 </a:t>
                      </a:r>
                      <a:endParaRPr lang="pt-BR"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009"/>
                  </a:ext>
                </a:extLst>
              </a:tr>
              <a:tr h="385322">
                <a:tc>
                  <a:txBody>
                    <a:bodyPr/>
                    <a:lstStyle/>
                    <a:p>
                      <a:pPr algn="ctr" fontAlgn="b"/>
                      <a:r>
                        <a:rPr lang="pt-BR" sz="1600" u="none" strike="noStrike" dirty="0">
                          <a:effectLst/>
                        </a:rPr>
                        <a:t>Custo Normal Percentual</a:t>
                      </a:r>
                      <a:endParaRPr lang="pt-BR" sz="1600" b="1" i="0" u="none" strike="noStrike" dirty="0">
                        <a:solidFill>
                          <a:srgbClr val="0000CC"/>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23,36%</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24,69%</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marL="0" algn="ctr" defTabSz="914400" rtl="0" eaLnBrk="1" fontAlgn="b" latinLnBrk="0" hangingPunct="1"/>
                      <a:r>
                        <a:rPr lang="pt-BR" sz="1600" u="none" strike="noStrike" kern="1200" dirty="0">
                          <a:solidFill>
                            <a:schemeClr val="dk1"/>
                          </a:solidFill>
                          <a:effectLst/>
                          <a:latin typeface="+mn-lt"/>
                          <a:ea typeface="+mn-ea"/>
                          <a:cs typeface="+mn-cs"/>
                        </a:rPr>
                        <a:t>25,46%</a:t>
                      </a:r>
                    </a:p>
                  </a:txBody>
                  <a:tcPr marL="0" marR="0" marT="0" marB="0" anchor="ctr"/>
                </a:tc>
                <a:tc>
                  <a:txBody>
                    <a:bodyPr/>
                    <a:lstStyle/>
                    <a:p>
                      <a:pPr algn="ctr" fontAlgn="b"/>
                      <a:r>
                        <a:rPr lang="pt-BR" sz="1600" u="none" strike="noStrike" dirty="0">
                          <a:effectLst/>
                        </a:rPr>
                        <a:t>24,12%</a:t>
                      </a:r>
                      <a:endParaRPr lang="pt-BR"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010"/>
                  </a:ext>
                </a:extLst>
              </a:tr>
              <a:tr h="192661">
                <a:tc>
                  <a:txBody>
                    <a:bodyPr/>
                    <a:lstStyle/>
                    <a:p>
                      <a:pPr algn="ctr" fontAlgn="b"/>
                      <a:r>
                        <a:rPr lang="pt-BR" sz="1600" u="none" strike="noStrike" dirty="0">
                          <a:effectLst/>
                        </a:rPr>
                        <a:t>VARF</a:t>
                      </a:r>
                      <a:endParaRPr lang="pt-BR" sz="1600" b="1" i="0" u="none" strike="noStrike" dirty="0">
                        <a:solidFill>
                          <a:srgbClr val="0000CC"/>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8.186.270,85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algn="ctr" fontAlgn="b"/>
                      <a:r>
                        <a:rPr lang="pt-BR" sz="1600" u="none" strike="noStrike" dirty="0">
                          <a:effectLst/>
                        </a:rPr>
                        <a:t> R$     4.931.740,69 </a:t>
                      </a:r>
                      <a:endParaRPr lang="pt-BR" sz="1600" b="0" i="0" u="none" strike="noStrike" dirty="0">
                        <a:solidFill>
                          <a:srgbClr val="FF0000"/>
                        </a:solidFill>
                        <a:effectLst/>
                        <a:latin typeface="Calibri" panose="020F0502020204030204" pitchFamily="34" charset="0"/>
                      </a:endParaRPr>
                    </a:p>
                  </a:txBody>
                  <a:tcPr marL="0" marR="0" marT="0" marB="0" anchor="ctr"/>
                </a:tc>
                <a:tc>
                  <a:txBody>
                    <a:bodyPr/>
                    <a:lstStyle/>
                    <a:p>
                      <a:pPr marL="0" algn="ctr" defTabSz="914400" rtl="0" eaLnBrk="1" fontAlgn="b" latinLnBrk="0" hangingPunct="1"/>
                      <a:r>
                        <a:rPr lang="pt-BR" sz="1600" u="none" strike="noStrike" kern="1200" dirty="0">
                          <a:solidFill>
                            <a:schemeClr val="dk1"/>
                          </a:solidFill>
                          <a:effectLst/>
                          <a:latin typeface="+mn-lt"/>
                          <a:ea typeface="+mn-ea"/>
                          <a:cs typeface="+mn-cs"/>
                        </a:rPr>
                        <a:t> R$     2.521.427,84 </a:t>
                      </a:r>
                    </a:p>
                  </a:txBody>
                  <a:tcPr marL="0" marR="0" marT="0" marB="0" anchor="ctr"/>
                </a:tc>
                <a:tc>
                  <a:txBody>
                    <a:bodyPr/>
                    <a:lstStyle/>
                    <a:p>
                      <a:pPr algn="ctr" fontAlgn="b"/>
                      <a:r>
                        <a:rPr lang="pt-BR" sz="1600" u="none" strike="noStrike" dirty="0">
                          <a:effectLst/>
                        </a:rPr>
                        <a:t> R$      15.639.439,38 </a:t>
                      </a:r>
                      <a:endParaRPr lang="pt-BR" sz="1600" b="0" i="0" u="none" strike="noStrike" dirty="0">
                        <a:solidFill>
                          <a:srgbClr val="000000"/>
                        </a:solidFill>
                        <a:effectLst/>
                        <a:latin typeface="Calibri" panose="020F0502020204030204" pitchFamily="34" charset="0"/>
                      </a:endParaRPr>
                    </a:p>
                  </a:txBody>
                  <a:tcPr marL="0" marR="0" marT="0" marB="0" anchor="ct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1031259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Obrigado!</a:t>
            </a:r>
          </a:p>
        </p:txBody>
      </p:sp>
      <p:sp>
        <p:nvSpPr>
          <p:cNvPr id="3" name="Subtítulo 2"/>
          <p:cNvSpPr>
            <a:spLocks noGrp="1"/>
          </p:cNvSpPr>
          <p:nvPr>
            <p:ph type="subTitle" idx="1"/>
          </p:nvPr>
        </p:nvSpPr>
        <p:spPr>
          <a:xfrm>
            <a:off x="1415480" y="3501008"/>
            <a:ext cx="9577064" cy="1752600"/>
          </a:xfrm>
        </p:spPr>
        <p:txBody>
          <a:bodyPr/>
          <a:lstStyle/>
          <a:p>
            <a:r>
              <a:rPr lang="pt-BR" dirty="0"/>
              <a:t>José Wilson Silva Neto</a:t>
            </a:r>
          </a:p>
          <a:p>
            <a:r>
              <a:rPr lang="pt-BR" dirty="0"/>
              <a:t>Coordenador-Geral de Atuária, Contabilidade e Investimentos</a:t>
            </a:r>
          </a:p>
          <a:p>
            <a:r>
              <a:rPr lang="pt-BR" dirty="0">
                <a:hlinkClick r:id="rId2"/>
              </a:rPr>
              <a:t>atendimento.rpps@previdencia.gov.br</a:t>
            </a:r>
            <a:endParaRPr lang="pt-BR" dirty="0"/>
          </a:p>
          <a:p>
            <a:r>
              <a:rPr lang="pt-BR" dirty="0"/>
              <a:t>(61) 2021 - 5555</a:t>
            </a:r>
          </a:p>
        </p:txBody>
      </p:sp>
      <p:sp>
        <p:nvSpPr>
          <p:cNvPr id="4" name="Espaço Reservado para Número de Slide 3"/>
          <p:cNvSpPr>
            <a:spLocks noGrp="1"/>
          </p:cNvSpPr>
          <p:nvPr>
            <p:ph type="sldNum" sz="quarter" idx="12"/>
          </p:nvPr>
        </p:nvSpPr>
        <p:spPr/>
        <p:txBody>
          <a:bodyPr/>
          <a:lstStyle/>
          <a:p>
            <a:pPr>
              <a:defRPr/>
            </a:pPr>
            <a:fld id="{008EADF9-55F0-43ED-ADDB-3CD5CBA8D094}" type="slidenum">
              <a:rPr lang="pt-BR" smtClean="0"/>
              <a:pPr>
                <a:defRPr/>
              </a:pPr>
              <a:t>25</a:t>
            </a:fld>
            <a:endParaRPr lang="pt-BR" dirty="0"/>
          </a:p>
        </p:txBody>
      </p:sp>
    </p:spTree>
    <p:extLst>
      <p:ext uri="{BB962C8B-B14F-4D97-AF65-F5344CB8AC3E}">
        <p14:creationId xmlns:p14="http://schemas.microsoft.com/office/powerpoint/2010/main" val="4265637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O Conselheiro do RPPS</a:t>
            </a:r>
          </a:p>
        </p:txBody>
      </p:sp>
      <p:sp>
        <p:nvSpPr>
          <p:cNvPr id="3" name="Subtítulo 2"/>
          <p:cNvSpPr>
            <a:spLocks noGrp="1"/>
          </p:cNvSpPr>
          <p:nvPr>
            <p:ph type="subTitle" idx="1"/>
          </p:nvPr>
        </p:nvSpPr>
        <p:spPr/>
        <p:txBody>
          <a:bodyPr/>
          <a:lstStyle/>
          <a:p>
            <a:r>
              <a:rPr lang="pt-BR" dirty="0"/>
              <a:t>Guardião do Equilíbrio Financeiro e Atuarial</a:t>
            </a:r>
          </a:p>
        </p:txBody>
      </p:sp>
      <p:sp>
        <p:nvSpPr>
          <p:cNvPr id="4" name="Espaço Reservado para Número de Slide 3"/>
          <p:cNvSpPr>
            <a:spLocks noGrp="1"/>
          </p:cNvSpPr>
          <p:nvPr>
            <p:ph type="sldNum" sz="quarter" idx="12"/>
          </p:nvPr>
        </p:nvSpPr>
        <p:spPr/>
        <p:txBody>
          <a:bodyPr/>
          <a:lstStyle/>
          <a:p>
            <a:pPr>
              <a:defRPr/>
            </a:pPr>
            <a:fld id="{008EADF9-55F0-43ED-ADDB-3CD5CBA8D094}" type="slidenum">
              <a:rPr lang="pt-BR" smtClean="0"/>
              <a:pPr>
                <a:defRPr/>
              </a:pPr>
              <a:t>3</a:t>
            </a:fld>
            <a:endParaRPr lang="pt-BR" dirty="0"/>
          </a:p>
        </p:txBody>
      </p:sp>
    </p:spTree>
    <p:extLst>
      <p:ext uri="{BB962C8B-B14F-4D97-AF65-F5344CB8AC3E}">
        <p14:creationId xmlns:p14="http://schemas.microsoft.com/office/powerpoint/2010/main" val="1210643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Equilíbrio Financeiro e Atuarial</a:t>
            </a:r>
          </a:p>
        </p:txBody>
      </p:sp>
      <p:sp>
        <p:nvSpPr>
          <p:cNvPr id="3" name="Espaço Reservado para Conteúdo 2"/>
          <p:cNvSpPr>
            <a:spLocks noGrp="1"/>
          </p:cNvSpPr>
          <p:nvPr>
            <p:ph idx="1"/>
          </p:nvPr>
        </p:nvSpPr>
        <p:spPr/>
        <p:txBody>
          <a:bodyPr/>
          <a:lstStyle/>
          <a:p>
            <a:r>
              <a:rPr lang="pt-BR" dirty="0"/>
              <a:t>Art. 2º Portaria 464/2018</a:t>
            </a:r>
          </a:p>
          <a:p>
            <a:pPr lvl="1" algn="just"/>
            <a:r>
              <a:rPr lang="pt-BR" dirty="0"/>
              <a:t>Os dirigentes e membros dos conselhos deliberativo e fiscal do RPPS e os gestores e representantes legais do ente federativo deverão pautar suas ações pela observância das prescrições legais e demais normas regulamentares e pela busca da sustentabilidade de longo prazo do regime próprio de previdência social.</a:t>
            </a:r>
          </a:p>
          <a:p>
            <a:pPr lvl="2" algn="just"/>
            <a:r>
              <a:rPr lang="pt-BR" dirty="0"/>
              <a:t>§ 1º O atendimento aos padrões mínimos estabelecidos nesta Portaria e em normas correlatas não exime os responsáveis do ônus de demonstrar, tempestivamente, a adequação das hipóteses e premissas atuariais, regimes financeiros e métodos de financiamento adotados para o RPPS.</a:t>
            </a:r>
          </a:p>
        </p:txBody>
      </p:sp>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4</a:t>
            </a:fld>
            <a:endParaRPr lang="pt-BR" dirty="0"/>
          </a:p>
        </p:txBody>
      </p:sp>
    </p:spTree>
    <p:extLst>
      <p:ext uri="{BB962C8B-B14F-4D97-AF65-F5344CB8AC3E}">
        <p14:creationId xmlns:p14="http://schemas.microsoft.com/office/powerpoint/2010/main" val="3698831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Responsabilidades...</a:t>
            </a:r>
          </a:p>
        </p:txBody>
      </p:sp>
      <p:sp>
        <p:nvSpPr>
          <p:cNvPr id="3" name="Espaço Reservado para Conteúdo 2"/>
          <p:cNvSpPr>
            <a:spLocks noGrp="1"/>
          </p:cNvSpPr>
          <p:nvPr>
            <p:ph idx="1"/>
          </p:nvPr>
        </p:nvSpPr>
        <p:spPr/>
        <p:txBody>
          <a:bodyPr/>
          <a:lstStyle/>
          <a:p>
            <a:r>
              <a:rPr lang="pt-BR" dirty="0"/>
              <a:t>Art. 4º § 2º, Portaria 464/2018</a:t>
            </a:r>
          </a:p>
          <a:p>
            <a:pPr lvl="1" algn="just"/>
            <a:r>
              <a:rPr lang="pt-BR" dirty="0"/>
              <a:t>As informações e documentos a serem encaminhados à Secretaria de Previdência deverão corresponder aos da avaliação atuarial elaborada pela unidade gestora do RPPS ou, em caso de elaboração de outras avaliações, aos daquela aprovada pelo conselho deliberativo do regime, que deverá ser considerada para os fins de que trata o § 1º do art. 3º.</a:t>
            </a:r>
          </a:p>
          <a:p>
            <a:r>
              <a:rPr lang="pt-BR" dirty="0"/>
              <a:t>Art. 9° § 4°, Portaria 464/2018</a:t>
            </a:r>
          </a:p>
          <a:p>
            <a:pPr lvl="1" algn="just"/>
            <a:r>
              <a:rPr lang="pt-BR" dirty="0"/>
              <a:t>O conselho deliberativo do RPPS deverá ser cientificado da substituição da NTA.</a:t>
            </a:r>
          </a:p>
        </p:txBody>
      </p:sp>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5</a:t>
            </a:fld>
            <a:endParaRPr lang="pt-BR" dirty="0"/>
          </a:p>
        </p:txBody>
      </p:sp>
    </p:spTree>
    <p:extLst>
      <p:ext uri="{BB962C8B-B14F-4D97-AF65-F5344CB8AC3E}">
        <p14:creationId xmlns:p14="http://schemas.microsoft.com/office/powerpoint/2010/main" val="3776006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Responsabilidades...</a:t>
            </a:r>
          </a:p>
        </p:txBody>
      </p:sp>
      <p:sp>
        <p:nvSpPr>
          <p:cNvPr id="3" name="Espaço Reservado para Conteúdo 2"/>
          <p:cNvSpPr>
            <a:spLocks noGrp="1"/>
          </p:cNvSpPr>
          <p:nvPr>
            <p:ph idx="1"/>
          </p:nvPr>
        </p:nvSpPr>
        <p:spPr/>
        <p:txBody>
          <a:bodyPr/>
          <a:lstStyle/>
          <a:p>
            <a:r>
              <a:rPr lang="pt-BR" dirty="0"/>
              <a:t>Art. 14. Inciso I, Portaria 464/2018</a:t>
            </a:r>
          </a:p>
          <a:p>
            <a:pPr lvl="1" algn="just"/>
            <a:r>
              <a:rPr lang="pt-BR" dirty="0"/>
              <a:t>Em caso de alteração do método de financiamento utilizado nas avaliações atuariais: A unidade gestora do RPPS deverá cientificar o conselho deliberativo do RPPS.</a:t>
            </a:r>
          </a:p>
          <a:p>
            <a:r>
              <a:rPr lang="pt-BR" dirty="0"/>
              <a:t>Art. 15 § 2°, Portaria 464/2018</a:t>
            </a:r>
          </a:p>
          <a:p>
            <a:pPr lvl="1" algn="just"/>
            <a:r>
              <a:rPr lang="pt-BR" dirty="0"/>
              <a:t>A unidade gestora do RPPS deverá dar ampla divulgação aos beneficiários das hipóteses biométricas, demográficas, econômicas e financeiras utilizadas na avaliação atuarial, cientificando os conselhos deliberativo e fiscal da manutenção ou alteração das hipóteses utilizadas.</a:t>
            </a:r>
          </a:p>
        </p:txBody>
      </p:sp>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6</a:t>
            </a:fld>
            <a:endParaRPr lang="pt-BR" dirty="0"/>
          </a:p>
        </p:txBody>
      </p:sp>
    </p:spTree>
    <p:extLst>
      <p:ext uri="{BB962C8B-B14F-4D97-AF65-F5344CB8AC3E}">
        <p14:creationId xmlns:p14="http://schemas.microsoft.com/office/powerpoint/2010/main" val="1149189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Responsabilidades...</a:t>
            </a:r>
          </a:p>
        </p:txBody>
      </p:sp>
      <p:sp>
        <p:nvSpPr>
          <p:cNvPr id="3" name="Espaço Reservado para Conteúdo 2"/>
          <p:cNvSpPr>
            <a:spLocks noGrp="1"/>
          </p:cNvSpPr>
          <p:nvPr>
            <p:ph idx="1"/>
          </p:nvPr>
        </p:nvSpPr>
        <p:spPr/>
        <p:txBody>
          <a:bodyPr/>
          <a:lstStyle/>
          <a:p>
            <a:r>
              <a:rPr lang="pt-BR" dirty="0"/>
              <a:t>Art. 18 Inciso I, Portaria 464/2018</a:t>
            </a:r>
          </a:p>
          <a:p>
            <a:pPr lvl="1" algn="just"/>
            <a:r>
              <a:rPr lang="pt-BR" dirty="0"/>
              <a:t>As recomendações para alteração das premissas e hipóteses constantes do Relatório de Análise das Hipóteses devem ser objeto de contínuo acompanhamento pela unidade gestora do RPPS e pelos conselhos deliberativo e fiscal.</a:t>
            </a:r>
          </a:p>
          <a:p>
            <a:pPr algn="just"/>
            <a:r>
              <a:rPr lang="pt-BR" dirty="0"/>
              <a:t>Art. 26 Inciso I, Portaria 464/2018</a:t>
            </a:r>
          </a:p>
          <a:p>
            <a:pPr lvl="1" algn="just"/>
            <a:r>
              <a:rPr lang="pt-BR" dirty="0"/>
              <a:t>Do valor esperado da rentabilidade futura dos investimentos dos ativos garantidores do RPPS, conforme meta prevista na política anual de investimentos aprovada pelo conselho deliberativo do regime</a:t>
            </a:r>
          </a:p>
        </p:txBody>
      </p:sp>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7</a:t>
            </a:fld>
            <a:endParaRPr lang="pt-BR" dirty="0"/>
          </a:p>
        </p:txBody>
      </p:sp>
    </p:spTree>
    <p:extLst>
      <p:ext uri="{BB962C8B-B14F-4D97-AF65-F5344CB8AC3E}">
        <p14:creationId xmlns:p14="http://schemas.microsoft.com/office/powerpoint/2010/main" val="102190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Responsabilidades...</a:t>
            </a:r>
          </a:p>
        </p:txBody>
      </p:sp>
      <p:sp>
        <p:nvSpPr>
          <p:cNvPr id="3" name="Espaço Reservado para Conteúdo 2"/>
          <p:cNvSpPr>
            <a:spLocks noGrp="1"/>
          </p:cNvSpPr>
          <p:nvPr>
            <p:ph idx="1"/>
          </p:nvPr>
        </p:nvSpPr>
        <p:spPr/>
        <p:txBody>
          <a:bodyPr/>
          <a:lstStyle/>
          <a:p>
            <a:r>
              <a:rPr lang="pt-BR" dirty="0"/>
              <a:t>Art. 48 § 1°, Portaria 464/2018</a:t>
            </a:r>
          </a:p>
          <a:p>
            <a:pPr lvl="1" algn="just"/>
            <a:r>
              <a:rPr lang="pt-BR" dirty="0"/>
              <a:t>A unidade gestora do RPPS deverá cientificar o conselho deliberativo das propostas de alteração do plano de custeio</a:t>
            </a:r>
          </a:p>
          <a:p>
            <a:pPr algn="just"/>
            <a:r>
              <a:rPr lang="pt-BR" dirty="0"/>
              <a:t>Art. 50 Inciso III, Portaria 464/2018</a:t>
            </a:r>
          </a:p>
          <a:p>
            <a:pPr lvl="1" algn="just"/>
            <a:r>
              <a:rPr lang="pt-BR" dirty="0"/>
              <a:t>dos conselhos deliberativo e fiscal do RPPS, que deverão verificar, mensalmente, a regularidade do repasse das contribuições e aportes</a:t>
            </a:r>
          </a:p>
        </p:txBody>
      </p:sp>
      <p:sp>
        <p:nvSpPr>
          <p:cNvPr id="4" name="Espaço Reservado para Número de Slide 3"/>
          <p:cNvSpPr>
            <a:spLocks noGrp="1"/>
          </p:cNvSpPr>
          <p:nvPr>
            <p:ph type="sldNum" sz="quarter" idx="12"/>
          </p:nvPr>
        </p:nvSpPr>
        <p:spPr/>
        <p:txBody>
          <a:bodyPr/>
          <a:lstStyle/>
          <a:p>
            <a:pPr>
              <a:defRPr/>
            </a:pPr>
            <a:fld id="{7A2F3EFF-9904-46D8-B353-A03427DBF4F0}" type="slidenum">
              <a:rPr lang="pt-BR" smtClean="0"/>
              <a:pPr>
                <a:defRPr/>
              </a:pPr>
              <a:t>8</a:t>
            </a:fld>
            <a:endParaRPr lang="pt-BR" dirty="0"/>
          </a:p>
        </p:txBody>
      </p:sp>
    </p:spTree>
    <p:extLst>
      <p:ext uri="{BB962C8B-B14F-4D97-AF65-F5344CB8AC3E}">
        <p14:creationId xmlns:p14="http://schemas.microsoft.com/office/powerpoint/2010/main" val="1590866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Equilíbrio Financeiro e Atuarial</a:t>
            </a:r>
          </a:p>
        </p:txBody>
      </p:sp>
      <p:sp>
        <p:nvSpPr>
          <p:cNvPr id="3" name="Subtítulo 2"/>
          <p:cNvSpPr>
            <a:spLocks noGrp="1"/>
          </p:cNvSpPr>
          <p:nvPr>
            <p:ph type="subTitle" idx="1"/>
          </p:nvPr>
        </p:nvSpPr>
        <p:spPr/>
        <p:txBody>
          <a:bodyPr/>
          <a:lstStyle/>
          <a:p>
            <a:r>
              <a:rPr lang="pt-BR" dirty="0"/>
              <a:t>Onde os compromissos futuros devem iguais as contribuições futuras</a:t>
            </a:r>
          </a:p>
        </p:txBody>
      </p:sp>
      <p:sp>
        <p:nvSpPr>
          <p:cNvPr id="4" name="Espaço Reservado para Número de Slide 3"/>
          <p:cNvSpPr>
            <a:spLocks noGrp="1"/>
          </p:cNvSpPr>
          <p:nvPr>
            <p:ph type="sldNum" sz="quarter" idx="12"/>
          </p:nvPr>
        </p:nvSpPr>
        <p:spPr/>
        <p:txBody>
          <a:bodyPr/>
          <a:lstStyle/>
          <a:p>
            <a:pPr>
              <a:defRPr/>
            </a:pPr>
            <a:fld id="{008EADF9-55F0-43ED-ADDB-3CD5CBA8D094}" type="slidenum">
              <a:rPr lang="pt-BR" smtClean="0"/>
              <a:pPr>
                <a:defRPr/>
              </a:pPr>
              <a:t>9</a:t>
            </a:fld>
            <a:endParaRPr lang="pt-BR" dirty="0"/>
          </a:p>
        </p:txBody>
      </p:sp>
    </p:spTree>
    <p:extLst>
      <p:ext uri="{BB962C8B-B14F-4D97-AF65-F5344CB8AC3E}">
        <p14:creationId xmlns:p14="http://schemas.microsoft.com/office/powerpoint/2010/main" val="1931593914"/>
      </p:ext>
    </p:extLst>
  </p:cSld>
  <p:clrMapOvr>
    <a:masterClrMapping/>
  </p:clrMapOvr>
</p:sld>
</file>

<file path=ppt/theme/theme1.xml><?xml version="1.0" encoding="utf-8"?>
<a:theme xmlns:a="http://schemas.openxmlformats.org/drawingml/2006/main" name="Tema do Office">
  <a:themeElements>
    <a:clrScheme name="Azul Quente">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13766</TotalTime>
  <Words>1659</Words>
  <Application>Microsoft Office PowerPoint</Application>
  <PresentationFormat>Widescreen</PresentationFormat>
  <Paragraphs>356</Paragraphs>
  <Slides>25</Slides>
  <Notes>1</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25</vt:i4>
      </vt:variant>
    </vt:vector>
  </HeadingPairs>
  <TitlesOfParts>
    <vt:vector size="28" baseType="lpstr">
      <vt:lpstr>Arial</vt:lpstr>
      <vt:lpstr>Calibri</vt:lpstr>
      <vt:lpstr>Tema do Office</vt:lpstr>
      <vt:lpstr>Os Conselheiros e o Equilíbrio Financeiro e Atuarial</vt:lpstr>
      <vt:lpstr>Sumário</vt:lpstr>
      <vt:lpstr>O Conselheiro do RPPS</vt:lpstr>
      <vt:lpstr>Equilíbrio Financeiro e Atuarial</vt:lpstr>
      <vt:lpstr>Responsabilidades...</vt:lpstr>
      <vt:lpstr>Responsabilidades...</vt:lpstr>
      <vt:lpstr>Responsabilidades...</vt:lpstr>
      <vt:lpstr>Responsabilidades...</vt:lpstr>
      <vt:lpstr>Equilíbrio Financeiro e Atuarial</vt:lpstr>
      <vt:lpstr>Do Equilíbrio Financeiro e Atuarial</vt:lpstr>
      <vt:lpstr>Como uma balança...</vt:lpstr>
      <vt:lpstr>Avaliação Atuarial</vt:lpstr>
      <vt:lpstr>Da Avaliação Atuarial...</vt:lpstr>
      <vt:lpstr>A Avaliação Atuarial ao Longo dos Anos...</vt:lpstr>
      <vt:lpstr>Do Plano de Custeio a ser Proposto...</vt:lpstr>
      <vt:lpstr>Remuneração dos Servidores</vt:lpstr>
      <vt:lpstr>Salários de Contribuição: Levantamento</vt:lpstr>
      <vt:lpstr>Salários de Contribuição: Levantamento</vt:lpstr>
      <vt:lpstr>Salários de Contribuição: Levantamento</vt:lpstr>
      <vt:lpstr>Salários de Contribuição: Impacto</vt:lpstr>
      <vt:lpstr>Exemplos</vt:lpstr>
      <vt:lpstr>Exemplo Plano de Carreira</vt:lpstr>
      <vt:lpstr>Avaliação Atuarial (1%)</vt:lpstr>
      <vt:lpstr>Avaliação Atuarial (1,8%, 2,0% e 2,1%)</vt:lpstr>
      <vt:lpstr>Obrigado!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Demografia</dc:title>
  <dc:creator>46163212134</dc:creator>
  <cp:lastModifiedBy>Luiz Gonzaga Madruga Coelho Filho</cp:lastModifiedBy>
  <cp:revision>734</cp:revision>
  <cp:lastPrinted>2017-08-23T21:50:06Z</cp:lastPrinted>
  <dcterms:created xsi:type="dcterms:W3CDTF">2016-02-12T16:57:42Z</dcterms:created>
  <dcterms:modified xsi:type="dcterms:W3CDTF">2019-11-07T18:54:32Z</dcterms:modified>
</cp:coreProperties>
</file>