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6" r:id="rId1"/>
  </p:sldMasterIdLst>
  <p:notesMasterIdLst>
    <p:notesMasterId r:id="rId14"/>
  </p:notesMasterIdLst>
  <p:sldIdLst>
    <p:sldId id="256" r:id="rId2"/>
    <p:sldId id="378" r:id="rId3"/>
    <p:sldId id="307" r:id="rId4"/>
    <p:sldId id="417" r:id="rId5"/>
    <p:sldId id="326" r:id="rId6"/>
    <p:sldId id="416" r:id="rId7"/>
    <p:sldId id="423" r:id="rId8"/>
    <p:sldId id="420" r:id="rId9"/>
    <p:sldId id="419" r:id="rId10"/>
    <p:sldId id="291" r:id="rId11"/>
    <p:sldId id="421" r:id="rId12"/>
    <p:sldId id="296" r:id="rId1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raldo de Aquino Carneiro Jr" initials="GdA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0F2"/>
    <a:srgbClr val="8A75F1"/>
    <a:srgbClr val="F1511F"/>
    <a:srgbClr val="F04320"/>
    <a:srgbClr val="E1320F"/>
    <a:srgbClr val="C67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8" autoAdjust="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13889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ef85b2e4e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ef85b2e4e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095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755968" y="5078611"/>
            <a:ext cx="6047740" cy="4811316"/>
          </a:xfrm>
          <a:prstGeom prst="rect">
            <a:avLst/>
          </a:prstGeom>
        </p:spPr>
        <p:txBody>
          <a:bodyPr spcFirstLastPara="1" wrap="square" lIns="104270" tIns="104270" rIns="104270" bIns="10427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5921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18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782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66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0430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ef85b2e4e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ef85b2e4e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316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E2607-23C2-4351-A4F4-6925956F6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AE57EE-D616-4BA6-8769-818AA5608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59E434-E1C4-45E2-9F6D-BDD67CE8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576EE9-D112-4A41-95AB-4474B798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83E79B-A3F3-485A-A1B7-11F8A15D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962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C27CC-2327-48BA-A9B6-FB0396DC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5040AE-EBC5-456A-8C87-FFF5A8C40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D5AEA6-8E51-4905-BADA-7FBCDC88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B53540-F82A-49C4-9911-B1626E98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388305-A723-4B34-97F2-B64B9C85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39848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CD2C34-51E9-4E73-ACED-320DCD296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89A444-8F3C-45B7-AEF3-EA153F628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605CAA-DD78-4257-8C15-5836ACC0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A32C68-8887-4F83-A57D-A493C70E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9020D9-98CF-437E-A5C7-21CF411E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081939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Title and body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2800"/>
              <a:buFont typeface="Open Sans SemiBold"/>
              <a:buNone/>
              <a:defRPr>
                <a:solidFill>
                  <a:srgbClr val="323232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311700" y="1287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5B20"/>
              </a:buClr>
              <a:buSzPts val="1800"/>
              <a:buFont typeface="Open Sans"/>
              <a:buChar char="●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○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■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●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○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■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●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FF5B20"/>
              </a:buClr>
              <a:buSzPts val="1400"/>
              <a:buFont typeface="Open Sans"/>
              <a:buChar char="○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FF5B20"/>
              </a:buClr>
              <a:buSzPts val="1400"/>
              <a:buFont typeface="Open Sans"/>
              <a:buChar char="■"/>
              <a:defRPr>
                <a:solidFill>
                  <a:srgbClr val="32323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271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7E99C-B32C-4913-92EE-F02F28ADC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EEFA3A-0256-49D4-B46B-FA11997DC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648C99-6C98-4CFB-B094-F88C91AA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FD6C3D-024E-47D3-9C47-668243AFC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39A22E-0805-45BD-B4EF-5401A5A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712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21773-E290-4CDE-A631-ADE0B3C2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24E9C4-6929-4DBA-9612-71A5A0F21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696744-2BE8-42DF-92E4-87358A13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6519EF-981A-402D-BFD4-2A6DFEB29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73AD2B-5313-481C-AA30-2230AAD1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3887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392A2-26B0-481E-B3B3-1FCC1A04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E55F6D-4782-46DD-8E70-64A368D14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16779C-276E-4A18-A445-8F03607D7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BB5CAA-A38A-452C-9B1B-C8B832CC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E840BA-D372-49C3-98BD-0414EA78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5C086E-B420-4A3C-9364-2273E7D2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90486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AAB9F-A37C-4C13-9977-B240215F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9664D3-8909-43FE-8D81-642DE31C7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07FC6C-A072-42B2-82AB-FE5916F44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857F22-2984-41AD-8449-46B34D8E0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6031678-D056-4C99-BE12-0534A7A53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D2DCF3-2BEA-4A06-BEC1-95C3BFFB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081647-F07D-492D-8CA7-09FC34069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A5493FD-0A4C-4D27-B8FB-E21145F1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8609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3F506-516D-4FCB-8107-5C50B34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47DE18-0956-433F-965B-DC2FD1C4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A262C40-6E30-44C8-8991-BDB189C6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3814D5-DDA8-4BDB-AD91-BCB77D7B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7901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84F6857-7C8D-40FF-B912-6FB69FF1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D873259-D42E-493A-BF4E-2F229B9A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AC3C5E-C630-44AA-BE1D-0C2A013D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40776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F185B-C5FA-4265-BD9E-4B1CA2B5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E57E3F-F75E-4B34-A80F-444C9636F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829B9E-384D-4CBC-A464-08ABFB478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FBED50-532D-4A7D-A874-67D22DB6B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55C6B4-95C8-4B9C-A2D4-13E12CAF2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3D5A32-F226-4142-91A8-86A908517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22138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7CFFB-85E6-421A-A0A7-4AECA3128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CF03F90-0487-4F6B-9085-7438BF8EB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665A88-F2CB-4A12-B838-ECE05A520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0BA8A3-0419-49C4-AF10-D9923098B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91A5BF-5405-475A-B990-F0C2826FD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CE1B7B-469B-4FEC-A22E-FD177961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112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E5472B-8B18-4826-B4C2-8226D209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304350-1E9A-4479-9CB3-F53485AAD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A8A54A-686B-4948-B54A-5303D041D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28BE-0DCB-4187-AC8E-1750FC8F7709}" type="datetimeFigureOut">
              <a:rPr lang="pt-BR" smtClean="0"/>
              <a:t>07/11/2019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13BE93-397E-4E0B-8376-073E2F35E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4C268C-1033-4518-A0FA-2643166A2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75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>
            <a:spLocks noGrp="1"/>
          </p:cNvSpPr>
          <p:nvPr>
            <p:ph type="ctrTitle"/>
          </p:nvPr>
        </p:nvSpPr>
        <p:spPr>
          <a:xfrm>
            <a:off x="311708" y="265487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          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sz="5400" b="1" dirty="0">
                <a:latin typeface="Arial Narrow" panose="020B0606020202030204" pitchFamily="34" charset="0"/>
              </a:rPr>
              <a:t>Política de Investimento</a:t>
            </a:r>
            <a:br>
              <a:rPr lang="pt-BR" dirty="0"/>
            </a:br>
            <a:endParaRPr lang="pt-BR" dirty="0"/>
          </a:p>
        </p:txBody>
      </p:sp>
      <p:sp>
        <p:nvSpPr>
          <p:cNvPr id="91" name="Google Shape;91;p15"/>
          <p:cNvSpPr txBox="1">
            <a:spLocks noGrp="1"/>
          </p:cNvSpPr>
          <p:nvPr>
            <p:ph type="subTitle" idx="1"/>
          </p:nvPr>
        </p:nvSpPr>
        <p:spPr>
          <a:xfrm>
            <a:off x="311700" y="1633378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/>
              <a:t>Rodrigo Brandão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/>
              <a:t>Especialista de Investimentos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err="1"/>
              <a:t>Uniletra</a:t>
            </a:r>
            <a:r>
              <a:rPr lang="pt-BR" sz="2000" dirty="0"/>
              <a:t> Investimentos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</p:txBody>
      </p:sp>
      <p:pic>
        <p:nvPicPr>
          <p:cNvPr id="7" name="Picture 3" descr="Logo7cbc_M.png">
            <a:extLst>
              <a:ext uri="{FF2B5EF4-FFF2-40B4-BE49-F238E27FC236}">
                <a16:creationId xmlns:a16="http://schemas.microsoft.com/office/drawing/2014/main" id="{955AA1C7-46CB-4F94-9164-7458060C0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829" y="1822765"/>
            <a:ext cx="3828141" cy="29609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 – Acompanhamento Técnico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652624"/>
            <a:ext cx="838042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2000" dirty="0"/>
              <a:t>C</a:t>
            </a:r>
            <a:r>
              <a:rPr lang="pt-BR" sz="2000" dirty="0">
                <a:solidFill>
                  <a:schemeClr val="tx1"/>
                </a:solidFill>
              </a:rPr>
              <a:t>apacitação - Busca pelo Conhecimento</a:t>
            </a:r>
          </a:p>
          <a:p>
            <a:pPr lvl="1"/>
            <a:endParaRPr lang="pt-BR" sz="2000" dirty="0">
              <a:solidFill>
                <a:schemeClr val="tx1"/>
              </a:solidFill>
            </a:endParaRPr>
          </a:p>
          <a:p>
            <a:pPr lvl="1"/>
            <a:endParaRPr lang="pt-BR" sz="2000" dirty="0">
              <a:solidFill>
                <a:schemeClr val="tx1"/>
              </a:solidFill>
            </a:endParaRPr>
          </a:p>
          <a:p>
            <a:pPr marL="285750" lvl="1" indent="-285750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Conhecimento técnico – Consequência – Certificações (necessidade legal)</a:t>
            </a:r>
          </a:p>
          <a:p>
            <a:pPr marL="285750" lvl="1" indent="-285750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marL="285750" lvl="1" indent="-285750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lvl="1" algn="ctr"/>
            <a:r>
              <a:rPr lang="pt-BR" sz="2000" b="1" dirty="0">
                <a:solidFill>
                  <a:srgbClr val="FF0000"/>
                </a:solidFill>
              </a:rPr>
              <a:t>Decisões melhores respaldadas</a:t>
            </a:r>
          </a:p>
          <a:p>
            <a:pPr lvl="1"/>
            <a:endParaRPr lang="pt-BR" sz="2000" dirty="0">
              <a:solidFill>
                <a:schemeClr val="tx1"/>
              </a:solidFill>
            </a:endParaRPr>
          </a:p>
          <a:p>
            <a:pPr marL="285750" lvl="1" indent="-285750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Primeiro passo para a diversificação é o conhecimento: </a:t>
            </a:r>
            <a:r>
              <a:rPr lang="pt-BR" sz="2000" b="1" dirty="0">
                <a:solidFill>
                  <a:schemeClr val="tx1"/>
                </a:solidFill>
              </a:rPr>
              <a:t>Segurança</a:t>
            </a:r>
          </a:p>
          <a:p>
            <a:pPr marL="285750" lvl="1" indent="-285750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marL="285750" lvl="1" indent="-285750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Relação Interpessoal – Equipe Especializada: </a:t>
            </a:r>
            <a:r>
              <a:rPr lang="pt-BR" sz="2000" b="1" dirty="0">
                <a:solidFill>
                  <a:schemeClr val="tx1"/>
                </a:solidFill>
              </a:rPr>
              <a:t>Confiança</a:t>
            </a:r>
          </a:p>
          <a:p>
            <a:pPr marL="285750" lvl="1" indent="-285750">
              <a:buFontTx/>
              <a:buChar char="-"/>
            </a:pPr>
            <a:endParaRPr lang="pt-BR" sz="2000" b="1" dirty="0"/>
          </a:p>
          <a:p>
            <a:pPr marL="285750" lvl="1" indent="-285750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Responsabilidade legal: Lei 9717 – Art. 8: todos os agentes envolvidos tem responsabilidade.</a:t>
            </a:r>
          </a:p>
          <a:p>
            <a:pPr marL="285750" lvl="1" indent="-285750">
              <a:buFontTx/>
              <a:buChar char="-"/>
            </a:pPr>
            <a:endParaRPr lang="pt-BR" sz="1600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F67371DE-6D3E-44BC-8E3B-59E9785B4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1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 – Desafios 2020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652624"/>
            <a:ext cx="838042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2000" dirty="0"/>
              <a:t>Conclusões</a:t>
            </a:r>
            <a:endParaRPr lang="pt-BR" sz="2000" dirty="0">
              <a:solidFill>
                <a:schemeClr val="tx1"/>
              </a:solidFill>
            </a:endParaRPr>
          </a:p>
          <a:p>
            <a:pPr lvl="1"/>
            <a:endParaRPr lang="pt-BR" sz="2000" dirty="0">
              <a:solidFill>
                <a:schemeClr val="tx1"/>
              </a:solidFill>
            </a:endParaRPr>
          </a:p>
          <a:p>
            <a:pPr marL="342900" lvl="1" indent="-342900">
              <a:buFontTx/>
              <a:buChar char="-"/>
            </a:pPr>
            <a:r>
              <a:rPr lang="pt-BR" sz="2000" dirty="0"/>
              <a:t>Cenário: Queda das taxas de juros;</a:t>
            </a:r>
          </a:p>
          <a:p>
            <a:pPr marL="342900" lvl="1" indent="-342900">
              <a:buFontTx/>
              <a:buChar char="-"/>
            </a:pPr>
            <a:endParaRPr lang="pt-BR" sz="2000" dirty="0"/>
          </a:p>
          <a:p>
            <a:pPr marL="342900" lvl="1" indent="-342900">
              <a:buFontTx/>
              <a:buChar char="-"/>
            </a:pPr>
            <a:r>
              <a:rPr lang="pt-BR" sz="2000" dirty="0"/>
              <a:t>Diversificação gradual dos investimentos – </a:t>
            </a:r>
            <a:r>
              <a:rPr lang="pt-BR" sz="2000" b="1" dirty="0"/>
              <a:t>busca pelo conhecimento</a:t>
            </a:r>
            <a:r>
              <a:rPr lang="pt-BR" sz="2000" dirty="0"/>
              <a:t>;</a:t>
            </a:r>
          </a:p>
          <a:p>
            <a:pPr marL="342900" lvl="1" indent="-342900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marL="342900" lvl="1" indent="-342900">
              <a:lnSpc>
                <a:spcPct val="150000"/>
              </a:lnSpc>
              <a:buFontTx/>
              <a:buChar char="-"/>
            </a:pPr>
            <a:r>
              <a:rPr lang="pt-BR" sz="2000" dirty="0"/>
              <a:t>Integração entre o acompanhamento legal e do técnico – </a:t>
            </a:r>
            <a:r>
              <a:rPr lang="pt-BR" sz="2000" b="1" dirty="0"/>
              <a:t>Aproximação</a:t>
            </a:r>
            <a:r>
              <a:rPr lang="pt-BR" sz="2000" dirty="0"/>
              <a:t> das áreas de Gestão de Recursos e Acompanhamento.</a:t>
            </a:r>
            <a:endParaRPr lang="pt-BR" sz="1600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F67371DE-6D3E-44BC-8E3B-59E9785B4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7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311760" y="1783440"/>
            <a:ext cx="85194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"/>
          <p:cNvSpPr/>
          <p:nvPr/>
        </p:nvSpPr>
        <p:spPr>
          <a:xfrm>
            <a:off x="311760" y="483480"/>
            <a:ext cx="85194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pt-BR" sz="2800" b="0" strike="noStrike" spc="-1" dirty="0">
                <a:latin typeface="Open Sans Light"/>
                <a:ea typeface="Open Sans Light"/>
              </a:rPr>
              <a:t>Obrigado!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/>
            <a:endParaRPr lang="pt-BR" sz="1400" spc="-1" dirty="0">
              <a:latin typeface="Calibri"/>
            </a:endParaRPr>
          </a:p>
          <a:p>
            <a:pPr algn="ctr"/>
            <a:r>
              <a:rPr lang="pt-BR" spc="-1" dirty="0">
                <a:latin typeface="Calibri"/>
                <a:ea typeface="DejaVu Sans"/>
              </a:rPr>
              <a:t>Rodrigo Brandão</a:t>
            </a:r>
          </a:p>
          <a:p>
            <a:pPr algn="ctr"/>
            <a:r>
              <a:rPr lang="pt-BR" spc="-1" dirty="0">
                <a:latin typeface="Calibri"/>
                <a:ea typeface="DejaVu Sans"/>
              </a:rPr>
              <a:t>rodrigo.araujo@uniletra.com.br</a:t>
            </a:r>
          </a:p>
          <a:p>
            <a:pPr algn="ctr"/>
            <a:r>
              <a:rPr lang="pt-BR" spc="-1" dirty="0">
                <a:latin typeface="Calibri"/>
                <a:ea typeface="DejaVu Sans"/>
              </a:rPr>
              <a:t>(11) 94848-9619</a:t>
            </a:r>
          </a:p>
          <a:p>
            <a:pPr algn="ctr">
              <a:lnSpc>
                <a:spcPct val="100000"/>
              </a:lnSpc>
            </a:pPr>
            <a:endParaRPr lang="pt-BR" sz="1400" b="0" strike="noStrike" spc="-1" dirty="0">
              <a:latin typeface="Arial"/>
            </a:endParaRPr>
          </a:p>
        </p:txBody>
      </p:sp>
      <p:pic>
        <p:nvPicPr>
          <p:cNvPr id="4" name="Picture 3" descr="Logo7cbc_M.png">
            <a:extLst>
              <a:ext uri="{FF2B5EF4-FFF2-40B4-BE49-F238E27FC236}">
                <a16:creationId xmlns:a16="http://schemas.microsoft.com/office/drawing/2014/main" id="{3E6FED10-D41F-4334-AFC8-085FF5674A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309" y="2516025"/>
            <a:ext cx="2771960" cy="214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880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BR" sz="1800" b="1" dirty="0">
                <a:solidFill>
                  <a:srgbClr val="F1511F"/>
                </a:solidFill>
              </a:rPr>
              <a:t>Política de Investimentos - Etapas</a:t>
            </a:r>
            <a:endParaRPr lang="pt-BR" sz="1800" b="1" kern="1200" spc="-1" dirty="0">
              <a:solidFill>
                <a:srgbClr val="000000"/>
              </a:solidFill>
              <a:latin typeface="+mn-lt"/>
              <a:ea typeface="Microsoft YaHei"/>
              <a:cs typeface="+mn-c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1915" y="738051"/>
            <a:ext cx="80470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pt-BR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1 - Análise: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Cenários para 2020.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Meta Atuarial (Meta de Investimentos).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2 - Aprovação: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Planejamento</a:t>
            </a:r>
            <a:r>
              <a:rPr lang="pt-B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dos Investimentos – baseado no ano anterior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Análise dos segmentos escolhidos (objetivos) e critérios de escolha das instituições e produtos.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3 - Acompanhamento – </a:t>
            </a:r>
            <a:r>
              <a:rPr lang="pt-B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Comitês e Conselhos</a:t>
            </a:r>
          </a:p>
          <a:p>
            <a:pPr lvl="0" algn="just">
              <a:buClr>
                <a:srgbClr val="000000"/>
              </a:buClr>
              <a:defRPr/>
            </a:pPr>
            <a:endParaRPr lang="pt-B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lvl="0" algn="just">
              <a:buClr>
                <a:srgbClr val="000000"/>
              </a:buClr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Resultados x Objetivos e Metas</a:t>
            </a:r>
            <a:endParaRPr lang="pt-B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6" name="Picture 3" descr="Logo7cbc_M.png">
            <a:extLst>
              <a:ext uri="{FF2B5EF4-FFF2-40B4-BE49-F238E27FC236}">
                <a16:creationId xmlns:a16="http://schemas.microsoft.com/office/drawing/2014/main" id="{4A054EC0-3739-4D0D-B01C-65D41F000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8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F1511F"/>
                </a:solidFill>
              </a:rPr>
              <a:t>Política de Investimentos - Cenário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6500" y="617805"/>
            <a:ext cx="826730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Queda dos Juros – SELIC: 5,0% a.a. (Juros reais: 1,53%)</a:t>
            </a:r>
          </a:p>
          <a:p>
            <a:pPr marL="285750" indent="-285750" algn="just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	- Meta Atuarial: IPCA + 6%</a:t>
            </a:r>
          </a:p>
          <a:p>
            <a:pPr marL="285750" indent="-285750" algn="just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Renda Fixa e Renda Variável – Estratégias de Investimentos</a:t>
            </a:r>
          </a:p>
          <a:p>
            <a:pPr algn="just"/>
            <a:endParaRPr lang="pt-BR" sz="20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Diversificação Gradual dos investimentos</a:t>
            </a:r>
          </a:p>
          <a:p>
            <a:pPr marL="285750" indent="-285750" algn="just">
              <a:buFontTx/>
              <a:buChar char="-"/>
            </a:pPr>
            <a:endParaRPr lang="pt-BR" sz="2000" dirty="0">
              <a:solidFill>
                <a:schemeClr val="tx1"/>
              </a:solidFill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</a:rPr>
              <a:t>	- Busca pelo Conhecimento x Apetite ao Risco </a:t>
            </a:r>
          </a:p>
          <a:p>
            <a:pPr algn="just"/>
            <a:endParaRPr lang="pt-BR" sz="20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pt-BR" sz="2000" dirty="0">
                <a:solidFill>
                  <a:schemeClr val="tx1"/>
                </a:solidFill>
              </a:rPr>
              <a:t>Pró-Gestão: governança, capacitação, aumento das possibilidades de investimentos.</a:t>
            </a:r>
          </a:p>
          <a:p>
            <a:pPr marL="285750" indent="-285750" algn="just">
              <a:buFontTx/>
              <a:buChar char="-"/>
            </a:pPr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6" name="Picture 3" descr="Logo7cbc_M.png">
            <a:extLst>
              <a:ext uri="{FF2B5EF4-FFF2-40B4-BE49-F238E27FC236}">
                <a16:creationId xmlns:a16="http://schemas.microsoft.com/office/drawing/2014/main" id="{C4FC45CD-42BE-4C36-95E2-8DC722CEA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5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F1511F"/>
                </a:solidFill>
              </a:rPr>
              <a:t>Política de Investimentos - Cenário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6500" y="724965"/>
            <a:ext cx="82673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600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BE176FC-CE87-4A06-A79B-2AC5D94EA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18" y="600066"/>
            <a:ext cx="8725899" cy="371448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CA3D008-4883-4FAD-9E9F-CC333D2239BC}"/>
              </a:ext>
            </a:extLst>
          </p:cNvPr>
          <p:cNvSpPr txBox="1"/>
          <p:nvPr/>
        </p:nvSpPr>
        <p:spPr>
          <a:xfrm>
            <a:off x="7476882" y="4345323"/>
            <a:ext cx="15813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Fonte: SPREV (set 19)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88D7FA9-468E-41BD-8569-69509A074527}"/>
              </a:ext>
            </a:extLst>
          </p:cNvPr>
          <p:cNvSpPr txBox="1"/>
          <p:nvPr/>
        </p:nvSpPr>
        <p:spPr>
          <a:xfrm>
            <a:off x="311699" y="4350266"/>
            <a:ext cx="5674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Renda Fixa/ Renda Variável: 90/10 – Perfil do Investidor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E1F0CEA-FD16-4B19-8C60-DDC32E7F6F3B}"/>
              </a:ext>
            </a:extLst>
          </p:cNvPr>
          <p:cNvSpPr/>
          <p:nvPr/>
        </p:nvSpPr>
        <p:spPr>
          <a:xfrm>
            <a:off x="2921794" y="888855"/>
            <a:ext cx="192881" cy="139709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6DB663A-688E-4BC5-AB20-200D275DF2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931" y="614015"/>
            <a:ext cx="248602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9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F1511F"/>
                </a:solidFill>
              </a:rPr>
              <a:t>Política de Investimentos - Cenário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86500" y="724965"/>
            <a:ext cx="82673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Destaques Acompanhamento - DPIN </a:t>
            </a:r>
            <a:r>
              <a:rPr lang="pt-BR" dirty="0"/>
              <a:t>- 2020</a:t>
            </a:r>
            <a:endParaRPr lang="pt-BR" dirty="0">
              <a:solidFill>
                <a:schemeClr val="tx1"/>
              </a:solidFill>
            </a:endParaRPr>
          </a:p>
          <a:p>
            <a:pPr lvl="1" algn="ctr"/>
            <a:endParaRPr lang="pt-BR" b="1" dirty="0">
              <a:solidFill>
                <a:schemeClr val="tx1"/>
              </a:solidFill>
            </a:endParaRPr>
          </a:p>
          <a:p>
            <a:pPr lvl="1" algn="ctr"/>
            <a:r>
              <a:rPr lang="pt-BR" b="1" u="sng" dirty="0">
                <a:solidFill>
                  <a:schemeClr val="tx1"/>
                </a:solidFill>
              </a:rPr>
              <a:t>Entendimento dos Indicadores de Renda Fixa</a:t>
            </a:r>
          </a:p>
          <a:p>
            <a:pPr lvl="1" algn="ctr"/>
            <a:endParaRPr lang="pt-BR" b="1" dirty="0">
              <a:solidFill>
                <a:schemeClr val="tx1"/>
              </a:solidFill>
            </a:endParaRPr>
          </a:p>
          <a:p>
            <a:pPr lvl="1" algn="ctr"/>
            <a:r>
              <a:rPr lang="pt-BR" b="1" u="sng" dirty="0">
                <a:solidFill>
                  <a:schemeClr val="tx1"/>
                </a:solidFill>
              </a:rPr>
              <a:t>Definição de metas de acordo com características dos segmentos escolhidos (principalmente Renda Variável)</a:t>
            </a:r>
          </a:p>
          <a:p>
            <a:pPr lvl="1" algn="ctr"/>
            <a:endParaRPr lang="pt-BR" b="1" dirty="0">
              <a:solidFill>
                <a:schemeClr val="tx1"/>
              </a:solidFill>
            </a:endParaRPr>
          </a:p>
          <a:p>
            <a:pPr lvl="1" algn="ctr"/>
            <a:r>
              <a:rPr lang="pt-BR" b="1" u="sng" dirty="0"/>
              <a:t>Aprendizado contínuo dos produtos de investimentos</a:t>
            </a:r>
          </a:p>
          <a:p>
            <a:pPr lvl="1" algn="ctr"/>
            <a:endParaRPr lang="pt-BR" dirty="0">
              <a:solidFill>
                <a:schemeClr val="tx1"/>
              </a:solidFill>
            </a:endParaRPr>
          </a:p>
          <a:p>
            <a:pPr lvl="1" algn="ctr"/>
            <a:endParaRPr lang="pt-BR" dirty="0">
              <a:solidFill>
                <a:schemeClr val="tx1"/>
              </a:solidFill>
            </a:endParaRPr>
          </a:p>
          <a:p>
            <a:pPr lvl="1"/>
            <a:r>
              <a:rPr lang="pt-BR" dirty="0">
                <a:solidFill>
                  <a:schemeClr val="tx1"/>
                </a:solidFill>
              </a:rPr>
              <a:t>1 - Permite ao RPPS mais ou menos exposição as estratégias projetadas;</a:t>
            </a:r>
          </a:p>
          <a:p>
            <a:pPr lvl="1"/>
            <a:endParaRPr lang="pt-BR" dirty="0">
              <a:solidFill>
                <a:schemeClr val="tx1"/>
              </a:solidFill>
            </a:endParaRPr>
          </a:p>
          <a:p>
            <a:pPr lvl="1"/>
            <a:r>
              <a:rPr lang="pt-BR" dirty="0">
                <a:solidFill>
                  <a:schemeClr val="tx1"/>
                </a:solidFill>
              </a:rPr>
              <a:t>2 - Evita o uso da retificação do DPIN ao longo do ano vigente;</a:t>
            </a:r>
          </a:p>
          <a:p>
            <a:pPr lvl="1"/>
            <a:endParaRPr lang="pt-BR" dirty="0">
              <a:solidFill>
                <a:schemeClr val="tx1"/>
              </a:solidFill>
            </a:endParaRPr>
          </a:p>
          <a:p>
            <a:pPr lvl="1"/>
            <a:r>
              <a:rPr lang="pt-BR" dirty="0">
                <a:solidFill>
                  <a:schemeClr val="tx1"/>
                </a:solidFill>
              </a:rPr>
              <a:t>3 - Torna mais fácil o acompanhamento dos resultados.</a:t>
            </a:r>
          </a:p>
          <a:p>
            <a:pPr lvl="1" algn="just"/>
            <a:endParaRPr lang="pt-BR" sz="1600" b="1" dirty="0">
              <a:solidFill>
                <a:schemeClr val="tx1"/>
              </a:solidFill>
            </a:endParaRPr>
          </a:p>
          <a:p>
            <a:pPr lvl="1" algn="just"/>
            <a:endParaRPr lang="pt-BR" sz="1600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9A56A48A-0426-4A5F-B145-6818E4C89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7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652624"/>
            <a:ext cx="838042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defRPr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Conselhos e Comitês de Investimentos</a:t>
            </a:r>
          </a:p>
          <a:p>
            <a:pPr lvl="1" algn="just"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Farão o acompanhamento dos resultados da Política de Investimentos.</a:t>
            </a:r>
          </a:p>
          <a:p>
            <a:pPr marL="285750" lvl="1" indent="-285750" algn="just">
              <a:buFontTx/>
              <a:buChar char="-"/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documento é revisitado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ao longo do ano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por isso uma boa elaboração é fundamental.</a:t>
            </a:r>
          </a:p>
          <a:p>
            <a:pPr marL="285750" lvl="1" indent="-285750" algn="just">
              <a:buFontTx/>
              <a:buChar char="-"/>
              <a:defRPr/>
            </a:pP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buFontTx/>
              <a:buChar char="-"/>
              <a:defRPr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definição de relatórios auxilia no acompanhamento contínuo da Política.</a:t>
            </a:r>
          </a:p>
          <a:p>
            <a:pPr marL="285750" lvl="1" indent="-285750" algn="just">
              <a:buFontTx/>
              <a:buChar char="-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 - DAIR como relatório mensal dos investimentos.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endParaRPr lang="pt-B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Pró-Gestão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pt-B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marR="0" lvl="1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kumimoji="0" lang="pt-BR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Relatórios Mensais de resultados</a:t>
            </a:r>
            <a:r>
              <a:rPr kumimoji="0" lang="pt-B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 Parecer do Comitê de Investimentos e Aprovação do Conselho Fiscal.</a:t>
            </a: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9C6897C9-2B9D-4868-AB89-4902AF22F7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652624"/>
            <a:ext cx="8380427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defRPr/>
            </a:pP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Conselhos e Comitês de Investimentos</a:t>
            </a:r>
          </a:p>
          <a:p>
            <a:pPr lvl="1" algn="just">
              <a:defRPr/>
            </a:pPr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defRPr/>
            </a:pPr>
            <a:r>
              <a:rPr lang="pt-B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ACOMPANHAMENTO LEGAL X ACOMPANHAMENTO TÉCNICO</a:t>
            </a:r>
          </a:p>
          <a:p>
            <a:pPr lvl="1" algn="just">
              <a:defRPr/>
            </a:pPr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kumimoji="0" lang="pt-BR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</a:t>
            </a:r>
            <a:r>
              <a:rPr lang="pt-BR" b="1" kern="0" dirty="0" err="1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companhamento</a:t>
            </a:r>
            <a:r>
              <a:rPr lang="pt-BR" b="1" kern="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Legal: </a:t>
            </a:r>
            <a:r>
              <a:rPr lang="pt-BR" kern="0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prazos de envio, obrigações legais (ex.: certificações) – Conhecimento da Legislação – CMN 3.922/10 e Portaria 519/11.</a:t>
            </a:r>
          </a:p>
          <a:p>
            <a:pPr marL="0" lvl="1" algn="just"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r>
              <a:rPr lang="pt-BR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Acompanhamento Técnico: </a:t>
            </a:r>
            <a:r>
              <a:rPr lang="pt-BR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Conteúdo da Política de Investimentos</a:t>
            </a:r>
          </a:p>
          <a:p>
            <a:pPr marL="0" lvl="1" algn="just">
              <a:defRPr/>
            </a:pPr>
            <a:endParaRPr kumimoji="0" lang="pt-B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r>
              <a:rPr lang="pt-BR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- Características dos investimentos;</a:t>
            </a:r>
          </a:p>
          <a:p>
            <a:pPr marL="0" lvl="1" algn="just">
              <a:defRPr/>
            </a:pPr>
            <a:endParaRPr lang="pt-BR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r>
              <a:rPr lang="pt-BR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- Acompanhamento de metas e resultados x estratégias selecionadas;</a:t>
            </a:r>
          </a:p>
          <a:p>
            <a:pPr marL="0" lvl="1" algn="just">
              <a:defRPr/>
            </a:pPr>
            <a:endParaRPr lang="pt-BR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r>
              <a:rPr lang="pt-BR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Ferramentas</a:t>
            </a:r>
            <a:r>
              <a:rPr lang="pt-BR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 DAIR (mensal) e relatórios de desempenho.</a:t>
            </a:r>
          </a:p>
          <a:p>
            <a:pPr marL="0" lvl="1" algn="just">
              <a:defRPr/>
            </a:pPr>
            <a:endParaRPr lang="pt-B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r>
              <a:rPr lang="pt-B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</a:p>
          <a:p>
            <a:pPr marL="0" lvl="1" algn="just"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lvl="1" algn="just"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R="0" lvl="1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9C6897C9-2B9D-4868-AB89-4902AF22F7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5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 – Acompanhamento Legal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695830"/>
            <a:ext cx="838042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sz="2000" dirty="0"/>
              <a:t>Prazo envio</a:t>
            </a:r>
            <a:r>
              <a:rPr lang="pt-BR" sz="2000" dirty="0">
                <a:solidFill>
                  <a:schemeClr val="tx1"/>
                </a:solidFill>
              </a:rPr>
              <a:t> DPIN 2020: </a:t>
            </a:r>
            <a:r>
              <a:rPr lang="pt-BR" sz="2000" b="1" u="sng" dirty="0">
                <a:solidFill>
                  <a:schemeClr val="tx1"/>
                </a:solidFill>
              </a:rPr>
              <a:t>31 de dezembro 2019</a:t>
            </a:r>
          </a:p>
          <a:p>
            <a:pPr marL="0" lvl="1"/>
            <a:endParaRPr lang="pt-BR" sz="2000" b="1" u="sng" dirty="0"/>
          </a:p>
          <a:p>
            <a:pPr marL="285750" lvl="1" indent="-285750">
              <a:buFontTx/>
              <a:buChar char="-"/>
            </a:pPr>
            <a:r>
              <a:rPr lang="pt-BR" sz="2000" b="1" dirty="0">
                <a:solidFill>
                  <a:schemeClr val="tx1"/>
                </a:solidFill>
              </a:rPr>
              <a:t>Processo de envio: </a:t>
            </a:r>
          </a:p>
          <a:p>
            <a:pPr marL="0" lvl="1"/>
            <a:endParaRPr lang="pt-BR" sz="2000" b="1" dirty="0"/>
          </a:p>
          <a:p>
            <a:pPr marL="0" lvl="1"/>
            <a:r>
              <a:rPr lang="pt-BR" sz="2000" dirty="0">
                <a:solidFill>
                  <a:schemeClr val="tx1"/>
                </a:solidFill>
              </a:rPr>
              <a:t>1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-</a:t>
            </a:r>
            <a:r>
              <a:rPr lang="pt-BR" sz="2000" b="1" dirty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Elaboração da Política de Investimentos;</a:t>
            </a:r>
          </a:p>
          <a:p>
            <a:pPr marL="0" lvl="1"/>
            <a:endParaRPr lang="pt-BR" sz="2000" dirty="0"/>
          </a:p>
          <a:p>
            <a:pPr marL="0" lvl="1"/>
            <a:r>
              <a:rPr lang="pt-BR" sz="2000" dirty="0"/>
              <a:t>2 – Elaboração do DPIN;</a:t>
            </a:r>
            <a:endParaRPr lang="pt-BR" sz="2000" dirty="0">
              <a:solidFill>
                <a:schemeClr val="tx1"/>
              </a:solidFill>
            </a:endParaRPr>
          </a:p>
          <a:p>
            <a:pPr marL="0" lvl="1"/>
            <a:endParaRPr lang="pt-BR" sz="2000" dirty="0">
              <a:solidFill>
                <a:schemeClr val="tx1"/>
              </a:solidFill>
            </a:endParaRPr>
          </a:p>
          <a:p>
            <a:pPr marL="0" lvl="1"/>
            <a:r>
              <a:rPr lang="pt-BR" sz="2000" dirty="0"/>
              <a:t>3 – Envio do DPIN;</a:t>
            </a:r>
          </a:p>
          <a:p>
            <a:pPr marL="0" lvl="1"/>
            <a:endParaRPr lang="pt-BR" sz="2000" dirty="0"/>
          </a:p>
          <a:p>
            <a:pPr marL="0" lvl="1"/>
            <a:r>
              <a:rPr lang="pt-BR" sz="2000" dirty="0">
                <a:solidFill>
                  <a:schemeClr val="tx1"/>
                </a:solidFill>
              </a:rPr>
              <a:t>4 – Processamento do demonstrativo.</a:t>
            </a:r>
          </a:p>
          <a:p>
            <a:pPr marL="285750" lvl="1" indent="-285750">
              <a:buFontTx/>
              <a:buChar char="-"/>
            </a:pPr>
            <a:endParaRPr lang="pt-BR" sz="1600" b="1" dirty="0"/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216B3516-7B82-4034-A35C-874B938B5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81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283419" y="1056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t-BR" sz="1800" b="1" dirty="0">
                <a:solidFill>
                  <a:srgbClr val="F1511F"/>
                </a:solidFill>
              </a:rPr>
              <a:t>Política de Investimentos – Acompanhamento Legal</a:t>
            </a:r>
            <a:endParaRPr sz="1800" b="1" dirty="0">
              <a:solidFill>
                <a:srgbClr val="F1511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5951" y="717261"/>
            <a:ext cx="838042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pt-BR" dirty="0"/>
              <a:t>Prazo envio</a:t>
            </a:r>
            <a:r>
              <a:rPr lang="pt-BR" dirty="0">
                <a:solidFill>
                  <a:schemeClr val="tx1"/>
                </a:solidFill>
              </a:rPr>
              <a:t> DPIN 2020: </a:t>
            </a:r>
            <a:r>
              <a:rPr lang="pt-BR" b="1" u="sng" dirty="0">
                <a:solidFill>
                  <a:schemeClr val="tx1"/>
                </a:solidFill>
              </a:rPr>
              <a:t>31 de dezembro 2019</a:t>
            </a:r>
          </a:p>
          <a:p>
            <a:pPr marL="0" lvl="1"/>
            <a:endParaRPr lang="pt-BR" b="1" dirty="0">
              <a:solidFill>
                <a:schemeClr val="tx1"/>
              </a:solidFill>
            </a:endParaRPr>
          </a:p>
          <a:p>
            <a:pPr marL="0" lvl="1"/>
            <a:r>
              <a:rPr lang="pt-BR" b="1" dirty="0">
                <a:solidFill>
                  <a:schemeClr val="tx1"/>
                </a:solidFill>
              </a:rPr>
              <a:t>CRP – IRREGULARIDADES:</a:t>
            </a:r>
          </a:p>
          <a:p>
            <a:pPr marL="0" lvl="1"/>
            <a:endParaRPr lang="pt-BR" b="1" dirty="0"/>
          </a:p>
          <a:p>
            <a:pPr marL="0" lvl="1"/>
            <a:endParaRPr lang="pt-BR" b="1" dirty="0"/>
          </a:p>
          <a:p>
            <a:pPr marL="285750" lvl="1" indent="-285750">
              <a:buFontTx/>
              <a:buChar char="-"/>
            </a:pPr>
            <a:r>
              <a:rPr lang="pt-BR" b="1" dirty="0">
                <a:solidFill>
                  <a:schemeClr val="tx1"/>
                </a:solidFill>
              </a:rPr>
              <a:t>DPIN: </a:t>
            </a:r>
            <a:r>
              <a:rPr lang="pt-BR" dirty="0">
                <a:solidFill>
                  <a:schemeClr val="tx1"/>
                </a:solidFill>
              </a:rPr>
              <a:t>falta de envio do demonstrativo; da declaração de veracidade ou da Politica de Investimentos digitalizada.</a:t>
            </a:r>
          </a:p>
          <a:p>
            <a:pPr marL="0" lvl="1"/>
            <a:endParaRPr lang="pt-BR" b="1" dirty="0"/>
          </a:p>
          <a:p>
            <a:pPr marL="0" lvl="1"/>
            <a:endParaRPr lang="pt-BR" b="1" dirty="0"/>
          </a:p>
          <a:p>
            <a:pPr marL="285750" lvl="1" indent="-285750">
              <a:buFontTx/>
              <a:buChar char="-"/>
            </a:pPr>
            <a:r>
              <a:rPr lang="pt-BR" b="1" dirty="0">
                <a:solidFill>
                  <a:schemeClr val="tx1"/>
                </a:solidFill>
              </a:rPr>
              <a:t>DPIN: </a:t>
            </a:r>
            <a:r>
              <a:rPr lang="pt-BR" dirty="0"/>
              <a:t>I</a:t>
            </a:r>
            <a:r>
              <a:rPr lang="pt-BR" dirty="0">
                <a:solidFill>
                  <a:schemeClr val="tx1"/>
                </a:solidFill>
              </a:rPr>
              <a:t>rregularidade referente ao conteúdo do demonstrativo.</a:t>
            </a:r>
          </a:p>
          <a:p>
            <a:pPr marL="0" lvl="1"/>
            <a:endParaRPr lang="pt-BR" dirty="0">
              <a:solidFill>
                <a:schemeClr val="tx1"/>
              </a:solidFill>
            </a:endParaRPr>
          </a:p>
          <a:p>
            <a:pPr marL="0" lvl="1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sz="2000" dirty="0"/>
          </a:p>
        </p:txBody>
      </p:sp>
      <p:pic>
        <p:nvPicPr>
          <p:cNvPr id="5" name="Picture 3" descr="Logo7cbc_M.png">
            <a:extLst>
              <a:ext uri="{FF2B5EF4-FFF2-40B4-BE49-F238E27FC236}">
                <a16:creationId xmlns:a16="http://schemas.microsoft.com/office/drawing/2014/main" id="{216B3516-7B82-4034-A35C-874B938B5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33" y="9496"/>
            <a:ext cx="1711067" cy="13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47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TM02900743[[fn=Sisal]]</Template>
  <TotalTime>414</TotalTime>
  <Words>602</Words>
  <Application>Microsoft Office PowerPoint</Application>
  <PresentationFormat>Apresentação na tela (16:9)</PresentationFormat>
  <Paragraphs>158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Open Sans</vt:lpstr>
      <vt:lpstr>Open Sans Light</vt:lpstr>
      <vt:lpstr>Open Sans SemiBold</vt:lpstr>
      <vt:lpstr>Tema do Office</vt:lpstr>
      <vt:lpstr>                Política de Investimento </vt:lpstr>
      <vt:lpstr>Política de Investimentos - Etapas</vt:lpstr>
      <vt:lpstr>Política de Investimentos - Cenário</vt:lpstr>
      <vt:lpstr>Política de Investimentos - Cenário</vt:lpstr>
      <vt:lpstr>Política de Investimentos - Cenário</vt:lpstr>
      <vt:lpstr>Política de Investimentos</vt:lpstr>
      <vt:lpstr>Política de Investimentos</vt:lpstr>
      <vt:lpstr>Política de Investimentos – Acompanhamento Legal</vt:lpstr>
      <vt:lpstr>Política de Investimentos – Acompanhamento Legal</vt:lpstr>
      <vt:lpstr>Política de Investimentos – Acompanhamento Técnico</vt:lpstr>
      <vt:lpstr>Política de Investimentos – Desafios 2020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Uniletra Investimentos</dc:title>
  <dc:creator>ARLINDO</dc:creator>
  <cp:lastModifiedBy>Gustavo Trancoso</cp:lastModifiedBy>
  <cp:revision>85</cp:revision>
  <dcterms:modified xsi:type="dcterms:W3CDTF">2019-11-07T13:04:55Z</dcterms:modified>
</cp:coreProperties>
</file>