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348" r:id="rId2"/>
    <p:sldId id="256" r:id="rId3"/>
    <p:sldId id="333" r:id="rId4"/>
    <p:sldId id="335" r:id="rId5"/>
    <p:sldId id="337" r:id="rId6"/>
    <p:sldId id="338" r:id="rId7"/>
    <p:sldId id="336" r:id="rId8"/>
    <p:sldId id="339" r:id="rId9"/>
    <p:sldId id="340" r:id="rId10"/>
    <p:sldId id="341" r:id="rId11"/>
    <p:sldId id="329" r:id="rId12"/>
    <p:sldId id="330" r:id="rId13"/>
    <p:sldId id="342" r:id="rId14"/>
    <p:sldId id="343" r:id="rId15"/>
    <p:sldId id="344" r:id="rId16"/>
    <p:sldId id="347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7CBE189-CE0F-4E2A-A042-612D78930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6CDC7CC3-61A7-42C9-BC32-66BDF4C61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0A498D3D-2F35-4F72-AB47-53DB0E196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B3A0-817C-4E1F-8983-591A4FA8302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9CD1411B-ED6D-49A2-B6A1-808CBA15B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3D15845D-8291-451D-AC63-47BED5CAE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1B2D-6DA7-464E-9D4C-C7668D690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3896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770D5E7-AE13-4277-9E1E-EDBB549B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81ECE621-EFE0-4B2E-B06B-E5EB9165A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7C5B765A-642A-4076-B977-FF0E1C554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B3A0-817C-4E1F-8983-591A4FA8302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C54E8B59-48A6-4AF7-8D3D-C95A4E90E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9EAD9988-0A5C-4247-927E-C79553587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1B2D-6DA7-464E-9D4C-C7668D690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130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E422E41A-630F-4583-B04E-12AC7F481C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1C37B5A4-E414-479E-8B4F-DFBB03320F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0700CAA7-3ECB-47C0-AC7E-F5AF5E76C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B3A0-817C-4E1F-8983-591A4FA8302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F35D8E5A-D97D-4A39-A7ED-40FA5110C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7B5BB899-2942-4C6A-8DC7-164AC2A85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1B2D-6DA7-464E-9D4C-C7668D690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023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4FB6692-7E96-4027-8855-473AE6E26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A266AAEF-023C-463D-A40B-BC50714DD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03EA04AD-D7E9-42FB-BF27-4624C852D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B3A0-817C-4E1F-8983-591A4FA8302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9C1C687F-07AB-4133-817B-E8E701659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05779468-D912-4C37-B538-1AAC7547B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1B2D-6DA7-464E-9D4C-C7668D690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153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AA6ED58-5555-455A-B113-D684C6465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9AC31FF8-2E0E-4F52-A020-21332A73C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589BBA7E-EBE7-497C-88AD-4FC8BFCAE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B3A0-817C-4E1F-8983-591A4FA8302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ED3F3ECD-A984-47EE-B9F1-5274F3F8C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AAE8D279-9515-4E79-BAB6-C03DB0C9D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1B2D-6DA7-464E-9D4C-C7668D690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685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D30B241-065F-4366-ABCA-7BF9B3B54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1265F6E5-D90F-490F-8597-631058585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FDA4DC93-EA29-4D8D-B26F-9B57C18FE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B5F75829-72A4-440F-A0E6-D636DF6CD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B3A0-817C-4E1F-8983-591A4FA8302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D702010B-9AB8-4C12-8AFF-5031686BF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B01B7226-E130-488C-96F8-A46AE1FC6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1B2D-6DA7-464E-9D4C-C7668D690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785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46F0BD2-6D45-40C6-9006-27C00EFCD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187856CE-C269-4228-B694-C6ECF8369A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C45585C7-B6F7-4E5F-B68F-F2E2089E3F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61455462-587B-4EB8-B349-BA37F81F8A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CC816B5E-BD1A-40CC-B239-F86479523F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E88F61EB-270D-4735-83AD-BB4671F5A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B3A0-817C-4E1F-8983-591A4FA8302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58C988B2-D6C3-4BED-BE70-8C96109C4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8C29C824-FB08-4381-A9EA-0CE7E6E48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1B2D-6DA7-464E-9D4C-C7668D690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218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F319661-48AC-4F22-8033-D765843FD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2A2ABE73-DD59-48BC-9EC1-78CC070AB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B3A0-817C-4E1F-8983-591A4FA8302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7C6D4EDC-0712-44C7-AA4F-963CFD7EF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E12CD9E8-477F-4E2B-8371-FD790151E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1B2D-6DA7-464E-9D4C-C7668D690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822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8E6DBCA9-8AF4-45C1-8D9A-04F708BC4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B3A0-817C-4E1F-8983-591A4FA8302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FAC2F0BE-F0E5-4E53-A8DF-9746EC94A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0E2F26C4-92A5-416A-891F-4217D5B09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1B2D-6DA7-464E-9D4C-C7668D690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543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F97F364-5913-489B-8B2D-D3AF57C52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960A997C-9B4A-445F-A92F-8A5F196B0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DA56B959-AA82-4A89-AC70-B15DD0CDC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D95EA167-9917-48B0-B974-6EEFFB692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B3A0-817C-4E1F-8983-591A4FA8302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B4FA3577-6374-443F-B40A-1C031108C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43C0AAEC-5590-48F9-BAA8-C86400766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1B2D-6DA7-464E-9D4C-C7668D690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299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E61D312-EA23-49DC-B414-6E00E6C36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514E94FB-793F-4609-9FC0-F33BD90F99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BFD29828-DD70-4A62-9805-D56236BC38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80ACA5E4-8DC8-4C6D-83BF-4BC56A96A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B3A0-817C-4E1F-8983-591A4FA8302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43EAF422-4BA0-42C6-B4C4-173AACBCE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4810D819-6CCE-42FF-96FF-2607AA823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1B2D-6DA7-464E-9D4C-C7668D690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604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35D91FAC-DCB6-4549-B318-CFB43F892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69A9F667-C5B4-4DAF-8011-5DFCCB280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53E73689-09C1-430F-AC69-A97B0B6B86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9B3A0-817C-4E1F-8983-591A4FA8302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022E9370-8378-4172-8304-0AEDF0FF14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F6FE63B4-AC99-458F-A1BD-4317CC217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11B2D-6DA7-464E-9D4C-C7668D690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8319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9-2022/2019/Lei/L13846.htm#art31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9-2022/2019/Lei/L13846.htm#art3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9-2022/2019/Lei/L13846.htm#art31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9-2022/2019/Lei/L13846.htm#art31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9-2022/2019/Lei/L13846.htm#art31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="" xmlns:a16="http://schemas.microsoft.com/office/drawing/2014/main" id="{29012724-3A65-495C-AB9C-512D501E12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825" y="866775"/>
            <a:ext cx="6610350" cy="512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311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A8FD55E-30B0-486F-BDF4-D2789D51B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quem compete a apuração das infrações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C7988B6C-10AF-4B17-9E9C-F16040AA51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No caso de servidor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CF783CDA-FF18-45DE-BAD1-26B69EB0A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468599"/>
            <a:ext cx="5157787" cy="3684588"/>
          </a:xfrm>
        </p:spPr>
        <p:txBody>
          <a:bodyPr>
            <a:normAutofit fontScale="92500"/>
          </a:bodyPr>
          <a:lstStyle/>
          <a:p>
            <a:endParaRPr lang="pt-BR" dirty="0"/>
          </a:p>
          <a:p>
            <a:endParaRPr lang="pt-BR" dirty="0"/>
          </a:p>
          <a:p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Administração Pública</a:t>
            </a:r>
          </a:p>
          <a:p>
            <a:endParaRPr 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Tribunal de Contas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FEE44B8A-98CE-4898-A325-DDD307428F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86684"/>
          </a:xfrm>
        </p:spPr>
        <p:txBody>
          <a:bodyPr/>
          <a:lstStyle/>
          <a:p>
            <a:r>
              <a:rPr lang="pt-BR" dirty="0"/>
              <a:t>No caso de Conselheiro e demais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233D4CC2-C28E-44CD-8E6A-604E2808DB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4132031"/>
          </a:xfrm>
        </p:spPr>
        <p:txBody>
          <a:bodyPr>
            <a:normAutofit fontScale="55000" lnSpcReduction="20000"/>
          </a:bodyPr>
          <a:lstStyle/>
          <a:p>
            <a:r>
              <a:rPr lang="pt-BR" b="1" dirty="0"/>
              <a:t>Art. 9º Compete à União, por intermédio da Secretaria Especial de Previdência e Trabalho do Ministério da Economia, em relação aos regimes próprios de previdência social e aos seus fundos previdenciários:    </a:t>
            </a:r>
            <a:r>
              <a:rPr lang="pt-BR" b="1" dirty="0">
                <a:hlinkClick r:id="rId2"/>
              </a:rPr>
              <a:t>(Redação dada pela Lei nº 13.846, de 2019)</a:t>
            </a:r>
            <a:endParaRPr lang="pt-BR" b="1" dirty="0"/>
          </a:p>
          <a:p>
            <a:r>
              <a:rPr lang="pt-BR" b="1" dirty="0"/>
              <a:t>I - a orientação, a supervisão, </a:t>
            </a:r>
            <a:r>
              <a:rPr lang="pt-BR" b="1" dirty="0">
                <a:solidFill>
                  <a:srgbClr val="FF0000"/>
                </a:solidFill>
              </a:rPr>
              <a:t>a fiscalização </a:t>
            </a:r>
            <a:r>
              <a:rPr lang="pt-BR" b="1" dirty="0"/>
              <a:t>e o acompanhamento;    </a:t>
            </a:r>
            <a:r>
              <a:rPr lang="pt-BR" b="1" dirty="0">
                <a:hlinkClick r:id="rId2"/>
              </a:rPr>
              <a:t>(Redação dada pela Lei nº 13.846, de 2019)</a:t>
            </a:r>
            <a:endParaRPr lang="pt-BR" b="1" dirty="0"/>
          </a:p>
          <a:p>
            <a:r>
              <a:rPr lang="pt-BR" b="1" dirty="0"/>
              <a:t>...</a:t>
            </a:r>
          </a:p>
          <a:p>
            <a:r>
              <a:rPr lang="pt-BR" b="1" dirty="0"/>
              <a:t>III - </a:t>
            </a:r>
            <a:r>
              <a:rPr lang="pt-BR" b="1" dirty="0">
                <a:solidFill>
                  <a:srgbClr val="FF0000"/>
                </a:solidFill>
              </a:rPr>
              <a:t>a apuração de infrações, por servidor credenciado, e a aplicação de penalidades, por órgão próprio, nos casos previstos no art. 8º desta Lei</a:t>
            </a:r>
            <a:r>
              <a:rPr lang="pt-BR" b="1" dirty="0"/>
              <a:t>;      </a:t>
            </a:r>
            <a:r>
              <a:rPr lang="pt-BR" b="1" dirty="0">
                <a:hlinkClick r:id="rId2"/>
              </a:rPr>
              <a:t>(Redação dada pela Lei nº 13.846, de 2019)</a:t>
            </a:r>
            <a:endParaRPr lang="pt-BR" b="1" dirty="0"/>
          </a:p>
          <a:p>
            <a:r>
              <a:rPr lang="pt-BR" b="1" dirty="0"/>
              <a:t>IV - a emissão do Certificado de Regularidade Previdenciária (CRP), que atestará, para os fins do disposto no art. 7º desta Lei, o cumprimento, pelos Estados, Distrito Federal e Municípios, dos critérios e exigências aplicáveis aos regimes próprios de previdência social e aos seus fundos previdenciários.     </a:t>
            </a:r>
            <a:r>
              <a:rPr lang="pt-BR" b="1" dirty="0">
                <a:hlinkClick r:id="rId2"/>
              </a:rPr>
              <a:t>(Incluído pela Lei nº 13.846, de 2019</a:t>
            </a:r>
            <a:endParaRPr lang="pt-BR" dirty="0"/>
          </a:p>
          <a:p>
            <a:r>
              <a:rPr lang="pt-BR" b="1" dirty="0">
                <a:solidFill>
                  <a:srgbClr val="FF0000"/>
                </a:solidFill>
              </a:rPr>
              <a:t>Sem prejuízo de outros órgãos de controle como Tribunal de Contas</a:t>
            </a:r>
          </a:p>
        </p:txBody>
      </p:sp>
      <p:sp>
        <p:nvSpPr>
          <p:cNvPr id="8" name="Seta: para Baixo 7">
            <a:extLst>
              <a:ext uri="{FF2B5EF4-FFF2-40B4-BE49-F238E27FC236}">
                <a16:creationId xmlns="" xmlns:a16="http://schemas.microsoft.com/office/drawing/2014/main" id="{FA875AA8-E320-43B8-8E2D-DEEC4FF1EED1}"/>
              </a:ext>
            </a:extLst>
          </p:cNvPr>
          <p:cNvSpPr/>
          <p:nvPr/>
        </p:nvSpPr>
        <p:spPr>
          <a:xfrm>
            <a:off x="5702157" y="1859622"/>
            <a:ext cx="71919" cy="45103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659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13A13E4-B6A0-4986-B28B-D0F49DEDB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fazer para se resguardar das responsabilidades? Cautelas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5278C456-E16B-4444-8293-46796F729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3948"/>
          </a:xfrm>
        </p:spPr>
        <p:txBody>
          <a:bodyPr>
            <a:normAutofit fontScale="25000" lnSpcReduction="20000"/>
          </a:bodyPr>
          <a:lstStyle/>
          <a:p>
            <a:endParaRPr lang="pt-BR" dirty="0"/>
          </a:p>
          <a:p>
            <a:r>
              <a:rPr lang="pt-BR" sz="9600" dirty="0">
                <a:solidFill>
                  <a:srgbClr val="FF0000"/>
                </a:solidFill>
              </a:rPr>
              <a:t>1) </a:t>
            </a:r>
            <a:r>
              <a:rPr lang="pt-BR" sz="9600" b="1" dirty="0">
                <a:solidFill>
                  <a:srgbClr val="FF0000"/>
                </a:solidFill>
              </a:rPr>
              <a:t>Definição precisa na lei e no regulamento sobre a participação de cada um nas atividades exercidas no órgão gestor</a:t>
            </a:r>
          </a:p>
          <a:p>
            <a:r>
              <a:rPr lang="pt-BR" sz="9600" b="1" dirty="0">
                <a:solidFill>
                  <a:srgbClr val="FF0000"/>
                </a:solidFill>
              </a:rPr>
              <a:t>Definir competências – atribuições</a:t>
            </a:r>
          </a:p>
          <a:p>
            <a:r>
              <a:rPr lang="pt-BR" sz="9600" b="1" dirty="0">
                <a:solidFill>
                  <a:srgbClr val="FF0000"/>
                </a:solidFill>
              </a:rPr>
              <a:t>Segregação de atividades – Pró-gestão</a:t>
            </a:r>
          </a:p>
          <a:p>
            <a:r>
              <a:rPr lang="pt-BR" sz="9600" dirty="0"/>
              <a:t>Exemplo: em determinada lei municipal está prevista que o conselho deve homologar as aposentadorias e pensões</a:t>
            </a:r>
          </a:p>
          <a:p>
            <a:r>
              <a:rPr lang="pt-BR" sz="9600" dirty="0"/>
              <a:t>Servidor é aposentado sem cumprimento dos 05 anos de efetivo exercício no cargo efetivo, porque se entendeu que poderia ser somado o tempo de emprego público</a:t>
            </a:r>
          </a:p>
          <a:p>
            <a:r>
              <a:rPr lang="pt-BR" sz="9600" dirty="0"/>
              <a:t>TCE não registra a aposentadoria e determina o retorno do servidor à ativa</a:t>
            </a:r>
          </a:p>
          <a:p>
            <a:r>
              <a:rPr lang="pt-BR" sz="9600" dirty="0"/>
              <a:t>O pagamento indevido por dois anos deve ser ressarcido? </a:t>
            </a:r>
          </a:p>
          <a:p>
            <a:r>
              <a:rPr lang="pt-BR" sz="9600" dirty="0"/>
              <a:t>Quem deve ressarcir?</a:t>
            </a:r>
          </a:p>
          <a:p>
            <a:r>
              <a:rPr lang="pt-BR" sz="9600" dirty="0">
                <a:solidFill>
                  <a:srgbClr val="FF0000"/>
                </a:solidFill>
              </a:rPr>
              <a:t>2) exercer suas atividades com boa fé, lealdade e diligência</a:t>
            </a:r>
            <a:r>
              <a:rPr lang="pt-BR" sz="9600" dirty="0"/>
              <a:t>; (Incluído pela Resolução CMN nº 4.604, de 19/10/2017)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9535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13A13E4-B6A0-4986-B28B-D0F49DEDB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fazer para se resguardar das responsabilidades? Cautelas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5278C456-E16B-4444-8293-46796F729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206"/>
          </a:xfrm>
        </p:spPr>
        <p:txBody>
          <a:bodyPr>
            <a:noAutofit/>
          </a:bodyPr>
          <a:lstStyle/>
          <a:p>
            <a:endParaRPr lang="pt-BR" sz="1600" dirty="0"/>
          </a:p>
          <a:p>
            <a:r>
              <a:rPr lang="pt-B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No que tange à política de investimentos:</a:t>
            </a:r>
          </a:p>
          <a:p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2º. § 6º  Resolução 3.922 do CMN, atualizada:</a:t>
            </a:r>
          </a:p>
          <a:p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4º Entende-se por responsáveis pela gestão, para fins desta resolução, as pessoas que participam do processo de análise, de assessoramento e decisório sobre a aplicação dos recursos dos regimes próprios de previdência social e os participantes do mercado de títulos e valores mobiliários no que se refere à distribuição, intermediação e administração dos ativos aplicados por esses regimes. (Incluído pela Resolução CMN nº 4.695, de 27/11/2018)</a:t>
            </a:r>
          </a:p>
          <a:p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5º Incluem-se no rol de pessoas previstas no § 4º, </a:t>
            </a:r>
            <a:r>
              <a:rPr lang="pt-BR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medida de suas atribuições</a:t>
            </a: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os gestores, dirigentes e membros dos conselhos e órgãos colegiados de deliberação, de fiscalização ou do comitê de investimentos do regime próprio de previdência social, os consultores e outros profissionais que participem do processo de análise, de assessoramento e decisório sobre a aplicação dos recursos do regime próprio de previdência social, diretamente ou por intermédio de pessoa jurídica contratada e os agentes que participam da distribuição, intermediação e administração dos ativos aplicados por esses regimes. (Incluído pela Resolução CMN nº 4.695, de 27/11/2018) </a:t>
            </a:r>
          </a:p>
          <a:p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regime próprio de previdência social deve definir claramente a separação de responsabilidades de todos os agentes que participem do processo de análise, avaliação, gerenciamento, assessoramento e decisão sobre a aplicação dos recursos, inclusive com a definição das alçadas de decisão de cada instância. (Incluído pela Resolução CMN nº 4.695, de 27/11/2018) </a:t>
            </a:r>
          </a:p>
          <a:p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exercer suas atividades com boa fé, lealdade e diligência; (Incluído pela Resolução CMN nº 4.604, de 19/10/2017)</a:t>
            </a:r>
          </a:p>
          <a:p>
            <a:endParaRPr lang="pt-B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387134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11C5C24-2452-408D-BACA-DDA45EDEB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1064"/>
          </a:xfrm>
        </p:spPr>
        <p:txBody>
          <a:bodyPr>
            <a:normAutofit fontScale="90000"/>
          </a:bodyPr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fazer para se resguardar das responsabilidades? Cautelas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16A212C1-FD79-4697-8156-8D6BCE38B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No tocante à área atuarial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(portaria 464):</a:t>
            </a:r>
          </a:p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Devem ser apreciados pelo Conselho os seguintes pontos:</a:t>
            </a:r>
          </a:p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Implantação de segregação de massa</a:t>
            </a:r>
          </a:p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Acompanhamento da segregação de massa, que deverá verificar  a regularidade da separação orçamentária, financeira e contábil dos recursos e obrigação correspondente (art. 59, III)</a:t>
            </a:r>
          </a:p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Aporte de bens, diretos e demais ativos dos RPPS</a:t>
            </a:r>
          </a:p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Acompanhamento do plano de custeio, devendo verificar a regularidade do repasse das contribuições a aportes</a:t>
            </a:r>
          </a:p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Acompanhamento dos recursos para financiamento do custo administrativo</a:t>
            </a:r>
          </a:p>
        </p:txBody>
      </p:sp>
    </p:spTree>
    <p:extLst>
      <p:ext uri="{BB962C8B-B14F-4D97-AF65-F5344CB8AC3E}">
        <p14:creationId xmlns:p14="http://schemas.microsoft.com/office/powerpoint/2010/main" val="2981920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F566E13-837B-4A63-8445-E5AE5D0DA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fazer para se resguardar das responsabilidades? Cautelas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17DC39B7-6E67-4450-8E72-79291096F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1755"/>
          </a:xfrm>
        </p:spPr>
        <p:txBody>
          <a:bodyPr>
            <a:normAutofit lnSpcReduction="10000"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5) Código de Ética e </a:t>
            </a:r>
            <a:r>
              <a:rPr lang="pt-BR" b="1" dirty="0" err="1">
                <a:solidFill>
                  <a:srgbClr val="FF0000"/>
                </a:solidFill>
              </a:rPr>
              <a:t>compliance</a:t>
            </a:r>
            <a:r>
              <a:rPr lang="pt-BR" b="1" dirty="0"/>
              <a:t>: significa agir de forma apropriada e correta conforme as boas práticas dos RPPS e aquelas outras onde há algum interesse particular - zelar por elevados padrões éticos</a:t>
            </a:r>
          </a:p>
          <a:p>
            <a:r>
              <a:rPr lang="pt-BR" b="1" dirty="0">
                <a:solidFill>
                  <a:srgbClr val="FF0000"/>
                </a:solidFill>
              </a:rPr>
              <a:t>6) Conflito de interesses</a:t>
            </a:r>
            <a:r>
              <a:rPr lang="pt-BR" b="1" dirty="0"/>
              <a:t>:  situações em que são conflitantes os interesses dos servidores e os do RPPS</a:t>
            </a:r>
          </a:p>
          <a:p>
            <a:r>
              <a:rPr lang="pt-BR" b="1" dirty="0"/>
              <a:t>Os representantes de Sindicato e Associações</a:t>
            </a:r>
          </a:p>
          <a:p>
            <a:r>
              <a:rPr lang="pt-BR" b="1" dirty="0"/>
              <a:t>Ex. Manifestação em projetos de lei de reorganização de carreiras que terão impacto nos recursos previdenciários</a:t>
            </a:r>
          </a:p>
          <a:p>
            <a:r>
              <a:rPr lang="pt-BR" b="1" dirty="0"/>
              <a:t>A adoção das regras de aposentadoria e pensão da PEC</a:t>
            </a:r>
          </a:p>
          <a:p>
            <a:r>
              <a:rPr lang="pt-BR" b="1" dirty="0">
                <a:solidFill>
                  <a:srgbClr val="FF0000"/>
                </a:solidFill>
              </a:rPr>
              <a:t>7) O compartilhamento de boas práticas com outros regimes</a:t>
            </a:r>
          </a:p>
          <a:p>
            <a:r>
              <a:rPr lang="pt-BR" b="1" dirty="0">
                <a:solidFill>
                  <a:srgbClr val="FF0000"/>
                </a:solidFill>
              </a:rPr>
              <a:t>8) publicidade e transparência de decisões</a:t>
            </a:r>
          </a:p>
        </p:txBody>
      </p:sp>
    </p:spTree>
    <p:extLst>
      <p:ext uri="{BB962C8B-B14F-4D97-AF65-F5344CB8AC3E}">
        <p14:creationId xmlns:p14="http://schemas.microsoft.com/office/powerpoint/2010/main" val="3230712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D40C844-79C9-485B-80A6-CFAB6111A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fazer para se resguardar das responsabilidades? Cautelas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EF71BAC1-AAC7-40DD-877C-F51577502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25000" lnSpcReduction="20000"/>
          </a:bodyPr>
          <a:lstStyle/>
          <a:p>
            <a:endParaRPr lang="pt-BR" dirty="0"/>
          </a:p>
          <a:p>
            <a:r>
              <a:rPr lang="pt-BR" sz="8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9) capacitação permanente – educação previdenciária</a:t>
            </a:r>
          </a:p>
          <a:p>
            <a:r>
              <a:rPr lang="pt-BR" sz="8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10) certificação e habilitação</a:t>
            </a:r>
          </a:p>
          <a:p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8º-B (lei 9.717)</a:t>
            </a:r>
          </a:p>
          <a:p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Os dirigentes da unidade gestora do regime próprio de previdência social deverão atender aos seguintes requisitos mínimos:     </a:t>
            </a: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(Incluído pela Lei nº 13.846, de 2019)</a:t>
            </a:r>
            <a:endParaRPr lang="pt-B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- não ter sofrido condenação criminal ou incidido em alguma das demais situações de inelegibilidade previstas no inciso I do caput do art. 1º da Lei Complementar nº 64, de 18 de maio de 1990, observados os critérios e prazos previstos na referida Lei Complementar;     </a:t>
            </a:r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(Incluído pela Lei nº 13.846, de 2019)</a:t>
            </a:r>
            <a:endParaRPr lang="pt-B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- possuir certificação e habilitação comprovadas, nos termos definidos em parâmetros gerais;</a:t>
            </a:r>
          </a:p>
          <a:p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Esses requisitos se aplicam aos conselheiros e membros do comitê  (parágrafo único)</a:t>
            </a:r>
          </a:p>
          <a:p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 a Minuta de Portaria que estabelece parâmetros para o atendimento, pelos dirigentes, gestores de recursos e membros dos conselhos e comitês dos regimes próprios de previdência social da União, Estados, Distrito Federal e municípios, aos requisitos mínimos previstos no art. 8º-B da Lei nº 9.717, de 27 de novembro de 1998, e dá outras providências. </a:t>
            </a:r>
          </a:p>
        </p:txBody>
      </p:sp>
    </p:spTree>
    <p:extLst>
      <p:ext uri="{BB962C8B-B14F-4D97-AF65-F5344CB8AC3E}">
        <p14:creationId xmlns:p14="http://schemas.microsoft.com/office/powerpoint/2010/main" val="40303899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m para foto de albert einstein">
            <a:extLst>
              <a:ext uri="{FF2B5EF4-FFF2-40B4-BE49-F238E27FC236}">
                <a16:creationId xmlns="" xmlns:a16="http://schemas.microsoft.com/office/drawing/2014/main" id="{B6DF4E00-9704-436F-9F05-4A8D05B6699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989" y="3804390"/>
            <a:ext cx="2143125" cy="2648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D05253D2-DFAB-4C6D-A355-526CF6BCB968}"/>
              </a:ext>
            </a:extLst>
          </p:cNvPr>
          <p:cNvSpPr/>
          <p:nvPr/>
        </p:nvSpPr>
        <p:spPr>
          <a:xfrm>
            <a:off x="1325366" y="3053610"/>
            <a:ext cx="782890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/>
              <a:t>Temos de fazer o melhor que podemos. Esta é a nossa sagrada responsabilidade humana.</a:t>
            </a:r>
          </a:p>
          <a:p>
            <a:endParaRPr lang="pt-BR" sz="4000" dirty="0"/>
          </a:p>
          <a:p>
            <a:r>
              <a:rPr lang="pt-BR" sz="4000" dirty="0"/>
              <a:t>Albert Einstein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="" xmlns:a16="http://schemas.microsoft.com/office/drawing/2014/main" id="{811EC730-6686-478C-B678-8580BF97B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13" y="770562"/>
            <a:ext cx="3039974" cy="2054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3192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B4CD6D9-8559-4660-9D0C-03B0B6DE85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4400" b="1" dirty="0"/>
              <a:t>Cuidados a serem tomados pelos Conselheiros – consequências civil e criminal das ações e omissões dos Conselhos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E3DDB100-3DC3-4209-983D-8B82463668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70616"/>
            <a:ext cx="9144000" cy="1487184"/>
          </a:xfrm>
        </p:spPr>
        <p:txBody>
          <a:bodyPr/>
          <a:lstStyle/>
          <a:p>
            <a:r>
              <a:rPr lang="pt-BR" dirty="0"/>
              <a:t>Belém novembro de 2019</a:t>
            </a:r>
          </a:p>
          <a:p>
            <a:r>
              <a:rPr lang="pt-BR" dirty="0"/>
              <a:t>Magadar Rosália Costa Briguet</a:t>
            </a:r>
          </a:p>
        </p:txBody>
      </p:sp>
    </p:spTree>
    <p:extLst>
      <p:ext uri="{BB962C8B-B14F-4D97-AF65-F5344CB8AC3E}">
        <p14:creationId xmlns:p14="http://schemas.microsoft.com/office/powerpoint/2010/main" val="993831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F4563D5-A210-4B9E-BBE3-3C6B2DAFC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de responsabilidades do servidor estatutário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9EF08476-44C4-4603-96F3-496587D35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87425"/>
            <a:ext cx="5259388" cy="4873625"/>
          </a:xfrm>
        </p:spPr>
        <p:txBody>
          <a:bodyPr/>
          <a:lstStyle/>
          <a:p>
            <a:r>
              <a:rPr lang="pt-BR" dirty="0"/>
              <a:t>Sistema de responsabilidades nos RPPS</a:t>
            </a:r>
          </a:p>
          <a:p>
            <a:r>
              <a:rPr lang="pt-BR" dirty="0"/>
              <a:t>Lei no. 9.717/98</a:t>
            </a:r>
          </a:p>
          <a:p>
            <a:r>
              <a:rPr lang="pt-BR" dirty="0"/>
              <a:t>Três tipos de responsabilidades: administrativa, civil e penal</a:t>
            </a:r>
          </a:p>
          <a:p>
            <a:r>
              <a:rPr lang="pt-BR" dirty="0" err="1"/>
              <a:t>Arts</a:t>
            </a:r>
            <a:r>
              <a:rPr lang="pt-BR" dirty="0"/>
              <a:t>. 8º e 8º.A da Lei no. 9.717</a:t>
            </a:r>
          </a:p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D67D058C-8400-4523-BB6D-E6EAAFF10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49462"/>
            <a:ext cx="3932237" cy="3811588"/>
          </a:xfrm>
        </p:spPr>
        <p:txBody>
          <a:bodyPr>
            <a:normAutofit lnSpcReduction="10000"/>
          </a:bodyPr>
          <a:lstStyle/>
          <a:p>
            <a:r>
              <a:rPr lang="pt-BR" sz="1800" b="1" dirty="0"/>
              <a:t>Estatutos funcionais – Três tipos de responsabilidade</a:t>
            </a:r>
          </a:p>
          <a:p>
            <a:r>
              <a:rPr lang="pt-BR" sz="1800" b="1" dirty="0"/>
              <a:t>A) responsabilidade administrativa</a:t>
            </a:r>
          </a:p>
          <a:p>
            <a:r>
              <a:rPr lang="pt-BR" sz="1800" b="1" dirty="0"/>
              <a:t>B) responsabilidade civil</a:t>
            </a:r>
          </a:p>
          <a:p>
            <a:r>
              <a:rPr lang="pt-BR" sz="1800" b="1" dirty="0"/>
              <a:t>C) responsabilidade penal</a:t>
            </a:r>
          </a:p>
          <a:p>
            <a:endParaRPr lang="pt-BR" sz="1800" b="1" dirty="0"/>
          </a:p>
          <a:p>
            <a:r>
              <a:rPr lang="pt-BR" sz="1800" b="1" dirty="0"/>
              <a:t>Lei 8.112./90 – estatuto do servidor federal</a:t>
            </a:r>
          </a:p>
          <a:p>
            <a:r>
              <a:rPr lang="pt-BR" sz="1800" b="1" dirty="0"/>
              <a:t>Art. 121.  O servidor responde civil, penal e administrativamente pelo exercício irregular de suas atribuições.</a:t>
            </a:r>
          </a:p>
          <a:p>
            <a:r>
              <a:rPr lang="pt-BR" sz="1800" b="1" dirty="0" err="1"/>
              <a:t>Arts</a:t>
            </a:r>
            <a:r>
              <a:rPr lang="pt-BR" sz="1800" b="1" dirty="0"/>
              <a:t> 122 a 125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5EF3B1D1-B182-42C1-9883-4475E1BB8325}"/>
              </a:ext>
            </a:extLst>
          </p:cNvPr>
          <p:cNvSpPr/>
          <p:nvPr/>
        </p:nvSpPr>
        <p:spPr>
          <a:xfrm>
            <a:off x="3205537" y="5455578"/>
            <a:ext cx="6688476" cy="1212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>
            <a:extLst>
              <a:ext uri="{FF2B5EF4-FFF2-40B4-BE49-F238E27FC236}">
                <a16:creationId xmlns="" xmlns:a16="http://schemas.microsoft.com/office/drawing/2014/main" id="{EADD38F0-0F34-49DA-8444-735141942AB5}"/>
              </a:ext>
            </a:extLst>
          </p:cNvPr>
          <p:cNvSpPr/>
          <p:nvPr/>
        </p:nvSpPr>
        <p:spPr>
          <a:xfrm>
            <a:off x="2835667" y="5383658"/>
            <a:ext cx="8054939" cy="12842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>
                <a:solidFill>
                  <a:schemeClr val="tx1"/>
                </a:solidFill>
              </a:rPr>
              <a:t>A responsabilização dos servidores públicos é dever genérico da Administração</a:t>
            </a:r>
          </a:p>
          <a:p>
            <a:r>
              <a:rPr lang="pt-BR" dirty="0">
                <a:solidFill>
                  <a:schemeClr val="tx1"/>
                </a:solidFill>
              </a:rPr>
              <a:t>Dever de responsabilização – crime funcional quando relegado pelos superiores , assumindo forma de condescendência criminosa (CP art. 320)</a:t>
            </a:r>
          </a:p>
        </p:txBody>
      </p:sp>
      <p:sp>
        <p:nvSpPr>
          <p:cNvPr id="7" name="Seta: para Baixo 6">
            <a:extLst>
              <a:ext uri="{FF2B5EF4-FFF2-40B4-BE49-F238E27FC236}">
                <a16:creationId xmlns="" xmlns:a16="http://schemas.microsoft.com/office/drawing/2014/main" id="{6DD54672-914E-46E0-89C3-18822992A673}"/>
              </a:ext>
            </a:extLst>
          </p:cNvPr>
          <p:cNvSpPr/>
          <p:nvPr/>
        </p:nvSpPr>
        <p:spPr>
          <a:xfrm>
            <a:off x="5317391" y="987425"/>
            <a:ext cx="45719" cy="40263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3020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9BFAD01-80B4-425E-A0D6-231794879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Responsabilidade administrativa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3F822E96-0C9A-4F3D-B01A-2C94CA23B6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Servidor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5893F8BD-3067-42BE-B5F9-496747DA182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b="1" dirty="0"/>
              <a:t>Ação ou omissão – violação às normas estatutárias</a:t>
            </a:r>
          </a:p>
          <a:p>
            <a:r>
              <a:rPr lang="pt-BR" b="1" dirty="0"/>
              <a:t>Ex. faltas ao trabalho</a:t>
            </a:r>
          </a:p>
          <a:p>
            <a:endParaRPr lang="pt-BR" b="1" dirty="0"/>
          </a:p>
          <a:p>
            <a:pPr marL="0" indent="0">
              <a:buNone/>
            </a:pPr>
            <a:r>
              <a:rPr lang="pt-BR" b="1" dirty="0"/>
              <a:t>A falta funcional – ilícito administrativo e dá ensejo à penalidade prevista em lei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A3B2DA2D-DB95-4D52-804A-1ADEC1198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/>
              <a:t>Conselheiro (Lei. 9.717/98)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4DC2093B-2DCE-4E16-819D-8DF7208C832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b="1" dirty="0"/>
              <a:t>Art. 8º Os responsáveis pelos poderes, órgãos ou entidades do ente estatal, os dirigentes da unidade gestora do respectivo regime próprio de previdência social e os </a:t>
            </a:r>
            <a:r>
              <a:rPr lang="pt-BR" b="1" dirty="0">
                <a:solidFill>
                  <a:srgbClr val="FF0000"/>
                </a:solidFill>
              </a:rPr>
              <a:t>membros dos seus conselhos e comitês respondem diretamente por infração ao disposto nesta Lei.....</a:t>
            </a:r>
          </a:p>
          <a:p>
            <a:r>
              <a:rPr lang="pt-BR" b="1" dirty="0" err="1"/>
              <a:t>Ex</a:t>
            </a:r>
            <a:r>
              <a:rPr lang="pt-BR" b="1" dirty="0"/>
              <a:t>: autoriza a concessão de auxílio-alimentação aos aposentados e pensionistas com recursos previdenciários (benefícios distintos dos concedidos aos segurados dos RGPS – art.5º.)</a:t>
            </a:r>
          </a:p>
        </p:txBody>
      </p:sp>
      <p:sp>
        <p:nvSpPr>
          <p:cNvPr id="7" name="Seta: para Baixo 6">
            <a:extLst>
              <a:ext uri="{FF2B5EF4-FFF2-40B4-BE49-F238E27FC236}">
                <a16:creationId xmlns="" xmlns:a16="http://schemas.microsoft.com/office/drawing/2014/main" id="{E6388AF4-D44E-4EA3-B73A-B8A58552D930}"/>
              </a:ext>
            </a:extLst>
          </p:cNvPr>
          <p:cNvSpPr/>
          <p:nvPr/>
        </p:nvSpPr>
        <p:spPr>
          <a:xfrm>
            <a:off x="5887092" y="1690688"/>
            <a:ext cx="45719" cy="42272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4069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1E79FFF-E6D7-4D63-A24C-95CDE9834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Responsabilidade administrativa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AA0E1F4E-8071-4EB8-9DAB-85E4B7CF31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Servidor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8F2859AD-1A4A-4689-8F47-CA0D61077E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6306" y="2505075"/>
            <a:ext cx="5761269" cy="3684588"/>
          </a:xfrm>
        </p:spPr>
        <p:txBody>
          <a:bodyPr>
            <a:normAutofit/>
          </a:bodyPr>
          <a:lstStyle/>
          <a:p>
            <a:endParaRPr lang="pt-BR" dirty="0"/>
          </a:p>
          <a:p>
            <a:r>
              <a:rPr lang="pt-BR" b="1" dirty="0"/>
              <a:t>Penalidades aplicáveis são as previstas na lei estatutária em caso de ilícito administrativo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A10F4631-F486-4739-AB6E-5BBE0E1CC8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/>
              <a:t>Conselheiro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871B443A-6D95-4A5B-B86A-B87D0FE4CA2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Art. 8º</a:t>
            </a:r>
            <a:r>
              <a:rPr lang="pt-BR" b="1" dirty="0" smtClean="0">
                <a:solidFill>
                  <a:srgbClr val="FF0000"/>
                </a:solidFill>
              </a:rPr>
              <a:t>. (lei 9.717)</a:t>
            </a:r>
            <a:endParaRPr lang="pt-BR" b="1" dirty="0">
              <a:solidFill>
                <a:srgbClr val="FF0000"/>
              </a:solidFill>
            </a:endParaRPr>
          </a:p>
          <a:p>
            <a:r>
              <a:rPr lang="pt-BR" b="1" dirty="0">
                <a:solidFill>
                  <a:srgbClr val="FF0000"/>
                </a:solidFill>
              </a:rPr>
              <a:t>sujeitando-se, </a:t>
            </a:r>
            <a:r>
              <a:rPr lang="pt-BR" b="1" u="sng" dirty="0">
                <a:solidFill>
                  <a:srgbClr val="FF0000"/>
                </a:solidFill>
              </a:rPr>
              <a:t>no que couber</a:t>
            </a:r>
            <a:r>
              <a:rPr lang="pt-BR" b="1" dirty="0">
                <a:solidFill>
                  <a:srgbClr val="FF0000"/>
                </a:solidFill>
              </a:rPr>
              <a:t>, ao regime disciplinar estabelecido na Lei Complementar nº 109, de 29 de maio de 2001, e seu regulamento, e conforme diretrizes gerais.   </a:t>
            </a:r>
            <a:r>
              <a:rPr lang="pt-BR" b="1" u="sng" dirty="0">
                <a:hlinkClick r:id="rId2"/>
              </a:rPr>
              <a:t>(Redação dada pela Lei nº 13.846, de 2019</a:t>
            </a:r>
            <a:endParaRPr lang="pt-BR" b="1" u="sng" dirty="0"/>
          </a:p>
          <a:p>
            <a:r>
              <a:rPr lang="pt-BR" b="1" dirty="0"/>
              <a:t>§ 2º São também responsáveis quaisquer profissionais que prestem serviços técnicos ao ente estatal e respectivo regime próprio de previdência social, diretamente ou por intermédio de pessoa jurídica contratada</a:t>
            </a:r>
            <a:endParaRPr lang="pt-BR" dirty="0"/>
          </a:p>
        </p:txBody>
      </p:sp>
      <p:sp>
        <p:nvSpPr>
          <p:cNvPr id="7" name="Seta: para Baixo 6">
            <a:extLst>
              <a:ext uri="{FF2B5EF4-FFF2-40B4-BE49-F238E27FC236}">
                <a16:creationId xmlns="" xmlns:a16="http://schemas.microsoft.com/office/drawing/2014/main" id="{4526171A-0ADA-48A9-9A97-C2E988480EDD}"/>
              </a:ext>
            </a:extLst>
          </p:cNvPr>
          <p:cNvSpPr/>
          <p:nvPr/>
        </p:nvSpPr>
        <p:spPr>
          <a:xfrm>
            <a:off x="5997575" y="1890445"/>
            <a:ext cx="45719" cy="40685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151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95F5F6A-3AE2-410E-B067-1D97EDC17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Responsabilidade administrativa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CC35F886-0913-4487-985C-4892995A9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4413" y="1891088"/>
            <a:ext cx="5157787" cy="383943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Servidor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C3DD78D4-EA49-4313-814A-34717C073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853" y="2391470"/>
            <a:ext cx="5157787" cy="4193676"/>
          </a:xfrm>
        </p:spPr>
        <p:txBody>
          <a:bodyPr>
            <a:normAutofit fontScale="25000" lnSpcReduction="20000"/>
          </a:bodyPr>
          <a:lstStyle/>
          <a:p>
            <a:endParaRPr lang="pt-BR" dirty="0"/>
          </a:p>
          <a:p>
            <a:r>
              <a:rPr lang="pt-BR" sz="9600" b="1" dirty="0"/>
              <a:t>Penalidades (lei no. 8.112/90)</a:t>
            </a:r>
          </a:p>
          <a:p>
            <a:r>
              <a:rPr lang="pt-BR" sz="9600" b="1" dirty="0"/>
              <a:t>Art. 127.  São penalidades disciplinares:</a:t>
            </a:r>
          </a:p>
          <a:p>
            <a:r>
              <a:rPr lang="pt-BR" sz="9600" b="1" dirty="0"/>
              <a:t>I - advertência;</a:t>
            </a:r>
          </a:p>
          <a:p>
            <a:r>
              <a:rPr lang="pt-BR" sz="9600" b="1" dirty="0"/>
              <a:t>II - suspensão;</a:t>
            </a:r>
          </a:p>
          <a:p>
            <a:r>
              <a:rPr lang="pt-BR" sz="9600" b="1" dirty="0"/>
              <a:t>III - demissão;</a:t>
            </a:r>
          </a:p>
          <a:p>
            <a:r>
              <a:rPr lang="pt-BR" sz="9600" b="1" dirty="0"/>
              <a:t>IV - cassação de aposentadoria ou disponibilidade;</a:t>
            </a:r>
          </a:p>
          <a:p>
            <a:r>
              <a:rPr lang="pt-BR" sz="9600" b="1" dirty="0"/>
              <a:t>V - destituição de cargo em comissão;</a:t>
            </a:r>
          </a:p>
          <a:p>
            <a:r>
              <a:rPr lang="pt-BR" sz="9600" b="1" dirty="0"/>
              <a:t>VI - destituição de função comissionada.</a:t>
            </a:r>
          </a:p>
          <a:p>
            <a:endParaRPr lang="pt-BR" sz="12800" dirty="0"/>
          </a:p>
          <a:p>
            <a:endParaRPr lang="pt-BR" sz="12800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97EDB063-31FE-4F52-A518-ECF667E467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50797" y="1405473"/>
            <a:ext cx="5183188" cy="823913"/>
          </a:xfrm>
        </p:spPr>
        <p:txBody>
          <a:bodyPr>
            <a:normAutofit fontScale="92500"/>
          </a:bodyPr>
          <a:lstStyle/>
          <a:p>
            <a:r>
              <a:rPr lang="pt-BR" dirty="0"/>
              <a:t>Conselheiro (art. 65 da LC 109/2009- dispõe sobre a previdência complementar)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FB59E9CD-EB2D-4CCA-8C80-6F159C1C41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41748"/>
            <a:ext cx="5183188" cy="4539196"/>
          </a:xfrm>
        </p:spPr>
        <p:txBody>
          <a:bodyPr>
            <a:normAutofit fontScale="25000" lnSpcReduction="20000"/>
          </a:bodyPr>
          <a:lstStyle/>
          <a:p>
            <a:endParaRPr lang="pt-BR" b="1" dirty="0"/>
          </a:p>
          <a:p>
            <a:r>
              <a:rPr lang="pt-BR" sz="5600" b="1" dirty="0"/>
              <a:t>Art. 65. A infração de qualquer disposição desta lei complementar ou de seu regulamento, para a qual não haja penalidade expressamente cominada, sujeita a pessoa física ou jurídica responsável, conforme o caso e a gravidade da infração, às seguintes penalidades administrativas, observado o disposto em regulamento:</a:t>
            </a:r>
          </a:p>
          <a:p>
            <a:r>
              <a:rPr lang="pt-BR" sz="5600" b="1" dirty="0"/>
              <a:t>        I - advertência;</a:t>
            </a:r>
          </a:p>
          <a:p>
            <a:r>
              <a:rPr lang="pt-BR" sz="5600" b="1" dirty="0"/>
              <a:t>        II - suspensão do exercício de atividades em entidades de previdência complementar pelo prazo de até cento e oitenta dias;</a:t>
            </a:r>
          </a:p>
          <a:p>
            <a:r>
              <a:rPr lang="pt-BR" sz="5600" b="1" dirty="0"/>
              <a:t>        III - inabilitação, pelo prazo de dois a dez anos, para o exercício de cargo ou função em entidades de previdência complementar, sociedades seguradoras, instituições financeiras e no serviço público; e</a:t>
            </a:r>
          </a:p>
          <a:p>
            <a:r>
              <a:rPr lang="pt-BR" sz="5600" b="1" dirty="0"/>
              <a:t>        IV - multa de dois mil reais a um milhão de reais, devendo esses valores, a partir da publicação desta lei complementar, ser reajustados de forma a preservar, em caráter permanente, seus valores reais.</a:t>
            </a:r>
          </a:p>
          <a:p>
            <a:r>
              <a:rPr lang="pt-BR" sz="5600" b="1" dirty="0"/>
              <a:t>        § 1</a:t>
            </a:r>
            <a:r>
              <a:rPr lang="pt-BR" sz="5600" b="1" u="sng" baseline="30000" dirty="0"/>
              <a:t>o</a:t>
            </a:r>
            <a:r>
              <a:rPr lang="pt-BR" sz="5600" b="1" dirty="0"/>
              <a:t> a penalidade prevista no inciso </a:t>
            </a:r>
            <a:r>
              <a:rPr lang="pt-BR" sz="5600" b="1" dirty="0" err="1"/>
              <a:t>iv</a:t>
            </a:r>
            <a:r>
              <a:rPr lang="pt-BR" sz="5600" b="1" dirty="0"/>
              <a:t> será imputada ao agente responsável, respondendo solidariamente a entidade de previdência complementar, assegurado o direito de regresso, e poderá ser aplicada cumulativamente com as constantes dos incisos I, II ou III deste artigo.</a:t>
            </a:r>
          </a:p>
          <a:p>
            <a:r>
              <a:rPr lang="pt-BR" sz="5600" b="1" dirty="0"/>
              <a:t>       </a:t>
            </a:r>
            <a:endParaRPr lang="pt-BR" sz="5600" dirty="0"/>
          </a:p>
        </p:txBody>
      </p:sp>
      <p:sp>
        <p:nvSpPr>
          <p:cNvPr id="9" name="Seta: para Baixo 8">
            <a:extLst>
              <a:ext uri="{FF2B5EF4-FFF2-40B4-BE49-F238E27FC236}">
                <a16:creationId xmlns="" xmlns:a16="http://schemas.microsoft.com/office/drawing/2014/main" id="{AC977FB3-2C07-42F5-8A96-B4232E8F7197}"/>
              </a:ext>
            </a:extLst>
          </p:cNvPr>
          <p:cNvSpPr/>
          <p:nvPr/>
        </p:nvSpPr>
        <p:spPr>
          <a:xfrm>
            <a:off x="6096000" y="1923969"/>
            <a:ext cx="54797" cy="46611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054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C30487-6C23-4817-A422-29D0D0D69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Responsabilidade civil – ressarcimento do dano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03E68BB2-C8E9-446B-9954-0C627192DB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Servidor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1B4A190C-26C6-4E0D-B830-053D420C52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endParaRPr lang="pt-BR" dirty="0"/>
          </a:p>
          <a:p>
            <a:pPr algn="just"/>
            <a:r>
              <a:rPr lang="pt-BR" sz="5500" b="1" dirty="0"/>
              <a:t>É a obrigação que se impõe ao servidor de reparar o dano causado à Administração por culpa ou dolo no desempenho de suas funções. Não há para o servidor responsabilidade objetiva.</a:t>
            </a:r>
          </a:p>
          <a:p>
            <a:endParaRPr lang="pt-BR" sz="5500" dirty="0"/>
          </a:p>
          <a:p>
            <a:r>
              <a:rPr lang="pt-BR" sz="5500" b="1" dirty="0"/>
              <a:t>Ex. Licitação – menor preço: aquisição por preço maior sem justificativa</a:t>
            </a:r>
          </a:p>
          <a:p>
            <a:r>
              <a:rPr lang="pt-BR" sz="5500" b="1" dirty="0"/>
              <a:t>Composição do dano: membros da comissão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24136208-F68E-46FD-8BFB-DCD31551CC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Responsáveis pelas ações de investimento e aplicação de recursos previdenciários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C34549D7-008F-4C51-BEC4-5AA85830B4F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32500" lnSpcReduction="20000"/>
          </a:bodyPr>
          <a:lstStyle/>
          <a:p>
            <a:pPr algn="just"/>
            <a:endParaRPr lang="pt-BR" sz="5500" b="1" dirty="0"/>
          </a:p>
          <a:p>
            <a:pPr algn="just"/>
            <a:r>
              <a:rPr lang="pt-BR" sz="5500" b="1" dirty="0"/>
              <a:t>Art. 8º-A (lei 9.717) Os </a:t>
            </a:r>
            <a:r>
              <a:rPr lang="pt-BR" sz="5500" b="1" dirty="0">
                <a:solidFill>
                  <a:srgbClr val="FF0000"/>
                </a:solidFill>
              </a:rPr>
              <a:t>dirigentes </a:t>
            </a:r>
            <a:r>
              <a:rPr lang="pt-BR" sz="5500" b="1" dirty="0"/>
              <a:t>do ente federativo instituidor do regime próprio de previdência social e da unidade gestora do regime </a:t>
            </a:r>
            <a:r>
              <a:rPr lang="pt-BR" sz="5500" b="1" dirty="0">
                <a:solidFill>
                  <a:srgbClr val="FF0000"/>
                </a:solidFill>
              </a:rPr>
              <a:t>e os demais responsáveis pelas ações de investimento </a:t>
            </a:r>
            <a:r>
              <a:rPr lang="pt-BR" sz="5500" b="1" dirty="0"/>
              <a:t>e aplicação dos recursos previdenciários, inclusive os </a:t>
            </a:r>
            <a:r>
              <a:rPr lang="pt-BR" sz="5500" b="1" dirty="0">
                <a:solidFill>
                  <a:srgbClr val="FF0000"/>
                </a:solidFill>
              </a:rPr>
              <a:t>consultores, os distribuidores, a instituição financeira administradora da carteira, o fundo de investimentos que tenha recebido os recursos e seus gestores e administradores serão solidariamente responsáveis, na medida de sua participação, pelo ressarcimento dos prejuízos decorrentes de aplicação em desacordo com a legislação vigente a que tiverem dado causa.   </a:t>
            </a:r>
            <a:r>
              <a:rPr lang="pt-BR" sz="5500" b="1" dirty="0"/>
              <a:t>  </a:t>
            </a:r>
            <a:r>
              <a:rPr lang="pt-BR" sz="5500" b="1" dirty="0"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(Incluído pela Lei nº 13.846, de 2019)</a:t>
            </a:r>
            <a:endParaRPr lang="pt-BR" sz="5500" b="1" dirty="0"/>
          </a:p>
          <a:p>
            <a:endParaRPr lang="pt-BR" dirty="0"/>
          </a:p>
        </p:txBody>
      </p:sp>
      <p:sp>
        <p:nvSpPr>
          <p:cNvPr id="7" name="Seta: para Baixo 6">
            <a:extLst>
              <a:ext uri="{FF2B5EF4-FFF2-40B4-BE49-F238E27FC236}">
                <a16:creationId xmlns="" xmlns:a16="http://schemas.microsoft.com/office/drawing/2014/main" id="{FFDFC0D4-4FF3-4CDF-993D-153877FDEA21}"/>
              </a:ext>
            </a:extLst>
          </p:cNvPr>
          <p:cNvSpPr/>
          <p:nvPr/>
        </p:nvSpPr>
        <p:spPr>
          <a:xfrm>
            <a:off x="5997575" y="1681163"/>
            <a:ext cx="98425" cy="43189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8950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B7E7309-1B16-4403-8C94-7F961D3B8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723936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Responsabilidade civil – ressarcimento do dano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07E78A84-B190-4C4B-A479-D14164AAB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9730" y="1510301"/>
            <a:ext cx="4528371" cy="334564"/>
          </a:xfrm>
        </p:spPr>
        <p:txBody>
          <a:bodyPr>
            <a:noAutofit/>
          </a:bodyPr>
          <a:lstStyle/>
          <a:p>
            <a:r>
              <a:rPr lang="pt-BR" sz="2000" dirty="0"/>
              <a:t>Servidor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E653322E-6A2B-4229-AFB3-9D3E8595A0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764" y="1630203"/>
            <a:ext cx="5157787" cy="3684588"/>
          </a:xfrm>
        </p:spPr>
        <p:txBody>
          <a:bodyPr>
            <a:normAutofit fontScale="77500" lnSpcReduction="20000"/>
          </a:bodyPr>
          <a:lstStyle/>
          <a:p>
            <a:endParaRPr lang="pt-BR" dirty="0"/>
          </a:p>
          <a:p>
            <a:r>
              <a:rPr lang="pt-BR" b="1" dirty="0"/>
              <a:t>Responsabilidade nasce com </a:t>
            </a:r>
            <a:r>
              <a:rPr lang="pt-BR" b="1" dirty="0">
                <a:solidFill>
                  <a:srgbClr val="FF0000"/>
                </a:solidFill>
              </a:rPr>
              <a:t>o ato culposo ou doloso</a:t>
            </a:r>
          </a:p>
          <a:p>
            <a:r>
              <a:rPr lang="pt-BR" b="1" dirty="0"/>
              <a:t>Culpa: negligência, imperícia, imprudência</a:t>
            </a:r>
          </a:p>
          <a:p>
            <a:r>
              <a:rPr lang="pt-BR" b="1" dirty="0"/>
              <a:t>Dolo: intenção ou omissão lesiva ou assume o risco de produzi-la</a:t>
            </a:r>
          </a:p>
          <a:p>
            <a:endParaRPr lang="pt-BR" b="1" dirty="0"/>
          </a:p>
          <a:p>
            <a:r>
              <a:rPr lang="pt-BR" b="1" dirty="0"/>
              <a:t>A Administração não pode deixar de obter o ressarcimento, porque não tem disponibilidade sobre recursos públicos</a:t>
            </a:r>
          </a:p>
          <a:p>
            <a:r>
              <a:rPr lang="pt-BR" b="1" dirty="0"/>
              <a:t>Ex. averbação de Certidão de OAB</a:t>
            </a:r>
          </a:p>
          <a:p>
            <a:endParaRPr lang="pt-BR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4C8B1FA1-424C-423B-9CB8-C040B6E1A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4767" y="1393024"/>
            <a:ext cx="5183188" cy="4087362"/>
          </a:xfrm>
        </p:spPr>
        <p:txBody>
          <a:bodyPr>
            <a:normAutofit fontScale="62500" lnSpcReduction="20000"/>
          </a:bodyPr>
          <a:lstStyle/>
          <a:p>
            <a:endParaRPr lang="pt-BR" b="1" dirty="0"/>
          </a:p>
          <a:p>
            <a:pPr marL="0" indent="0">
              <a:buNone/>
            </a:pPr>
            <a:r>
              <a:rPr lang="pt-BR" sz="3200" b="1" dirty="0"/>
              <a:t>Conselheiro</a:t>
            </a:r>
          </a:p>
          <a:p>
            <a:r>
              <a:rPr lang="pt-BR" b="1" dirty="0"/>
              <a:t>Art. 63.(LC 109) Os administradores de entidade, os procuradores com poderes de gestão, os </a:t>
            </a:r>
            <a:r>
              <a:rPr lang="pt-BR" b="1" dirty="0">
                <a:solidFill>
                  <a:srgbClr val="FF0000"/>
                </a:solidFill>
              </a:rPr>
              <a:t>membros de conselhos estatutários,</a:t>
            </a:r>
            <a:r>
              <a:rPr lang="pt-BR" b="1" dirty="0"/>
              <a:t> o interventor e o liquidante </a:t>
            </a:r>
            <a:r>
              <a:rPr lang="pt-BR" b="1" dirty="0">
                <a:solidFill>
                  <a:srgbClr val="FF0000"/>
                </a:solidFill>
              </a:rPr>
              <a:t>responderão civilmente pelos danos ou prejuízos que causarem, por ação ou omissão, </a:t>
            </a:r>
            <a:r>
              <a:rPr lang="pt-BR" b="1" dirty="0"/>
              <a:t>às entidades de previdência complementar.</a:t>
            </a:r>
          </a:p>
          <a:p>
            <a:r>
              <a:rPr lang="pt-BR" b="1" dirty="0"/>
              <a:t>Parágrafo único. São também responsáveis, na forma do caput, os administradores dos patrocinadores ou instituidores, os atuários, os auditores independentes, os avaliadores de gestão e outros profissionais que prestem serviços técnicos à entidade, diretamente ou por intermédio de pessoa jurídica contratada.</a:t>
            </a:r>
          </a:p>
          <a:p>
            <a:r>
              <a:rPr lang="pt-BR" b="1" dirty="0"/>
              <a:t>Responsabilidade nasce com o ato culposo ou doloso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="" xmlns:a16="http://schemas.microsoft.com/office/drawing/2014/main" id="{E1D6885F-BD48-4A38-8360-32BB75F1346A}"/>
              </a:ext>
            </a:extLst>
          </p:cNvPr>
          <p:cNvSpPr/>
          <p:nvPr/>
        </p:nvSpPr>
        <p:spPr>
          <a:xfrm>
            <a:off x="2787769" y="5520855"/>
            <a:ext cx="7417941" cy="118903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400" i="1" dirty="0">
              <a:solidFill>
                <a:schemeClr val="bg1"/>
              </a:solidFill>
            </a:endParaRPr>
          </a:p>
          <a:p>
            <a:pPr algn="ctr"/>
            <a:r>
              <a:rPr lang="pt-BR" sz="1400" i="1" dirty="0">
                <a:solidFill>
                  <a:schemeClr val="tx1"/>
                </a:solidFill>
              </a:rPr>
              <a:t>§ 6º. Art. 37 CF : </a:t>
            </a:r>
            <a:r>
              <a:rPr lang="pt-BR" i="1" dirty="0">
                <a:solidFill>
                  <a:schemeClr val="tx1"/>
                </a:solidFill>
              </a:rPr>
              <a:t>As pessoas jurídicas de direito público e as de direito privado prestadoras de serviços públicos responderão pelos danos que seus agentes, nessa qualidade, causarem a terceiros, </a:t>
            </a:r>
            <a:r>
              <a:rPr lang="pt-BR" i="1" u="sng" dirty="0">
                <a:solidFill>
                  <a:schemeClr val="tx1"/>
                </a:solidFill>
              </a:rPr>
              <a:t>assegurado o direito de regresso contra o responsável nos casos de dolo ou culpa.</a:t>
            </a:r>
          </a:p>
          <a:p>
            <a:pPr algn="ctr"/>
            <a:r>
              <a:rPr lang="pt-BR" u="sng" dirty="0">
                <a:solidFill>
                  <a:schemeClr val="tx1"/>
                </a:solidFill>
              </a:rPr>
              <a:t> </a:t>
            </a:r>
            <a:endParaRPr lang="pt-BR" sz="2800" u="sng" dirty="0">
              <a:solidFill>
                <a:schemeClr val="tx1"/>
              </a:solidFill>
            </a:endParaRPr>
          </a:p>
        </p:txBody>
      </p:sp>
      <p:sp>
        <p:nvSpPr>
          <p:cNvPr id="10" name="Seta: para Baixo 9">
            <a:extLst>
              <a:ext uri="{FF2B5EF4-FFF2-40B4-BE49-F238E27FC236}">
                <a16:creationId xmlns="" xmlns:a16="http://schemas.microsoft.com/office/drawing/2014/main" id="{0147443F-C02E-44FE-9215-2AF4E3B3D13E}"/>
              </a:ext>
            </a:extLst>
          </p:cNvPr>
          <p:cNvSpPr/>
          <p:nvPr/>
        </p:nvSpPr>
        <p:spPr>
          <a:xfrm>
            <a:off x="5810551" y="1510301"/>
            <a:ext cx="45719" cy="38528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586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FD02F40-33ED-4816-B260-2072829D1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502400"/>
          </a:xfrm>
        </p:spPr>
        <p:txBody>
          <a:bodyPr>
            <a:noAutofit/>
          </a:bodyPr>
          <a:lstStyle/>
          <a:p>
            <a:r>
              <a:rPr lang="pt-BR" sz="3600" b="1" dirty="0"/>
              <a:t>Apuração para fins de ressarcimento – processo administrativo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A32B8F77-98BD-470B-A258-8E063B6B6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198277"/>
            <a:ext cx="5157787" cy="353121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servidor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C663BB94-3916-4A8A-85D9-466B68C612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9305" y="1198277"/>
            <a:ext cx="5157787" cy="4439075"/>
          </a:xfrm>
        </p:spPr>
        <p:txBody>
          <a:bodyPr>
            <a:normAutofit lnSpcReduction="10000"/>
          </a:bodyPr>
          <a:lstStyle/>
          <a:p>
            <a:endParaRPr lang="pt-BR" dirty="0"/>
          </a:p>
          <a:p>
            <a:r>
              <a:rPr lang="pt-BR" b="1" dirty="0"/>
              <a:t>Processo administrativo – ampla defesa e contraditório</a:t>
            </a:r>
          </a:p>
          <a:p>
            <a:r>
              <a:rPr lang="pt-BR" b="1" dirty="0"/>
              <a:t>Comprovada a responsabilidade: dever de indenizar a Administração</a:t>
            </a:r>
          </a:p>
          <a:p>
            <a:r>
              <a:rPr lang="pt-BR" b="1" dirty="0"/>
              <a:t>Se o servidor não concordar em ressarcir – ação judicial</a:t>
            </a:r>
          </a:p>
          <a:p>
            <a:r>
              <a:rPr lang="pt-BR" b="1" dirty="0"/>
              <a:t>Pode ser apurada perante o Tribunal de Contas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ECF0E1EA-F570-49A7-9F00-ADDED8C06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4394" y="1198277"/>
            <a:ext cx="5183188" cy="353121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conselheiro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420BAA23-5241-496E-88C1-A1F16FDC45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64413"/>
            <a:ext cx="5183188" cy="4525251"/>
          </a:xfrm>
        </p:spPr>
        <p:txBody>
          <a:bodyPr>
            <a:normAutofit fontScale="85000" lnSpcReduction="20000"/>
          </a:bodyPr>
          <a:lstStyle/>
          <a:p>
            <a:r>
              <a:rPr lang="pt-BR" dirty="0"/>
              <a:t>§ 1º art. 8º. (Lei 9.717) As infrações serão apuradas mediante processo administrativo que tenha por base o auto, a representação ou a denúncia positiva dos fatos irregulares, assegurados ao acusado o contraditório e a ampla defesa, em conformidade com diretrizes gerais.     </a:t>
            </a:r>
            <a:r>
              <a:rPr lang="pt-BR" u="sng" dirty="0">
                <a:hlinkClick r:id="rId2"/>
              </a:rPr>
              <a:t>(Renumerado do parágrafo único pela Lei nº 13.846, de 2019)</a:t>
            </a:r>
            <a:endParaRPr lang="pt-BR" dirty="0"/>
          </a:p>
          <a:p>
            <a:r>
              <a:rPr lang="pt-BR" dirty="0"/>
              <a:t>Necessidade de disciplina normativa sobre os procedimentos a serem tomados para apuração das infrações</a:t>
            </a:r>
          </a:p>
          <a:p>
            <a:r>
              <a:rPr lang="pt-BR" dirty="0"/>
              <a:t>      Atualmente: PAP regulamentado    	pelo Decreto 3.048/99 e arts.658 e 	seguintes da IN 77/2015</a:t>
            </a:r>
          </a:p>
          <a:p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="" xmlns:a16="http://schemas.microsoft.com/office/drawing/2014/main" id="{71DFE158-8F36-489E-9BF4-9BB0488F3AE2}"/>
              </a:ext>
            </a:extLst>
          </p:cNvPr>
          <p:cNvSpPr/>
          <p:nvPr/>
        </p:nvSpPr>
        <p:spPr>
          <a:xfrm>
            <a:off x="212854" y="5301030"/>
            <a:ext cx="6026309" cy="130995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dirty="0"/>
              <a:t>Art. 5º, inciso LV (CF):</a:t>
            </a:r>
          </a:p>
          <a:p>
            <a:r>
              <a:rPr lang="pt-BR" dirty="0"/>
              <a:t>- aos litigantes, em processo judicial ou administrativo, e aos acusados em geral são assegurados o contraditório e ampla defesa, com os meios e recursos a ela inerentes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="" xmlns:a16="http://schemas.microsoft.com/office/drawing/2014/main" id="{0A5E4878-F087-45C0-BA65-9B46BA04ADA8}"/>
              </a:ext>
            </a:extLst>
          </p:cNvPr>
          <p:cNvSpPr/>
          <p:nvPr/>
        </p:nvSpPr>
        <p:spPr>
          <a:xfrm>
            <a:off x="7736440" y="581319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Seta: para Baixo 8">
            <a:extLst>
              <a:ext uri="{FF2B5EF4-FFF2-40B4-BE49-F238E27FC236}">
                <a16:creationId xmlns="" xmlns:a16="http://schemas.microsoft.com/office/drawing/2014/main" id="{C3D1B8D2-9FD6-47F3-B1E2-DF4B41962196}"/>
              </a:ext>
            </a:extLst>
          </p:cNvPr>
          <p:cNvSpPr/>
          <p:nvPr/>
        </p:nvSpPr>
        <p:spPr>
          <a:xfrm>
            <a:off x="5887092" y="1198277"/>
            <a:ext cx="165977" cy="39146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4079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3602</TotalTime>
  <Words>1659</Words>
  <Application>Microsoft Office PowerPoint</Application>
  <PresentationFormat>Personalizar</PresentationFormat>
  <Paragraphs>158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Apresentação do PowerPoint</vt:lpstr>
      <vt:lpstr>Cuidados a serem tomados pelos Conselheiros – consequências civil e criminal das ações e omissões dos Conselhos</vt:lpstr>
      <vt:lpstr>Sistema de responsabilidades do servidor estatutário</vt:lpstr>
      <vt:lpstr>Responsabilidade administrativa</vt:lpstr>
      <vt:lpstr>Responsabilidade administrativa</vt:lpstr>
      <vt:lpstr>Responsabilidade administrativa</vt:lpstr>
      <vt:lpstr>Responsabilidade civil – ressarcimento do dano</vt:lpstr>
      <vt:lpstr>Responsabilidade civil – ressarcimento do dano</vt:lpstr>
      <vt:lpstr>Apuração para fins de ressarcimento – processo administrativo</vt:lpstr>
      <vt:lpstr>A quem compete a apuração das infrações</vt:lpstr>
      <vt:lpstr>O que fazer para se resguardar das responsabilidades? Cautelas</vt:lpstr>
      <vt:lpstr>O que fazer para se resguardar das responsabilidades? Cautelas</vt:lpstr>
      <vt:lpstr>O que fazer para se resguardar das responsabilidades? Cautelas</vt:lpstr>
      <vt:lpstr>O que fazer para se resguardar das responsabilidades? Cautelas</vt:lpstr>
      <vt:lpstr>O que fazer para se resguardar das responsabilidades? Cautelas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Adriano Postal</dc:creator>
  <cp:lastModifiedBy>Família Procópio</cp:lastModifiedBy>
  <cp:revision>54</cp:revision>
  <dcterms:created xsi:type="dcterms:W3CDTF">2019-11-04T05:31:12Z</dcterms:created>
  <dcterms:modified xsi:type="dcterms:W3CDTF">2019-11-07T13:32:40Z</dcterms:modified>
</cp:coreProperties>
</file>