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9" r:id="rId3"/>
    <p:sldId id="257" r:id="rId4"/>
    <p:sldId id="258" r:id="rId5"/>
    <p:sldId id="260" r:id="rId6"/>
    <p:sldId id="261" r:id="rId7"/>
    <p:sldId id="270" r:id="rId8"/>
    <p:sldId id="376" r:id="rId9"/>
    <p:sldId id="377" r:id="rId10"/>
    <p:sldId id="378" r:id="rId11"/>
    <p:sldId id="379" r:id="rId12"/>
    <p:sldId id="375" r:id="rId13"/>
    <p:sldId id="381" r:id="rId14"/>
    <p:sldId id="382" r:id="rId15"/>
    <p:sldId id="430" r:id="rId16"/>
    <p:sldId id="431" r:id="rId17"/>
    <p:sldId id="391" r:id="rId18"/>
    <p:sldId id="393" r:id="rId19"/>
    <p:sldId id="394" r:id="rId20"/>
    <p:sldId id="398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387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11" r:id="rId43"/>
    <p:sldId id="412" r:id="rId44"/>
    <p:sldId id="443" r:id="rId45"/>
    <p:sldId id="444" r:id="rId46"/>
    <p:sldId id="413" r:id="rId47"/>
    <p:sldId id="445" r:id="rId48"/>
    <p:sldId id="414" r:id="rId49"/>
    <p:sldId id="446" r:id="rId50"/>
    <p:sldId id="415" r:id="rId51"/>
    <p:sldId id="416" r:id="rId52"/>
    <p:sldId id="417" r:id="rId53"/>
    <p:sldId id="418" r:id="rId54"/>
    <p:sldId id="419" r:id="rId55"/>
    <p:sldId id="420" r:id="rId56"/>
    <p:sldId id="425" r:id="rId57"/>
    <p:sldId id="428" r:id="rId58"/>
    <p:sldId id="448" r:id="rId59"/>
    <p:sldId id="449" r:id="rId60"/>
    <p:sldId id="450" r:id="rId61"/>
    <p:sldId id="451" r:id="rId62"/>
    <p:sldId id="452" r:id="rId63"/>
    <p:sldId id="453" r:id="rId64"/>
    <p:sldId id="454" r:id="rId65"/>
    <p:sldId id="457" r:id="rId66"/>
    <p:sldId id="456" r:id="rId67"/>
    <p:sldId id="458" r:id="rId68"/>
    <p:sldId id="459" r:id="rId69"/>
    <p:sldId id="460" r:id="rId70"/>
    <p:sldId id="461" r:id="rId71"/>
    <p:sldId id="462" r:id="rId72"/>
    <p:sldId id="463" r:id="rId73"/>
    <p:sldId id="464" r:id="rId74"/>
    <p:sldId id="269" r:id="rId75"/>
    <p:sldId id="307" r:id="rId76"/>
    <p:sldId id="320" r:id="rId7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F9F1E-6B2A-4C61-88FA-AA2E6BCB5ED6}" type="doc">
      <dgm:prSet loTypeId="urn:microsoft.com/office/officeart/2005/8/layout/gear1" loCatId="process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B88B5FE8-B25D-4745-A045-F76C204AEC86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de </a:t>
          </a:r>
          <a:r>
            <a: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Administração</a:t>
          </a:r>
          <a:endParaRPr lang="pt-BR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866E960-010A-4601-AEDB-FB7A91D9DDED}" type="parTrans" cxnId="{B132160C-4DBD-4889-B7A6-762327369A58}">
      <dgm:prSet/>
      <dgm:spPr/>
      <dgm:t>
        <a:bodyPr/>
        <a:lstStyle/>
        <a:p>
          <a:endParaRPr lang="pt-BR"/>
        </a:p>
      </dgm:t>
    </dgm:pt>
    <dgm:pt modelId="{8A1D663F-C683-46D6-A2BF-789D8E6BBB91}" type="sibTrans" cxnId="{B132160C-4DBD-4889-B7A6-762327369A58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20E5F96-C871-4A25-BF53-4B9683DEFDD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Fiscal</a:t>
          </a:r>
          <a:endParaRPr lang="pt-BR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21B4EBF8-C8E5-4168-85A7-6172B3FE8C74}" type="parTrans" cxnId="{5B688F92-CA39-4CEF-8AC3-CA039E006AE7}">
      <dgm:prSet/>
      <dgm:spPr/>
      <dgm:t>
        <a:bodyPr/>
        <a:lstStyle/>
        <a:p>
          <a:endParaRPr lang="pt-BR"/>
        </a:p>
      </dgm:t>
    </dgm:pt>
    <dgm:pt modelId="{92D10F32-72E5-47BF-A194-D35B680649FF}" type="sibTrans" cxnId="{5B688F92-CA39-4CEF-8AC3-CA039E006AE7}">
      <dgm:prSet/>
      <dgm:spPr/>
      <dgm:t>
        <a:bodyPr/>
        <a:lstStyle/>
        <a:p>
          <a:endParaRPr lang="pt-BR"/>
        </a:p>
      </dgm:t>
    </dgm:pt>
    <dgm:pt modelId="{52DDDFF2-98AD-4AD4-8E9D-6D88213E5BCD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Diretoria Executiva</a:t>
          </a:r>
          <a:endParaRPr lang="pt-BR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CC08619A-D95A-4346-9396-8E3CC5F48B20}" type="parTrans" cxnId="{A23BE7F5-203D-4F38-B5BC-B3B6BD1892D8}">
      <dgm:prSet/>
      <dgm:spPr/>
      <dgm:t>
        <a:bodyPr/>
        <a:lstStyle/>
        <a:p>
          <a:endParaRPr lang="pt-BR"/>
        </a:p>
      </dgm:t>
    </dgm:pt>
    <dgm:pt modelId="{512F4558-8296-420A-B878-B72DDC47DB33}" type="sibTrans" cxnId="{A23BE7F5-203D-4F38-B5BC-B3B6BD1892D8}">
      <dgm:prSet/>
      <dgm:spPr>
        <a:solidFill>
          <a:srgbClr val="0000CC"/>
        </a:solidFill>
      </dgm:spPr>
      <dgm:t>
        <a:bodyPr/>
        <a:lstStyle/>
        <a:p>
          <a:endParaRPr lang="pt-BR"/>
        </a:p>
      </dgm:t>
    </dgm:pt>
    <dgm:pt modelId="{1B0482BB-5B8F-47E1-8017-7B0F3D052FC9}">
      <dgm:prSet phldrT="[Texto]" phldr="1"/>
      <dgm:spPr/>
      <dgm:t>
        <a:bodyPr/>
        <a:lstStyle/>
        <a:p>
          <a:endParaRPr lang="pt-BR" dirty="0"/>
        </a:p>
      </dgm:t>
    </dgm:pt>
    <dgm:pt modelId="{F14A567F-77CE-4746-96C9-C21D795D282F}" type="parTrans" cxnId="{0CF58E2B-DD82-4548-855E-ED1CE0B0E59E}">
      <dgm:prSet/>
      <dgm:spPr/>
      <dgm:t>
        <a:bodyPr/>
        <a:lstStyle/>
        <a:p>
          <a:endParaRPr lang="pt-BR"/>
        </a:p>
      </dgm:t>
    </dgm:pt>
    <dgm:pt modelId="{E815F0C0-A373-425B-8C9C-B58BA5B43BAE}" type="sibTrans" cxnId="{0CF58E2B-DD82-4548-855E-ED1CE0B0E59E}">
      <dgm:prSet/>
      <dgm:spPr/>
      <dgm:t>
        <a:bodyPr/>
        <a:lstStyle/>
        <a:p>
          <a:endParaRPr lang="pt-BR"/>
        </a:p>
      </dgm:t>
    </dgm:pt>
    <dgm:pt modelId="{5153AA66-ACB0-4BFE-A505-67EE8F4856E9}" type="pres">
      <dgm:prSet presAssocID="{2E7F9F1E-6B2A-4C61-88FA-AA2E6BCB5ED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9721AB-4149-475A-B799-69ED6C12044C}" type="pres">
      <dgm:prSet presAssocID="{B88B5FE8-B25D-4745-A045-F76C204AEC86}" presName="gear1" presStyleLbl="node1" presStyleIdx="0" presStyleCnt="3" custLinFactNeighborY="31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1D031E-65BF-42DA-9918-E764F845EC20}" type="pres">
      <dgm:prSet presAssocID="{B88B5FE8-B25D-4745-A045-F76C204AEC86}" presName="gear1srcNode" presStyleLbl="node1" presStyleIdx="0" presStyleCnt="3"/>
      <dgm:spPr/>
      <dgm:t>
        <a:bodyPr/>
        <a:lstStyle/>
        <a:p>
          <a:endParaRPr lang="pt-BR"/>
        </a:p>
      </dgm:t>
    </dgm:pt>
    <dgm:pt modelId="{DBAB70FA-55B6-4F9B-ACE2-3663CE1250F8}" type="pres">
      <dgm:prSet presAssocID="{B88B5FE8-B25D-4745-A045-F76C204AEC86}" presName="gear1dstNode" presStyleLbl="node1" presStyleIdx="0" presStyleCnt="3"/>
      <dgm:spPr/>
      <dgm:t>
        <a:bodyPr/>
        <a:lstStyle/>
        <a:p>
          <a:endParaRPr lang="pt-BR"/>
        </a:p>
      </dgm:t>
    </dgm:pt>
    <dgm:pt modelId="{844C39B3-5BBC-4316-9B56-C4E447D49E93}" type="pres">
      <dgm:prSet presAssocID="{320E5F96-C871-4A25-BF53-4B9683DEFDD7}" presName="gear2" presStyleLbl="node1" presStyleIdx="1" presStyleCnt="3" custScaleX="99572" custScaleY="9546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B38FCC-832B-4E50-B99A-820B738EE4C7}" type="pres">
      <dgm:prSet presAssocID="{320E5F96-C871-4A25-BF53-4B9683DEFDD7}" presName="gear2srcNode" presStyleLbl="node1" presStyleIdx="1" presStyleCnt="3"/>
      <dgm:spPr/>
      <dgm:t>
        <a:bodyPr/>
        <a:lstStyle/>
        <a:p>
          <a:endParaRPr lang="pt-BR"/>
        </a:p>
      </dgm:t>
    </dgm:pt>
    <dgm:pt modelId="{43199C05-932E-4775-B6AE-304DEAE0E4CF}" type="pres">
      <dgm:prSet presAssocID="{320E5F96-C871-4A25-BF53-4B9683DEFDD7}" presName="gear2dstNode" presStyleLbl="node1" presStyleIdx="1" presStyleCnt="3"/>
      <dgm:spPr/>
      <dgm:t>
        <a:bodyPr/>
        <a:lstStyle/>
        <a:p>
          <a:endParaRPr lang="pt-BR"/>
        </a:p>
      </dgm:t>
    </dgm:pt>
    <dgm:pt modelId="{0D9EFBAF-D044-4824-B6B5-902210268468}" type="pres">
      <dgm:prSet presAssocID="{52DDDFF2-98AD-4AD4-8E9D-6D88213E5BCD}" presName="gear3" presStyleLbl="node1" presStyleIdx="2" presStyleCnt="3"/>
      <dgm:spPr/>
      <dgm:t>
        <a:bodyPr/>
        <a:lstStyle/>
        <a:p>
          <a:endParaRPr lang="pt-BR"/>
        </a:p>
      </dgm:t>
    </dgm:pt>
    <dgm:pt modelId="{3DEA38EA-D726-405E-B623-135697D7728F}" type="pres">
      <dgm:prSet presAssocID="{52DDDFF2-98AD-4AD4-8E9D-6D88213E5BC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828EE-6FD4-42B5-A65C-F3DAF9B08DCC}" type="pres">
      <dgm:prSet presAssocID="{52DDDFF2-98AD-4AD4-8E9D-6D88213E5BCD}" presName="gear3srcNode" presStyleLbl="node1" presStyleIdx="2" presStyleCnt="3"/>
      <dgm:spPr/>
      <dgm:t>
        <a:bodyPr/>
        <a:lstStyle/>
        <a:p>
          <a:endParaRPr lang="pt-BR"/>
        </a:p>
      </dgm:t>
    </dgm:pt>
    <dgm:pt modelId="{2F6BDAB2-79A9-42B8-9347-D1A55D4B779D}" type="pres">
      <dgm:prSet presAssocID="{52DDDFF2-98AD-4AD4-8E9D-6D88213E5BCD}" presName="gear3dstNode" presStyleLbl="node1" presStyleIdx="2" presStyleCnt="3"/>
      <dgm:spPr/>
      <dgm:t>
        <a:bodyPr/>
        <a:lstStyle/>
        <a:p>
          <a:endParaRPr lang="pt-BR"/>
        </a:p>
      </dgm:t>
    </dgm:pt>
    <dgm:pt modelId="{6443F77E-B919-4C10-9639-885898641EB2}" type="pres">
      <dgm:prSet presAssocID="{8A1D663F-C683-46D6-A2BF-789D8E6BBB91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4F6B407-641A-47B3-B6C3-8EA3FCB036BC}" type="pres">
      <dgm:prSet presAssocID="{92D10F32-72E5-47BF-A194-D35B680649FF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3F4B5B04-40B7-4ECB-8813-263076A781F1}" type="pres">
      <dgm:prSet presAssocID="{512F4558-8296-420A-B878-B72DDC47DB33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AE3546C-BB4A-45A7-AB4F-DCB8BAC5A2D5}" type="presOf" srcId="{52DDDFF2-98AD-4AD4-8E9D-6D88213E5BCD}" destId="{0D9EFBAF-D044-4824-B6B5-902210268468}" srcOrd="0" destOrd="0" presId="urn:microsoft.com/office/officeart/2005/8/layout/gear1"/>
    <dgm:cxn modelId="{5AF58408-C7EE-462D-97C4-185911FC6D7B}" type="presOf" srcId="{92D10F32-72E5-47BF-A194-D35B680649FF}" destId="{04F6B407-641A-47B3-B6C3-8EA3FCB036BC}" srcOrd="0" destOrd="0" presId="urn:microsoft.com/office/officeart/2005/8/layout/gear1"/>
    <dgm:cxn modelId="{64FB5FA5-4B13-4C0A-A72D-8839BDBC3DAF}" type="presOf" srcId="{52DDDFF2-98AD-4AD4-8E9D-6D88213E5BCD}" destId="{3DEA38EA-D726-405E-B623-135697D7728F}" srcOrd="1" destOrd="0" presId="urn:microsoft.com/office/officeart/2005/8/layout/gear1"/>
    <dgm:cxn modelId="{46D7C032-5FDE-48A7-AAD1-AC516B460263}" type="presOf" srcId="{B88B5FE8-B25D-4745-A045-F76C204AEC86}" destId="{DBAB70FA-55B6-4F9B-ACE2-3663CE1250F8}" srcOrd="2" destOrd="0" presId="urn:microsoft.com/office/officeart/2005/8/layout/gear1"/>
    <dgm:cxn modelId="{A23BE7F5-203D-4F38-B5BC-B3B6BD1892D8}" srcId="{2E7F9F1E-6B2A-4C61-88FA-AA2E6BCB5ED6}" destId="{52DDDFF2-98AD-4AD4-8E9D-6D88213E5BCD}" srcOrd="2" destOrd="0" parTransId="{CC08619A-D95A-4346-9396-8E3CC5F48B20}" sibTransId="{512F4558-8296-420A-B878-B72DDC47DB33}"/>
    <dgm:cxn modelId="{F802367A-AE1D-4B93-8860-B7CC2930189F}" type="presOf" srcId="{B88B5FE8-B25D-4745-A045-F76C204AEC86}" destId="{B19721AB-4149-475A-B799-69ED6C12044C}" srcOrd="0" destOrd="0" presId="urn:microsoft.com/office/officeart/2005/8/layout/gear1"/>
    <dgm:cxn modelId="{83828ADB-B141-4626-917B-A666E6742AE0}" type="presOf" srcId="{8A1D663F-C683-46D6-A2BF-789D8E6BBB91}" destId="{6443F77E-B919-4C10-9639-885898641EB2}" srcOrd="0" destOrd="0" presId="urn:microsoft.com/office/officeart/2005/8/layout/gear1"/>
    <dgm:cxn modelId="{02251362-E94B-402F-90FF-8B75AA8B3128}" type="presOf" srcId="{B88B5FE8-B25D-4745-A045-F76C204AEC86}" destId="{2E1D031E-65BF-42DA-9918-E764F845EC20}" srcOrd="1" destOrd="0" presId="urn:microsoft.com/office/officeart/2005/8/layout/gear1"/>
    <dgm:cxn modelId="{5B688F92-CA39-4CEF-8AC3-CA039E006AE7}" srcId="{2E7F9F1E-6B2A-4C61-88FA-AA2E6BCB5ED6}" destId="{320E5F96-C871-4A25-BF53-4B9683DEFDD7}" srcOrd="1" destOrd="0" parTransId="{21B4EBF8-C8E5-4168-85A7-6172B3FE8C74}" sibTransId="{92D10F32-72E5-47BF-A194-D35B680649FF}"/>
    <dgm:cxn modelId="{A971EC12-D232-4C83-A4B1-C27E881255E8}" type="presOf" srcId="{320E5F96-C871-4A25-BF53-4B9683DEFDD7}" destId="{844C39B3-5BBC-4316-9B56-C4E447D49E93}" srcOrd="0" destOrd="0" presId="urn:microsoft.com/office/officeart/2005/8/layout/gear1"/>
    <dgm:cxn modelId="{0DDBECC4-34D4-404F-A15E-5592AA72380C}" type="presOf" srcId="{320E5F96-C871-4A25-BF53-4B9683DEFDD7}" destId="{A4B38FCC-832B-4E50-B99A-820B738EE4C7}" srcOrd="1" destOrd="0" presId="urn:microsoft.com/office/officeart/2005/8/layout/gear1"/>
    <dgm:cxn modelId="{588962CD-5393-4451-98A7-850F230250E1}" type="presOf" srcId="{320E5F96-C871-4A25-BF53-4B9683DEFDD7}" destId="{43199C05-932E-4775-B6AE-304DEAE0E4CF}" srcOrd="2" destOrd="0" presId="urn:microsoft.com/office/officeart/2005/8/layout/gear1"/>
    <dgm:cxn modelId="{7273D8DF-DA47-45C4-9585-CA40CAE49CE7}" type="presOf" srcId="{52DDDFF2-98AD-4AD4-8E9D-6D88213E5BCD}" destId="{2F6BDAB2-79A9-42B8-9347-D1A55D4B779D}" srcOrd="3" destOrd="0" presId="urn:microsoft.com/office/officeart/2005/8/layout/gear1"/>
    <dgm:cxn modelId="{64527B0E-F586-4237-92A6-FAF4D7C3D207}" type="presOf" srcId="{512F4558-8296-420A-B878-B72DDC47DB33}" destId="{3F4B5B04-40B7-4ECB-8813-263076A781F1}" srcOrd="0" destOrd="0" presId="urn:microsoft.com/office/officeart/2005/8/layout/gear1"/>
    <dgm:cxn modelId="{D6D55F06-FC20-41AB-B33E-9845CAB12615}" type="presOf" srcId="{52DDDFF2-98AD-4AD4-8E9D-6D88213E5BCD}" destId="{289828EE-6FD4-42B5-A65C-F3DAF9B08DCC}" srcOrd="2" destOrd="0" presId="urn:microsoft.com/office/officeart/2005/8/layout/gear1"/>
    <dgm:cxn modelId="{0CF58E2B-DD82-4548-855E-ED1CE0B0E59E}" srcId="{2E7F9F1E-6B2A-4C61-88FA-AA2E6BCB5ED6}" destId="{1B0482BB-5B8F-47E1-8017-7B0F3D052FC9}" srcOrd="3" destOrd="0" parTransId="{F14A567F-77CE-4746-96C9-C21D795D282F}" sibTransId="{E815F0C0-A373-425B-8C9C-B58BA5B43BAE}"/>
    <dgm:cxn modelId="{B132160C-4DBD-4889-B7A6-762327369A58}" srcId="{2E7F9F1E-6B2A-4C61-88FA-AA2E6BCB5ED6}" destId="{B88B5FE8-B25D-4745-A045-F76C204AEC86}" srcOrd="0" destOrd="0" parTransId="{0866E960-010A-4601-AEDB-FB7A91D9DDED}" sibTransId="{8A1D663F-C683-46D6-A2BF-789D8E6BBB91}"/>
    <dgm:cxn modelId="{510F10E8-9301-4A5E-9F82-BBCBEB549342}" type="presOf" srcId="{2E7F9F1E-6B2A-4C61-88FA-AA2E6BCB5ED6}" destId="{5153AA66-ACB0-4BFE-A505-67EE8F4856E9}" srcOrd="0" destOrd="0" presId="urn:microsoft.com/office/officeart/2005/8/layout/gear1"/>
    <dgm:cxn modelId="{A5E9CF69-2BB3-493A-A0C7-60C6FAC727E3}" type="presParOf" srcId="{5153AA66-ACB0-4BFE-A505-67EE8F4856E9}" destId="{B19721AB-4149-475A-B799-69ED6C12044C}" srcOrd="0" destOrd="0" presId="urn:microsoft.com/office/officeart/2005/8/layout/gear1"/>
    <dgm:cxn modelId="{7D63E4A6-AF72-4303-BB82-06CB5C91CAD8}" type="presParOf" srcId="{5153AA66-ACB0-4BFE-A505-67EE8F4856E9}" destId="{2E1D031E-65BF-42DA-9918-E764F845EC20}" srcOrd="1" destOrd="0" presId="urn:microsoft.com/office/officeart/2005/8/layout/gear1"/>
    <dgm:cxn modelId="{C71A9F88-9235-4B73-B9C0-7C35036A444D}" type="presParOf" srcId="{5153AA66-ACB0-4BFE-A505-67EE8F4856E9}" destId="{DBAB70FA-55B6-4F9B-ACE2-3663CE1250F8}" srcOrd="2" destOrd="0" presId="urn:microsoft.com/office/officeart/2005/8/layout/gear1"/>
    <dgm:cxn modelId="{A837476C-8917-432C-A914-051EC61D0186}" type="presParOf" srcId="{5153AA66-ACB0-4BFE-A505-67EE8F4856E9}" destId="{844C39B3-5BBC-4316-9B56-C4E447D49E93}" srcOrd="3" destOrd="0" presId="urn:microsoft.com/office/officeart/2005/8/layout/gear1"/>
    <dgm:cxn modelId="{3782C823-2904-4886-98BD-A7D372777142}" type="presParOf" srcId="{5153AA66-ACB0-4BFE-A505-67EE8F4856E9}" destId="{A4B38FCC-832B-4E50-B99A-820B738EE4C7}" srcOrd="4" destOrd="0" presId="urn:microsoft.com/office/officeart/2005/8/layout/gear1"/>
    <dgm:cxn modelId="{09844F0E-080C-4B7C-927A-6EFB997F4D1A}" type="presParOf" srcId="{5153AA66-ACB0-4BFE-A505-67EE8F4856E9}" destId="{43199C05-932E-4775-B6AE-304DEAE0E4CF}" srcOrd="5" destOrd="0" presId="urn:microsoft.com/office/officeart/2005/8/layout/gear1"/>
    <dgm:cxn modelId="{02F0C0E2-FDC3-4325-8B20-353FB428AE50}" type="presParOf" srcId="{5153AA66-ACB0-4BFE-A505-67EE8F4856E9}" destId="{0D9EFBAF-D044-4824-B6B5-902210268468}" srcOrd="6" destOrd="0" presId="urn:microsoft.com/office/officeart/2005/8/layout/gear1"/>
    <dgm:cxn modelId="{94F4FFEE-84D3-4968-8A7E-D12A1DD17BC1}" type="presParOf" srcId="{5153AA66-ACB0-4BFE-A505-67EE8F4856E9}" destId="{3DEA38EA-D726-405E-B623-135697D7728F}" srcOrd="7" destOrd="0" presId="urn:microsoft.com/office/officeart/2005/8/layout/gear1"/>
    <dgm:cxn modelId="{5C6EC1DA-B832-4906-8556-8C2908E9457C}" type="presParOf" srcId="{5153AA66-ACB0-4BFE-A505-67EE8F4856E9}" destId="{289828EE-6FD4-42B5-A65C-F3DAF9B08DCC}" srcOrd="8" destOrd="0" presId="urn:microsoft.com/office/officeart/2005/8/layout/gear1"/>
    <dgm:cxn modelId="{9680B5B9-6FA8-4736-A5E7-E354F2A6B753}" type="presParOf" srcId="{5153AA66-ACB0-4BFE-A505-67EE8F4856E9}" destId="{2F6BDAB2-79A9-42B8-9347-D1A55D4B779D}" srcOrd="9" destOrd="0" presId="urn:microsoft.com/office/officeart/2005/8/layout/gear1"/>
    <dgm:cxn modelId="{0B89B077-B8AF-4708-8034-3AA2DF6CF2F5}" type="presParOf" srcId="{5153AA66-ACB0-4BFE-A505-67EE8F4856E9}" destId="{6443F77E-B919-4C10-9639-885898641EB2}" srcOrd="10" destOrd="0" presId="urn:microsoft.com/office/officeart/2005/8/layout/gear1"/>
    <dgm:cxn modelId="{42205DF7-8295-416C-B902-FEE7D200ED7A}" type="presParOf" srcId="{5153AA66-ACB0-4BFE-A505-67EE8F4856E9}" destId="{04F6B407-641A-47B3-B6C3-8EA3FCB036BC}" srcOrd="11" destOrd="0" presId="urn:microsoft.com/office/officeart/2005/8/layout/gear1"/>
    <dgm:cxn modelId="{B02EB450-7B48-43EB-8210-73712B825482}" type="presParOf" srcId="{5153AA66-ACB0-4BFE-A505-67EE8F4856E9}" destId="{3F4B5B04-40B7-4ECB-8813-263076A781F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E94BD-5146-4A7C-A12C-3DF003823AD5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F8A4F2C9-25A2-416D-9B7E-D3E310ED99AB}">
      <dgm:prSet phldrT="[Texto]"/>
      <dgm:spPr>
        <a:solidFill>
          <a:srgbClr val="0000CC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Gestão Ineficiente</a:t>
          </a:r>
          <a:endParaRPr lang="pt-B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29C7835-2E49-45E0-8144-149D7C8A2C80}" type="parTrans" cxnId="{BFFD462C-D7CF-4DF9-B904-02B0CDFCB17C}">
      <dgm:prSet/>
      <dgm:spPr/>
      <dgm:t>
        <a:bodyPr/>
        <a:lstStyle/>
        <a:p>
          <a:endParaRPr lang="pt-BR"/>
        </a:p>
      </dgm:t>
    </dgm:pt>
    <dgm:pt modelId="{CE6073F0-4A74-4654-992A-8AC1B2DE8634}" type="sibTrans" cxnId="{BFFD462C-D7CF-4DF9-B904-02B0CDFCB17C}">
      <dgm:prSet/>
      <dgm:spPr/>
      <dgm:t>
        <a:bodyPr/>
        <a:lstStyle/>
        <a:p>
          <a:endParaRPr lang="pt-BR"/>
        </a:p>
      </dgm:t>
    </dgm:pt>
    <dgm:pt modelId="{9591D573-DFD0-4EAC-83D3-C3CC70164B26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Avaliações atuariais equivocadas</a:t>
          </a:r>
          <a:endParaRPr lang="pt-BR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DD09742-897A-48EC-9F39-EA4700FCB47B}" type="parTrans" cxnId="{36A951F9-F9A0-4A27-8427-2B5E9CD868F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B1F38ED-8BEF-4641-876B-6F1216BF051E}" type="sibTrans" cxnId="{36A951F9-F9A0-4A27-8427-2B5E9CD868FF}">
      <dgm:prSet/>
      <dgm:spPr/>
      <dgm:t>
        <a:bodyPr/>
        <a:lstStyle/>
        <a:p>
          <a:endParaRPr lang="pt-BR"/>
        </a:p>
      </dgm:t>
    </dgm:pt>
    <dgm:pt modelId="{7CE0B533-CE36-4B3D-A7B6-69C8A1C0CB44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Benefícios mal concedidos</a:t>
          </a:r>
          <a:endParaRPr lang="pt-BR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D5626D2-B4CC-4901-83F3-8458C60DFD5F}" type="parTrans" cxnId="{82C253B3-4151-47FB-AD4B-5AD60B51CD8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953E49F3-D6B5-4467-9530-25DA616F8372}" type="sibTrans" cxnId="{82C253B3-4151-47FB-AD4B-5AD60B51CD8D}">
      <dgm:prSet/>
      <dgm:spPr/>
      <dgm:t>
        <a:bodyPr/>
        <a:lstStyle/>
        <a:p>
          <a:endParaRPr lang="pt-BR"/>
        </a:p>
      </dgm:t>
    </dgm:pt>
    <dgm:pt modelId="{952F688E-14B9-477D-8C3D-5696F44FFEA3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Erros de Processamento</a:t>
          </a:r>
          <a:endParaRPr lang="pt-BR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2018349-8EC6-45E9-B0F0-F7DD6490FA06}" type="parTrans" cxnId="{1886CDA3-BF07-454A-8D6E-A1DD8D39F2A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7191EB18-30A1-41AE-B556-723793D8363E}" type="sibTrans" cxnId="{1886CDA3-BF07-454A-8D6E-A1DD8D39F2A3}">
      <dgm:prSet/>
      <dgm:spPr/>
      <dgm:t>
        <a:bodyPr/>
        <a:lstStyle/>
        <a:p>
          <a:endParaRPr lang="pt-BR"/>
        </a:p>
      </dgm:t>
    </dgm:pt>
    <dgm:pt modelId="{C1B4EAE8-B613-42C3-A08D-0076B457D939}" type="pres">
      <dgm:prSet presAssocID="{659E94BD-5146-4A7C-A12C-3DF003823A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3E227B-7B7B-4E4C-92B0-438F821DB474}" type="pres">
      <dgm:prSet presAssocID="{F8A4F2C9-25A2-416D-9B7E-D3E310ED99AB}" presName="centerShape" presStyleLbl="node0" presStyleIdx="0" presStyleCnt="1"/>
      <dgm:spPr/>
      <dgm:t>
        <a:bodyPr/>
        <a:lstStyle/>
        <a:p>
          <a:endParaRPr lang="pt-BR"/>
        </a:p>
      </dgm:t>
    </dgm:pt>
    <dgm:pt modelId="{BF018C70-9B37-4C58-A7E1-57EB7DD8C838}" type="pres">
      <dgm:prSet presAssocID="{3DD09742-897A-48EC-9F39-EA4700FCB47B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376C1AB6-57C8-4E57-A219-5DCE0704CA2D}" type="pres">
      <dgm:prSet presAssocID="{9591D573-DFD0-4EAC-83D3-C3CC70164B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456E1-8F91-462B-A37C-F1186F36715D}" type="pres">
      <dgm:prSet presAssocID="{1D5626D2-B4CC-4901-83F3-8458C60DFD5F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4955DD84-579A-439C-9C23-43288F4406D1}" type="pres">
      <dgm:prSet presAssocID="{7CE0B533-CE36-4B3D-A7B6-69C8A1C0CB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CBDBA7-D215-4302-9649-29DDA92460F3}" type="pres">
      <dgm:prSet presAssocID="{62018349-8EC6-45E9-B0F0-F7DD6490FA06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66420B6D-BAEC-40DA-B5DD-845DA9E04574}" type="pres">
      <dgm:prSet presAssocID="{952F688E-14B9-477D-8C3D-5696F44FFE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306E22-089E-4C9C-B1B8-7015C78D8E9A}" type="presOf" srcId="{62018349-8EC6-45E9-B0F0-F7DD6490FA06}" destId="{43CBDBA7-D215-4302-9649-29DDA92460F3}" srcOrd="0" destOrd="0" presId="urn:microsoft.com/office/officeart/2005/8/layout/radial4"/>
    <dgm:cxn modelId="{1B736180-8A64-4085-BF7E-4DAF8015663B}" type="presOf" srcId="{952F688E-14B9-477D-8C3D-5696F44FFEA3}" destId="{66420B6D-BAEC-40DA-B5DD-845DA9E04574}" srcOrd="0" destOrd="0" presId="urn:microsoft.com/office/officeart/2005/8/layout/radial4"/>
    <dgm:cxn modelId="{82C253B3-4151-47FB-AD4B-5AD60B51CD8D}" srcId="{F8A4F2C9-25A2-416D-9B7E-D3E310ED99AB}" destId="{7CE0B533-CE36-4B3D-A7B6-69C8A1C0CB44}" srcOrd="1" destOrd="0" parTransId="{1D5626D2-B4CC-4901-83F3-8458C60DFD5F}" sibTransId="{953E49F3-D6B5-4467-9530-25DA616F8372}"/>
    <dgm:cxn modelId="{D0013FCB-E57F-4A42-8B6E-ACD8448F2405}" type="presOf" srcId="{659E94BD-5146-4A7C-A12C-3DF003823AD5}" destId="{C1B4EAE8-B613-42C3-A08D-0076B457D939}" srcOrd="0" destOrd="0" presId="urn:microsoft.com/office/officeart/2005/8/layout/radial4"/>
    <dgm:cxn modelId="{8A0DF75C-5F2E-4FEE-831A-4506658C0952}" type="presOf" srcId="{3DD09742-897A-48EC-9F39-EA4700FCB47B}" destId="{BF018C70-9B37-4C58-A7E1-57EB7DD8C838}" srcOrd="0" destOrd="0" presId="urn:microsoft.com/office/officeart/2005/8/layout/radial4"/>
    <dgm:cxn modelId="{41466872-FAC6-4C1E-91CC-4D3C169CBAA7}" type="presOf" srcId="{9591D573-DFD0-4EAC-83D3-C3CC70164B26}" destId="{376C1AB6-57C8-4E57-A219-5DCE0704CA2D}" srcOrd="0" destOrd="0" presId="urn:microsoft.com/office/officeart/2005/8/layout/radial4"/>
    <dgm:cxn modelId="{1886CDA3-BF07-454A-8D6E-A1DD8D39F2A3}" srcId="{F8A4F2C9-25A2-416D-9B7E-D3E310ED99AB}" destId="{952F688E-14B9-477D-8C3D-5696F44FFEA3}" srcOrd="2" destOrd="0" parTransId="{62018349-8EC6-45E9-B0F0-F7DD6490FA06}" sibTransId="{7191EB18-30A1-41AE-B556-723793D8363E}"/>
    <dgm:cxn modelId="{77B51849-E674-40B3-9E1A-E91A4A28199E}" type="presOf" srcId="{7CE0B533-CE36-4B3D-A7B6-69C8A1C0CB44}" destId="{4955DD84-579A-439C-9C23-43288F4406D1}" srcOrd="0" destOrd="0" presId="urn:microsoft.com/office/officeart/2005/8/layout/radial4"/>
    <dgm:cxn modelId="{46E767A5-E69F-4635-A009-6DF17AB368C3}" type="presOf" srcId="{1D5626D2-B4CC-4901-83F3-8458C60DFD5F}" destId="{42E456E1-8F91-462B-A37C-F1186F36715D}" srcOrd="0" destOrd="0" presId="urn:microsoft.com/office/officeart/2005/8/layout/radial4"/>
    <dgm:cxn modelId="{36A951F9-F9A0-4A27-8427-2B5E9CD868FF}" srcId="{F8A4F2C9-25A2-416D-9B7E-D3E310ED99AB}" destId="{9591D573-DFD0-4EAC-83D3-C3CC70164B26}" srcOrd="0" destOrd="0" parTransId="{3DD09742-897A-48EC-9F39-EA4700FCB47B}" sibTransId="{0B1F38ED-8BEF-4641-876B-6F1216BF051E}"/>
    <dgm:cxn modelId="{BFFD462C-D7CF-4DF9-B904-02B0CDFCB17C}" srcId="{659E94BD-5146-4A7C-A12C-3DF003823AD5}" destId="{F8A4F2C9-25A2-416D-9B7E-D3E310ED99AB}" srcOrd="0" destOrd="0" parTransId="{429C7835-2E49-45E0-8144-149D7C8A2C80}" sibTransId="{CE6073F0-4A74-4654-992A-8AC1B2DE8634}"/>
    <dgm:cxn modelId="{B1463524-F13C-461C-901F-6B2DC7883152}" type="presOf" srcId="{F8A4F2C9-25A2-416D-9B7E-D3E310ED99AB}" destId="{363E227B-7B7B-4E4C-92B0-438F821DB474}" srcOrd="0" destOrd="0" presId="urn:microsoft.com/office/officeart/2005/8/layout/radial4"/>
    <dgm:cxn modelId="{E6BE44B2-FCD8-45B8-B678-2CFDF612CA90}" type="presParOf" srcId="{C1B4EAE8-B613-42C3-A08D-0076B457D939}" destId="{363E227B-7B7B-4E4C-92B0-438F821DB474}" srcOrd="0" destOrd="0" presId="urn:microsoft.com/office/officeart/2005/8/layout/radial4"/>
    <dgm:cxn modelId="{171C353A-0B84-4D63-9950-56840C7A747E}" type="presParOf" srcId="{C1B4EAE8-B613-42C3-A08D-0076B457D939}" destId="{BF018C70-9B37-4C58-A7E1-57EB7DD8C838}" srcOrd="1" destOrd="0" presId="urn:microsoft.com/office/officeart/2005/8/layout/radial4"/>
    <dgm:cxn modelId="{B3674C38-68F1-40FA-B228-35DC97992024}" type="presParOf" srcId="{C1B4EAE8-B613-42C3-A08D-0076B457D939}" destId="{376C1AB6-57C8-4E57-A219-5DCE0704CA2D}" srcOrd="2" destOrd="0" presId="urn:microsoft.com/office/officeart/2005/8/layout/radial4"/>
    <dgm:cxn modelId="{85F38679-F9F3-40DB-9591-F63D79D57725}" type="presParOf" srcId="{C1B4EAE8-B613-42C3-A08D-0076B457D939}" destId="{42E456E1-8F91-462B-A37C-F1186F36715D}" srcOrd="3" destOrd="0" presId="urn:microsoft.com/office/officeart/2005/8/layout/radial4"/>
    <dgm:cxn modelId="{FEF320F7-ACBA-47A5-B5AF-57327D716638}" type="presParOf" srcId="{C1B4EAE8-B613-42C3-A08D-0076B457D939}" destId="{4955DD84-579A-439C-9C23-43288F4406D1}" srcOrd="4" destOrd="0" presId="urn:microsoft.com/office/officeart/2005/8/layout/radial4"/>
    <dgm:cxn modelId="{0BA1816E-8FBF-4CFF-8A54-B112AE9703C1}" type="presParOf" srcId="{C1B4EAE8-B613-42C3-A08D-0076B457D939}" destId="{43CBDBA7-D215-4302-9649-29DDA92460F3}" srcOrd="5" destOrd="0" presId="urn:microsoft.com/office/officeart/2005/8/layout/radial4"/>
    <dgm:cxn modelId="{EFA2C08E-5B93-441D-AE64-2146AF1CF378}" type="presParOf" srcId="{C1B4EAE8-B613-42C3-A08D-0076B457D939}" destId="{66420B6D-BAEC-40DA-B5DD-845DA9E045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721AB-4149-475A-B799-69ED6C12044C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de </a:t>
          </a:r>
          <a:r>
            <a:rPr lang="pt-BR" sz="13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Administração</a:t>
          </a:r>
          <a:endParaRPr lang="pt-BR" sz="13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294175" y="2352385"/>
        <a:ext cx="1336450" cy="1148939"/>
      </dsp:txXfrm>
    </dsp:sp>
    <dsp:sp modelId="{844C39B3-5BBC-4316-9B56-C4E447D49E93}">
      <dsp:nvSpPr>
        <dsp:cNvPr id="0" name=""/>
        <dsp:cNvSpPr/>
      </dsp:nvSpPr>
      <dsp:spPr>
        <a:xfrm>
          <a:off x="1547798" y="1337307"/>
          <a:ext cx="1618642" cy="1551944"/>
        </a:xfrm>
        <a:prstGeom prst="gear6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Fiscal</a:t>
          </a:r>
          <a:endParaRPr lang="pt-BR" sz="13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948200" y="1730375"/>
        <a:ext cx="817838" cy="765808"/>
      </dsp:txXfrm>
    </dsp:sp>
    <dsp:sp modelId="{0D9EFBAF-D044-4824-B6B5-902210268468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Diretoria Executiva</a:t>
          </a:r>
          <a:endParaRPr lang="pt-BR" sz="13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20700000">
        <a:off x="2804160" y="528320"/>
        <a:ext cx="894080" cy="894080"/>
      </dsp:txXfrm>
    </dsp:sp>
    <dsp:sp modelId="{6443F77E-B919-4C10-9639-885898641EB2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6B407-641A-47B3-B6C3-8EA3FCB036BC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5B04-40B7-4ECB-8813-263076A781F1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00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E227B-7B7B-4E4C-92B0-438F821DB474}">
      <dsp:nvSpPr>
        <dsp:cNvPr id="0" name=""/>
        <dsp:cNvSpPr/>
      </dsp:nvSpPr>
      <dsp:spPr>
        <a:xfrm>
          <a:off x="2107949" y="1839269"/>
          <a:ext cx="1544740" cy="1544740"/>
        </a:xfrm>
        <a:prstGeom prst="ellipse">
          <a:avLst/>
        </a:prstGeom>
        <a:solidFill>
          <a:srgbClr val="0000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Gestão Ineficiente</a:t>
          </a:r>
          <a:endParaRPr lang="pt-BR" sz="17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34171" y="2065491"/>
        <a:ext cx="1092296" cy="1092296"/>
      </dsp:txXfrm>
    </dsp:sp>
    <dsp:sp modelId="{BF018C70-9B37-4C58-A7E1-57EB7DD8C838}">
      <dsp:nvSpPr>
        <dsp:cNvPr id="0" name=""/>
        <dsp:cNvSpPr/>
      </dsp:nvSpPr>
      <dsp:spPr>
        <a:xfrm rot="12900000">
          <a:off x="1115156" y="1569723"/>
          <a:ext cx="1183048" cy="44025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1AB6-57C8-4E57-A219-5DCE0704CA2D}">
      <dsp:nvSpPr>
        <dsp:cNvPr id="0" name=""/>
        <dsp:cNvSpPr/>
      </dsp:nvSpPr>
      <dsp:spPr>
        <a:xfrm>
          <a:off x="488380" y="863563"/>
          <a:ext cx="1467503" cy="11740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Avaliações atuariais equivocadas</a:t>
          </a:r>
          <a:endParaRPr lang="pt-BR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22765" y="897948"/>
        <a:ext cx="1398733" cy="1105232"/>
      </dsp:txXfrm>
    </dsp:sp>
    <dsp:sp modelId="{42E456E1-8F91-462B-A37C-F1186F36715D}">
      <dsp:nvSpPr>
        <dsp:cNvPr id="0" name=""/>
        <dsp:cNvSpPr/>
      </dsp:nvSpPr>
      <dsp:spPr>
        <a:xfrm rot="16200000">
          <a:off x="2288795" y="958765"/>
          <a:ext cx="1183048" cy="44025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5DD84-579A-439C-9C23-43288F4406D1}">
      <dsp:nvSpPr>
        <dsp:cNvPr id="0" name=""/>
        <dsp:cNvSpPr/>
      </dsp:nvSpPr>
      <dsp:spPr>
        <a:xfrm>
          <a:off x="2146568" y="365"/>
          <a:ext cx="1467503" cy="11740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Benefícios mal concedidos</a:t>
          </a:r>
          <a:endParaRPr lang="pt-BR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180953" y="34750"/>
        <a:ext cx="1398733" cy="1105232"/>
      </dsp:txXfrm>
    </dsp:sp>
    <dsp:sp modelId="{43CBDBA7-D215-4302-9649-29DDA92460F3}">
      <dsp:nvSpPr>
        <dsp:cNvPr id="0" name=""/>
        <dsp:cNvSpPr/>
      </dsp:nvSpPr>
      <dsp:spPr>
        <a:xfrm rot="19500000">
          <a:off x="3462435" y="1569723"/>
          <a:ext cx="1183048" cy="44025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20B6D-BAEC-40DA-B5DD-845DA9E04574}">
      <dsp:nvSpPr>
        <dsp:cNvPr id="0" name=""/>
        <dsp:cNvSpPr/>
      </dsp:nvSpPr>
      <dsp:spPr>
        <a:xfrm>
          <a:off x="3804755" y="863563"/>
          <a:ext cx="1467503" cy="11740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Erros de Processamento</a:t>
          </a:r>
          <a:endParaRPr lang="pt-BR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39140" y="897948"/>
        <a:ext cx="1398733" cy="110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22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4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38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6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8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6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22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49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9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C35-04AB-4F27-BECE-9750937B38BC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2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os\plano de fu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ogo7cbc_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03" y="1254848"/>
            <a:ext cx="5620794" cy="4348303"/>
          </a:xfrm>
          <a:prstGeom prst="rect">
            <a:avLst/>
          </a:prstGeom>
          <a:effectLst>
            <a:innerShdw blurRad="76200" dir="11460000">
              <a:schemeClr val="accent2">
                <a:alpha val="67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0776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1" y="833966"/>
            <a:ext cx="8686800" cy="4542367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cs typeface="Calibri" panose="020F0502020204030204" pitchFamily="34" charset="0"/>
              </a:rPr>
              <a:t>BREVE </a:t>
            </a:r>
            <a:r>
              <a:rPr lang="pt-BR" sz="2000" b="1" dirty="0">
                <a:cs typeface="Calibri" panose="020F0502020204030204" pitchFamily="34" charset="0"/>
              </a:rPr>
              <a:t>HISTÓRICO SOBRE </a:t>
            </a:r>
            <a:r>
              <a:rPr lang="pt-BR" sz="2000" b="1" dirty="0" smtClean="0">
                <a:cs typeface="Calibri" panose="020F0502020204030204" pitchFamily="34" charset="0"/>
              </a:rPr>
              <a:t>GOVERNANÇA</a:t>
            </a:r>
          </a:p>
          <a:p>
            <a:endParaRPr lang="pt-BR" sz="2000" b="1" dirty="0">
              <a:cs typeface="Calibri" panose="020F0502020204030204" pitchFamily="34" charset="0"/>
            </a:endParaRPr>
          </a:p>
          <a:p>
            <a:endParaRPr lang="pt-BR" sz="2000" b="1" dirty="0" smtClean="0">
              <a:cs typeface="Calibri" panose="020F0502020204030204" pitchFamily="34" charset="0"/>
            </a:endParaRPr>
          </a:p>
          <a:p>
            <a:endParaRPr lang="pt-BR" sz="2000" b="1" dirty="0">
              <a:cs typeface="Calibri" panose="020F0502020204030204" pitchFamily="34" charset="0"/>
            </a:endParaRPr>
          </a:p>
          <a:p>
            <a:endParaRPr lang="pt-BR" sz="2000" b="1" dirty="0">
              <a:cs typeface="Calibri" panose="020F0502020204030204" pitchFamily="34" charset="0"/>
            </a:endParaRPr>
          </a:p>
          <a:p>
            <a:r>
              <a:rPr lang="pt-BR" sz="2000" b="1" dirty="0" smtClean="0"/>
              <a:t>2007</a:t>
            </a: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Decreto nº 6.021/2007;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Finalidade de </a:t>
            </a:r>
            <a:r>
              <a:rPr lang="pt-BR" sz="2000" b="1" dirty="0" smtClean="0">
                <a:solidFill>
                  <a:srgbClr val="0000CC"/>
                </a:solidFill>
              </a:rPr>
              <a:t>tratar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matérias relacionadas</a:t>
            </a:r>
            <a:r>
              <a:rPr lang="pt-BR" sz="2000" b="1" dirty="0" smtClean="0"/>
              <a:t> com a </a:t>
            </a:r>
            <a:r>
              <a:rPr lang="pt-BR" sz="2000" b="1" dirty="0" smtClean="0">
                <a:solidFill>
                  <a:srgbClr val="0000CC"/>
                </a:solidFill>
              </a:rPr>
              <a:t>governança corporativa</a:t>
            </a:r>
            <a:r>
              <a:rPr lang="pt-BR" sz="2000" b="1" dirty="0" smtClean="0"/>
              <a:t> nas empresas estatais federais.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2" y="1357443"/>
            <a:ext cx="4141198" cy="14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Governança Corporativa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93132" y="973667"/>
            <a:ext cx="8940801" cy="5408083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1"/>
                </a:solidFill>
              </a:rPr>
              <a:t>GOVERNANÇA CORPORATIVA</a:t>
            </a:r>
          </a:p>
          <a:p>
            <a:pPr eaLnBrk="1" hangingPunct="1"/>
            <a:endParaRPr lang="pt-BR" altLang="pt-BR" sz="2000" b="1" dirty="0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8"/>
          <p:cNvSpPr>
            <a:spLocks noChangeArrowheads="1"/>
          </p:cNvSpPr>
          <p:nvPr/>
        </p:nvSpPr>
        <p:spPr bwMode="auto">
          <a:xfrm>
            <a:off x="250825" y="1642531"/>
            <a:ext cx="8713788" cy="13800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/>
              <a:t>Governança corporativa é um </a:t>
            </a:r>
            <a:r>
              <a:rPr lang="pt-BR" altLang="pt-BR" sz="1800" b="1" i="1" dirty="0">
                <a:solidFill>
                  <a:srgbClr val="0000CC"/>
                </a:solidFill>
              </a:rPr>
              <a:t>SISTEMA</a:t>
            </a:r>
            <a:r>
              <a:rPr lang="pt-BR" altLang="pt-BR" sz="1800" b="1" i="1" dirty="0"/>
              <a:t> pelo qual as </a:t>
            </a:r>
            <a:r>
              <a:rPr lang="pt-BR" altLang="pt-BR" sz="1800" b="1" i="1" dirty="0" smtClean="0">
                <a:solidFill>
                  <a:srgbClr val="0000CC"/>
                </a:solidFill>
              </a:rPr>
              <a:t>ORGANIZAÇÕES </a:t>
            </a:r>
            <a:r>
              <a:rPr lang="pt-BR" altLang="pt-BR" sz="1800" b="1" i="1" dirty="0">
                <a:solidFill>
                  <a:srgbClr val="0000CC"/>
                </a:solidFill>
              </a:rPr>
              <a:t>SÃO DIRIGIDAS E </a:t>
            </a:r>
            <a:r>
              <a:rPr lang="pt-BR" altLang="pt-BR" sz="1800" b="1" i="1" dirty="0" smtClean="0">
                <a:solidFill>
                  <a:srgbClr val="0000CC"/>
                </a:solidFill>
              </a:rPr>
              <a:t>MONITORADAS E INCENTIVADAS</a:t>
            </a:r>
            <a:r>
              <a:rPr lang="pt-BR" altLang="pt-BR" sz="1800" b="1" i="1" dirty="0" smtClean="0"/>
              <a:t>, </a:t>
            </a:r>
            <a:r>
              <a:rPr lang="pt-BR" altLang="pt-BR" sz="1800" b="1" i="1" dirty="0"/>
              <a:t>envolvendo </a:t>
            </a:r>
            <a:r>
              <a:rPr lang="pt-BR" altLang="pt-BR" sz="1800" b="1" i="1" dirty="0" smtClean="0"/>
              <a:t>práticas e os relacionamentos entre os </a:t>
            </a:r>
            <a:r>
              <a:rPr lang="pt-BR" altLang="pt-BR" sz="1800" b="1" i="1" dirty="0" smtClean="0">
                <a:solidFill>
                  <a:srgbClr val="A50021"/>
                </a:solidFill>
              </a:rPr>
              <a:t>PROPRIETÁRIOS</a:t>
            </a:r>
            <a:r>
              <a:rPr lang="pt-BR" altLang="pt-BR" sz="1800" b="1" i="1" dirty="0" smtClean="0">
                <a:solidFill>
                  <a:srgbClr val="0000CC"/>
                </a:solidFill>
              </a:rPr>
              <a:t>, </a:t>
            </a:r>
            <a:r>
              <a:rPr lang="pt-BR" altLang="pt-BR" sz="1800" b="1" i="1" dirty="0">
                <a:solidFill>
                  <a:srgbClr val="A50021"/>
                </a:solidFill>
              </a:rPr>
              <a:t>CONSELHO DE ADMINISTRAÇÃO</a:t>
            </a:r>
            <a:r>
              <a:rPr lang="pt-BR" altLang="pt-BR" sz="1800" b="1" i="1" dirty="0">
                <a:solidFill>
                  <a:srgbClr val="0000CC"/>
                </a:solidFill>
              </a:rPr>
              <a:t>, </a:t>
            </a:r>
            <a:r>
              <a:rPr lang="pt-BR" altLang="pt-BR" sz="1800" b="1" i="1" dirty="0" smtClean="0">
                <a:solidFill>
                  <a:srgbClr val="A50021"/>
                </a:solidFill>
              </a:rPr>
              <a:t>DIRETORIA </a:t>
            </a:r>
            <a:r>
              <a:rPr lang="pt-BR" altLang="pt-BR" sz="1800" b="1" i="1" dirty="0" smtClean="0">
                <a:solidFill>
                  <a:srgbClr val="0000CC"/>
                </a:solidFill>
              </a:rPr>
              <a:t>e </a:t>
            </a:r>
            <a:r>
              <a:rPr lang="pt-BR" altLang="pt-BR" sz="1800" b="1" i="1" dirty="0" smtClean="0">
                <a:solidFill>
                  <a:srgbClr val="A50021"/>
                </a:solidFill>
              </a:rPr>
              <a:t>ÓRGÃOS DE CONTROLE INTERNO E EXTERNO</a:t>
            </a:r>
            <a:r>
              <a:rPr lang="pt-BR" altLang="pt-BR" sz="1800" b="1" i="1" dirty="0" smtClean="0"/>
              <a:t>.</a:t>
            </a:r>
          </a:p>
        </p:txBody>
      </p:sp>
      <p:sp>
        <p:nvSpPr>
          <p:cNvPr id="8" name="Retângulo de cantos arredondados 9"/>
          <p:cNvSpPr>
            <a:spLocks noChangeArrowheads="1"/>
          </p:cNvSpPr>
          <p:nvPr/>
        </p:nvSpPr>
        <p:spPr bwMode="auto">
          <a:xfrm>
            <a:off x="5580063" y="3578217"/>
            <a:ext cx="3349625" cy="15128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As boas práticas de GC permitem aos segurados </a:t>
            </a:r>
            <a:r>
              <a:rPr lang="pt-BR" altLang="pt-BR" sz="16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monitorar o desempenho dos administradores das </a:t>
            </a: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Organizações</a:t>
            </a:r>
            <a:r>
              <a:rPr lang="pt-BR" altLang="pt-BR" sz="16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pt-BR" altLang="pt-BR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3960019" y="3398036"/>
            <a:ext cx="1439863" cy="13684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Picture 5" descr="governanç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2792"/>
            <a:ext cx="17367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2"/>
          <p:cNvSpPr txBox="1">
            <a:spLocks noChangeArrowheads="1"/>
          </p:cNvSpPr>
          <p:nvPr/>
        </p:nvSpPr>
        <p:spPr bwMode="auto">
          <a:xfrm>
            <a:off x="6443663" y="5150896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 dirty="0"/>
              <a:t>Fonte: Unidade de Gestão Previdenciária -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17768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01600" y="1087438"/>
            <a:ext cx="8949267" cy="4779962"/>
          </a:xfrm>
        </p:spPr>
        <p:txBody>
          <a:bodyPr>
            <a:normAutofit/>
          </a:bodyPr>
          <a:lstStyle/>
          <a:p>
            <a:pPr eaLnBrk="1" hangingPunct="1"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GOVERNANÇA CORPORATIVA</a:t>
            </a:r>
          </a:p>
          <a:p>
            <a:pPr eaLnBrk="1" hangingPunct="1">
              <a:tabLst>
                <a:tab pos="261938" algn="l"/>
              </a:tabLst>
            </a:pPr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Sistema usado para dirigir e monitorar uma organização.</a:t>
            </a: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Char char="•"/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	Define direitos e deveres dos principais agentes da organização;</a:t>
            </a:r>
          </a:p>
          <a:p>
            <a:pPr algn="just" eaLnBrk="1" hangingPunct="1">
              <a:lnSpc>
                <a:spcPct val="80000"/>
              </a:lnSpc>
              <a:buFontTx/>
              <a:buChar char="•"/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	Estabelece procedimentos decisórios;</a:t>
            </a:r>
          </a:p>
          <a:p>
            <a:pPr algn="just" eaLnBrk="1" hangingPunct="1">
              <a:lnSpc>
                <a:spcPct val="80000"/>
              </a:lnSpc>
              <a:buFontTx/>
              <a:buChar char="•"/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	Determina como a organização fixará, atingirá e monitorará seus objetivos.</a:t>
            </a: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Preocupação com os </a:t>
            </a:r>
            <a:r>
              <a:rPr lang="pt-BR" altLang="pt-BR" sz="2000" b="1" dirty="0" smtClean="0"/>
              <a:t>Agentes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 Individuais.</a:t>
            </a: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r>
              <a:rPr lang="pt-BR" altLang="pt-BR" sz="2000" b="1" dirty="0" smtClean="0">
                <a:solidFill>
                  <a:schemeClr val="tx1"/>
                </a:solidFill>
              </a:rPr>
              <a:t>Preocupação com os Agentes Institucionais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.</a:t>
            </a:r>
            <a:endParaRPr lang="pt-BR" altLang="pt-BR" sz="20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5" descr="governanç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1358900"/>
            <a:ext cx="1422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overnanç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55" y="3696758"/>
            <a:ext cx="26527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4799581" cy="5228166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cs typeface="Calibri" panose="020F0502020204030204" pitchFamily="34" charset="0"/>
              </a:rPr>
              <a:t>GOVERNANÇA CORPORATIVA</a:t>
            </a:r>
          </a:p>
          <a:p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/>
              <a:t>Segundo DAVIES (2006):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 smtClean="0">
                <a:solidFill>
                  <a:srgbClr val="0000CC"/>
                </a:solidFill>
              </a:rPr>
              <a:t>Sistema</a:t>
            </a:r>
            <a:r>
              <a:rPr lang="pt-BR" sz="2000" b="1" dirty="0" smtClean="0"/>
              <a:t> que tem como </a:t>
            </a:r>
            <a:r>
              <a:rPr lang="pt-BR" sz="2000" b="1" dirty="0" smtClean="0">
                <a:solidFill>
                  <a:srgbClr val="0000CC"/>
                </a:solidFill>
              </a:rPr>
              <a:t>objetivo aperfeiçoar </a:t>
            </a: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estrutura de gestão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direcionando</a:t>
            </a:r>
            <a:r>
              <a:rPr lang="pt-BR" sz="2000" b="1" dirty="0" smtClean="0"/>
              <a:t> pessoas, recursos, sistemas e processos para </a:t>
            </a:r>
            <a:r>
              <a:rPr lang="pt-BR" sz="2000" b="1" dirty="0" smtClean="0">
                <a:solidFill>
                  <a:srgbClr val="0000CC"/>
                </a:solidFill>
              </a:rPr>
              <a:t>melhor dirigir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controlar organizações</a:t>
            </a:r>
            <a:r>
              <a:rPr lang="pt-BR" sz="2000" b="1" dirty="0" smtClean="0"/>
              <a:t>, segundo os parâmetros de </a:t>
            </a:r>
            <a:r>
              <a:rPr lang="pt-BR" sz="2000" b="1" dirty="0" smtClean="0">
                <a:solidFill>
                  <a:srgbClr val="0000CC"/>
                </a:solidFill>
              </a:rPr>
              <a:t>eficácia, eficiência e efetividade</a:t>
            </a:r>
            <a:r>
              <a:rPr lang="pt-BR" sz="2000" b="1" dirty="0" smtClean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84" y="833967"/>
            <a:ext cx="3607815" cy="52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Governança Previdenciária (RPPS)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228166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cs typeface="Calibri" panose="020F0502020204030204" pitchFamily="34" charset="0"/>
              </a:rPr>
              <a:t>GOVERNANÇA PREVIDENCIÁRIA</a:t>
            </a:r>
          </a:p>
          <a:p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/>
              <a:t>Segundo RANGEL (2018):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 smtClean="0">
                <a:solidFill>
                  <a:srgbClr val="0000CC"/>
                </a:solidFill>
              </a:rPr>
              <a:t>Sistema</a:t>
            </a:r>
            <a:r>
              <a:rPr lang="pt-BR" sz="2000" b="1" dirty="0" smtClean="0"/>
              <a:t> que visa </a:t>
            </a:r>
            <a:r>
              <a:rPr lang="pt-BR" sz="2000" b="1" dirty="0" smtClean="0">
                <a:solidFill>
                  <a:srgbClr val="0000CC"/>
                </a:solidFill>
              </a:rPr>
              <a:t>promover</a:t>
            </a:r>
            <a:r>
              <a:rPr lang="pt-BR" sz="2000" b="1" dirty="0" smtClean="0"/>
              <a:t> a </a:t>
            </a:r>
            <a:r>
              <a:rPr lang="pt-BR" sz="2000" b="1" dirty="0" smtClean="0">
                <a:solidFill>
                  <a:srgbClr val="0000CC"/>
                </a:solidFill>
              </a:rPr>
              <a:t>confiança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segurados</a:t>
            </a:r>
            <a:r>
              <a:rPr lang="pt-BR" sz="2000" b="1" dirty="0" smtClean="0"/>
              <a:t> e da </a:t>
            </a:r>
            <a:r>
              <a:rPr lang="pt-BR" sz="2000" b="1" dirty="0" smtClean="0">
                <a:solidFill>
                  <a:srgbClr val="0000CC"/>
                </a:solidFill>
              </a:rPr>
              <a:t>sociedade</a:t>
            </a:r>
            <a:r>
              <a:rPr lang="pt-BR" sz="2000" b="1" dirty="0" smtClean="0"/>
              <a:t> na </a:t>
            </a:r>
            <a:r>
              <a:rPr lang="pt-BR" sz="2000" b="1" dirty="0" smtClean="0">
                <a:solidFill>
                  <a:srgbClr val="0000CC"/>
                </a:solidFill>
              </a:rPr>
              <a:t>gestão previdenciária</a:t>
            </a:r>
            <a:r>
              <a:rPr lang="pt-BR" sz="2000" b="1" dirty="0" smtClean="0"/>
              <a:t> do servidor público, bem como </a:t>
            </a:r>
            <a:r>
              <a:rPr lang="pt-BR" sz="2000" b="1" dirty="0" smtClean="0">
                <a:solidFill>
                  <a:srgbClr val="0000CC"/>
                </a:solidFill>
              </a:rPr>
              <a:t>fomentar</a:t>
            </a:r>
            <a:r>
              <a:rPr lang="pt-BR" sz="2000" b="1" dirty="0" smtClean="0"/>
              <a:t> a </a:t>
            </a:r>
            <a:r>
              <a:rPr lang="pt-BR" sz="2000" b="1" dirty="0" smtClean="0">
                <a:solidFill>
                  <a:srgbClr val="0000CC"/>
                </a:solidFill>
              </a:rPr>
              <a:t>sustentabilidade</a:t>
            </a:r>
            <a:r>
              <a:rPr lang="pt-BR" sz="2000" b="1" dirty="0" smtClean="0"/>
              <a:t> e a </a:t>
            </a:r>
            <a:r>
              <a:rPr lang="pt-BR" sz="2000" b="1" dirty="0" smtClean="0">
                <a:solidFill>
                  <a:srgbClr val="0000CC"/>
                </a:solidFill>
              </a:rPr>
              <a:t>perenidade</a:t>
            </a:r>
            <a:r>
              <a:rPr lang="pt-BR" sz="2000" b="1" dirty="0" smtClean="0"/>
              <a:t> do regime próprio de previdência social, pela </a:t>
            </a:r>
            <a:r>
              <a:rPr lang="pt-BR" sz="2000" b="1" dirty="0" smtClean="0">
                <a:solidFill>
                  <a:srgbClr val="0000CC"/>
                </a:solidFill>
              </a:rPr>
              <a:t>adoção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padrões de conduta</a:t>
            </a:r>
            <a:r>
              <a:rPr lang="pt-BR" sz="2000" b="1" dirty="0" smtClean="0"/>
              <a:t> baseados na </a:t>
            </a:r>
            <a:r>
              <a:rPr lang="pt-BR" sz="2000" b="1" dirty="0" smtClean="0">
                <a:solidFill>
                  <a:srgbClr val="0000CC"/>
                </a:solidFill>
              </a:rPr>
              <a:t>transparência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equidade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prestação de contas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responsabilidade corporativa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ética</a:t>
            </a:r>
            <a:r>
              <a:rPr lang="pt-BR" sz="2000" b="1" dirty="0" smtClean="0"/>
              <a:t>.</a:t>
            </a:r>
          </a:p>
          <a:p>
            <a:pPr algn="just"/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33" y="3717298"/>
            <a:ext cx="5604934" cy="24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Princípios, Pilares e Práticas de Governança do RPPS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>
            <a:off x="216074" y="1021134"/>
            <a:ext cx="6987958" cy="90593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Práticas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Fluxograma: Processo 5"/>
          <p:cNvSpPr/>
          <p:nvPr/>
        </p:nvSpPr>
        <p:spPr>
          <a:xfrm>
            <a:off x="216072" y="2020084"/>
            <a:ext cx="1147060" cy="270085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Ente Federado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>
            <a:off x="3127451" y="2026993"/>
            <a:ext cx="1147062" cy="270086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Autarquia Previdenciária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4592209" y="2020084"/>
            <a:ext cx="1147063" cy="270085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Auditoria / Comitês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Fluxograma: Processo 11"/>
          <p:cNvSpPr/>
          <p:nvPr/>
        </p:nvSpPr>
        <p:spPr>
          <a:xfrm>
            <a:off x="6056968" y="2027001"/>
            <a:ext cx="1147064" cy="270085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Conselho Fiscal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16" name="Fluxograma: Processo 15"/>
          <p:cNvSpPr/>
          <p:nvPr/>
        </p:nvSpPr>
        <p:spPr>
          <a:xfrm>
            <a:off x="216072" y="4820875"/>
            <a:ext cx="6987960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Transparência, Equidade, Prestação de Contas,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Responsabilidade Corporativa e Ética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5" name="Fluxograma: Processo 14"/>
          <p:cNvSpPr/>
          <p:nvPr/>
        </p:nvSpPr>
        <p:spPr>
          <a:xfrm>
            <a:off x="1671763" y="2027001"/>
            <a:ext cx="1147062" cy="270085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Conselho de Administração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7382933" y="1021134"/>
            <a:ext cx="177800" cy="905934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7382933" y="2020083"/>
            <a:ext cx="177800" cy="2700857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direita 17"/>
          <p:cNvSpPr/>
          <p:nvPr/>
        </p:nvSpPr>
        <p:spPr>
          <a:xfrm>
            <a:off x="7382933" y="4820875"/>
            <a:ext cx="177800" cy="672211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655983" y="1289435"/>
            <a:ext cx="116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Práticas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655983" y="2915760"/>
            <a:ext cx="1380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Pilares da Governança Corporativa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655983" y="4833814"/>
            <a:ext cx="11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Princípios Básicos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184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778819" y="2020082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Deve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garantir</a:t>
            </a:r>
            <a:r>
              <a:rPr lang="pt-BR" sz="2000" b="1" dirty="0" smtClean="0">
                <a:cs typeface="Calibri" panose="020F0502020204030204" pitchFamily="34" charset="0"/>
              </a:rPr>
              <a:t> 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direitos previdenciários</a:t>
            </a:r>
            <a:r>
              <a:rPr lang="pt-BR" sz="2000" b="1" dirty="0" smtClean="0">
                <a:cs typeface="Calibri" panose="020F0502020204030204" pitchFamily="34" charset="0"/>
              </a:rPr>
              <a:t> dos servidores públicos titulares de cargos efetivos,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assegurando</a:t>
            </a:r>
            <a:r>
              <a:rPr lang="pt-BR" sz="2000" b="1" dirty="0" smtClean="0">
                <a:cs typeface="Calibri" panose="020F0502020204030204" pitchFamily="34" charset="0"/>
              </a:rPr>
              <a:t> a esses 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caráter contributivo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solidário</a:t>
            </a:r>
            <a:r>
              <a:rPr lang="pt-BR" sz="2000" b="1" dirty="0" smtClean="0">
                <a:cs typeface="Calibri" panose="020F0502020204030204" pitchFamily="34" charset="0"/>
              </a:rPr>
              <a:t> e 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equilíbrio financeiro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atuarial</a:t>
            </a:r>
            <a:r>
              <a:rPr lang="pt-BR" sz="2000" b="1" dirty="0" smtClean="0">
                <a:cs typeface="Calibri" panose="020F0502020204030204" pitchFamily="34" charset="0"/>
              </a:rPr>
              <a:t> nos termos da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CFRB</a:t>
            </a:r>
            <a:r>
              <a:rPr lang="pt-BR" sz="2000" b="1" dirty="0" smtClean="0"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Também devem proporcionar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estabilidade</a:t>
            </a:r>
            <a:r>
              <a:rPr lang="pt-BR" sz="2000" b="1" dirty="0" smtClean="0">
                <a:cs typeface="Calibri" panose="020F0502020204030204" pitchFamily="34" charset="0"/>
              </a:rPr>
              <a:t> na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gestão</a:t>
            </a:r>
            <a:r>
              <a:rPr lang="pt-BR" sz="2000" b="1" dirty="0" smtClean="0">
                <a:cs typeface="Calibri" panose="020F0502020204030204" pitchFamily="34" charset="0"/>
              </a:rPr>
              <a:t> do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RPPS</a:t>
            </a:r>
            <a:r>
              <a:rPr lang="pt-BR" sz="2000" b="1" dirty="0" smtClean="0">
                <a:cs typeface="Calibri" panose="020F0502020204030204" pitchFamily="34" charset="0"/>
              </a:rPr>
              <a:t>, com efetiva participação, a fim de </a:t>
            </a:r>
            <a:r>
              <a:rPr lang="pt-BR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evitar</a:t>
            </a:r>
            <a:r>
              <a:rPr lang="pt-BR" sz="2000" b="1" dirty="0" smtClean="0">
                <a:cs typeface="Calibri" panose="020F0502020204030204" pitchFamily="34" charset="0"/>
              </a:rPr>
              <a:t> 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descontinuidade</a:t>
            </a:r>
            <a:r>
              <a:rPr lang="pt-BR" sz="2000" b="1" dirty="0" smtClean="0">
                <a:cs typeface="Calibri" panose="020F0502020204030204" pitchFamily="34" charset="0"/>
              </a:rPr>
              <a:t> ou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retrocessos</a:t>
            </a:r>
            <a:r>
              <a:rPr lang="pt-BR" sz="2000" b="1" dirty="0" smtClean="0">
                <a:cs typeface="Calibri" panose="020F0502020204030204" pitchFamily="34" charset="0"/>
              </a:rPr>
              <a:t> na gestão previdenciária.</a:t>
            </a:r>
          </a:p>
        </p:txBody>
      </p:sp>
      <p:sp>
        <p:nvSpPr>
          <p:cNvPr id="24" name="Fluxograma: Processo 23"/>
          <p:cNvSpPr/>
          <p:nvPr/>
        </p:nvSpPr>
        <p:spPr>
          <a:xfrm>
            <a:off x="0" y="546100"/>
            <a:ext cx="4978400" cy="762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800100" y="721783"/>
            <a:ext cx="2374900" cy="410633"/>
          </a:xfrm>
        </p:spPr>
        <p:txBody>
          <a:bodyPr>
            <a:noAutofit/>
          </a:bodyPr>
          <a:lstStyle/>
          <a:p>
            <a:r>
              <a:rPr lang="pt-BR" b="1" dirty="0" smtClean="0">
                <a:cs typeface="Calibri" panose="020F0502020204030204" pitchFamily="34" charset="0"/>
              </a:rPr>
              <a:t>ENTE FEDERADO</a:t>
            </a:r>
          </a:p>
        </p:txBody>
      </p:sp>
    </p:spTree>
    <p:extLst>
      <p:ext uri="{BB962C8B-B14F-4D97-AF65-F5344CB8AC3E}">
        <p14:creationId xmlns:p14="http://schemas.microsoft.com/office/powerpoint/2010/main" val="87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os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uxograma: Processo 22"/>
          <p:cNvSpPr/>
          <p:nvPr/>
        </p:nvSpPr>
        <p:spPr>
          <a:xfrm>
            <a:off x="-6350" y="546100"/>
            <a:ext cx="5949950" cy="762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728133" y="2020082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Órgão de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deliberação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orientação superior</a:t>
            </a:r>
            <a:r>
              <a:rPr lang="pt-BR" sz="2000" b="1" dirty="0" smtClean="0">
                <a:cs typeface="Calibri" panose="020F0502020204030204" pitchFamily="34" charset="0"/>
              </a:rPr>
              <a:t>;</a:t>
            </a:r>
          </a:p>
          <a:p>
            <a:pPr algn="just"/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Seu papel </a:t>
            </a:r>
            <a:r>
              <a:rPr lang="pt-BR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não é gerir</a:t>
            </a:r>
            <a:r>
              <a:rPr lang="pt-BR" sz="2000" b="1" dirty="0" smtClean="0">
                <a:cs typeface="Calibri" panose="020F0502020204030204" pitchFamily="34" charset="0"/>
              </a:rPr>
              <a:t> o RPPS, mas, sim,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exigir boa gestão</a:t>
            </a:r>
            <a:r>
              <a:rPr lang="pt-BR" sz="2000" b="1" dirty="0" smtClean="0">
                <a:cs typeface="Calibri" panose="020F0502020204030204" pitchFamily="34" charset="0"/>
              </a:rPr>
              <a:t>, acompanhando a implementação local da política previdenciária;</a:t>
            </a:r>
          </a:p>
          <a:p>
            <a:pPr algn="just"/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conselheiros</a:t>
            </a:r>
            <a:r>
              <a:rPr lang="pt-BR" sz="2000" b="1" dirty="0" smtClean="0">
                <a:cs typeface="Calibri" panose="020F0502020204030204" pitchFamily="34" charset="0"/>
              </a:rPr>
              <a:t> precisam ter um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enfoque contínuo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profissional</a:t>
            </a:r>
            <a:r>
              <a:rPr lang="pt-BR" sz="2000" b="1" dirty="0" smtClean="0">
                <a:cs typeface="Calibri" panose="020F0502020204030204" pitchFamily="34" charset="0"/>
              </a:rPr>
              <a:t> em relação as suas atribuições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entender</a:t>
            </a:r>
            <a:r>
              <a:rPr lang="pt-BR" sz="2000" b="1" dirty="0" smtClean="0">
                <a:cs typeface="Calibri" panose="020F0502020204030204" pitchFamily="34" charset="0"/>
              </a:rPr>
              <a:t> que seus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deveres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responsabilidades</a:t>
            </a:r>
            <a:r>
              <a:rPr lang="pt-BR" sz="2000" b="1" dirty="0" smtClean="0">
                <a:cs typeface="Calibri" panose="020F0502020204030204" pitchFamily="34" charset="0"/>
              </a:rPr>
              <a:t> geram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consequências sistêmicas</a:t>
            </a:r>
            <a:r>
              <a:rPr lang="pt-BR" sz="2000" b="1" dirty="0" smtClean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30200" y="721783"/>
            <a:ext cx="49784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cs typeface="Calibri" panose="020F0502020204030204" pitchFamily="34" charset="0"/>
              </a:rPr>
              <a:t>CONSELHO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2035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740719" y="2020083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É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responsável</a:t>
            </a:r>
            <a:r>
              <a:rPr lang="pt-BR" sz="2000" b="1" dirty="0" smtClean="0">
                <a:cs typeface="Calibri" panose="020F0502020204030204" pitchFamily="34" charset="0"/>
              </a:rPr>
              <a:t> pelo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desenvolvimento</a:t>
            </a:r>
            <a:r>
              <a:rPr lang="pt-BR" sz="2000" b="1" dirty="0" smtClean="0">
                <a:cs typeface="Calibri" panose="020F0502020204030204" pitchFamily="34" charset="0"/>
              </a:rPr>
              <a:t>,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implantação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execução</a:t>
            </a:r>
            <a:r>
              <a:rPr lang="pt-BR" sz="2000" b="1" dirty="0" smtClean="0">
                <a:cs typeface="Calibri" panose="020F0502020204030204" pitchFamily="34" charset="0"/>
              </a:rPr>
              <a:t> dos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processos operacionais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financeiro</a:t>
            </a:r>
            <a:r>
              <a:rPr lang="pt-BR" sz="2000" b="1" dirty="0" smtClean="0">
                <a:cs typeface="Calibri" panose="020F0502020204030204" pitchFamily="34" charset="0"/>
              </a:rPr>
              <a:t>s do RPPS, em consonância com as políticas e as deliberações aprovadas pelo Ente;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Diretoria Executiva</a:t>
            </a:r>
            <a:r>
              <a:rPr lang="pt-BR" sz="2000" b="1" dirty="0" smtClean="0">
                <a:cs typeface="Calibri" panose="020F0502020204030204" pitchFamily="34" charset="0"/>
              </a:rPr>
              <a:t> da autarquia deve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assegurar</a:t>
            </a:r>
            <a:r>
              <a:rPr lang="pt-BR" sz="2000" b="1" dirty="0" smtClean="0">
                <a:cs typeface="Calibri" panose="020F0502020204030204" pitchFamily="34" charset="0"/>
              </a:rPr>
              <a:t> 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cumprimento</a:t>
            </a:r>
            <a:r>
              <a:rPr lang="pt-BR" sz="2000" b="1" dirty="0" smtClean="0">
                <a:cs typeface="Calibri" panose="020F0502020204030204" pitchFamily="34" charset="0"/>
              </a:rPr>
              <a:t> dos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objetivos institucionais</a:t>
            </a:r>
            <a:r>
              <a:rPr lang="pt-BR" sz="2000" b="1" dirty="0" smtClean="0">
                <a:cs typeface="Calibri" panose="020F0502020204030204" pitchFamily="34" charset="0"/>
              </a:rPr>
              <a:t>, bem como prevenir e administrar situações de conflitos, de interesses e divergências de opiniões.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0" y="546101"/>
            <a:ext cx="5575300" cy="762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62000" y="721783"/>
            <a:ext cx="41148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cs typeface="Calibri" panose="020F0502020204030204" pitchFamily="34" charset="0"/>
              </a:rPr>
              <a:t>AUTARQUIA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10485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918633" y="2020083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Cabem a estes órgãos,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após análise</a:t>
            </a:r>
            <a:r>
              <a:rPr lang="pt-BR" sz="2000" b="1" dirty="0" smtClean="0">
                <a:cs typeface="Calibri" panose="020F0502020204030204" pitchFamily="34" charset="0"/>
              </a:rPr>
              <a:t> dos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assuntos</a:t>
            </a:r>
            <a:r>
              <a:rPr lang="pt-BR" sz="2000" b="1" dirty="0" smtClean="0">
                <a:cs typeface="Calibri" panose="020F0502020204030204" pitchFamily="34" charset="0"/>
              </a:rPr>
              <a:t> de sua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competência</a:t>
            </a:r>
            <a:r>
              <a:rPr lang="pt-BR" sz="2000" b="1" dirty="0" smtClean="0">
                <a:cs typeface="Calibri" panose="020F0502020204030204" pitchFamily="34" charset="0"/>
              </a:rPr>
              <a:t>,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atuarem</a:t>
            </a:r>
            <a:r>
              <a:rPr lang="pt-BR" sz="2000" b="1" dirty="0" smtClean="0">
                <a:cs typeface="Calibri" panose="020F0502020204030204" pitchFamily="34" charset="0"/>
              </a:rPr>
              <a:t> de forma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proativa</a:t>
            </a:r>
            <a:r>
              <a:rPr lang="pt-BR" sz="2000" b="1" dirty="0" smtClean="0">
                <a:cs typeface="Calibri" panose="020F0502020204030204" pitchFamily="34" charset="0"/>
              </a:rPr>
              <a:t> na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recomendação</a:t>
            </a:r>
            <a:r>
              <a:rPr lang="pt-BR" sz="2000" b="1" dirty="0" smtClean="0">
                <a:cs typeface="Calibri" panose="020F0502020204030204" pitchFamily="34" charset="0"/>
              </a:rPr>
              <a:t> do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aperfeiçoamento</a:t>
            </a:r>
            <a:r>
              <a:rPr lang="pt-BR" sz="2000" b="1" dirty="0" smtClean="0">
                <a:cs typeface="Calibri" panose="020F0502020204030204" pitchFamily="34" charset="0"/>
              </a:rPr>
              <a:t> dos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controle</a:t>
            </a:r>
            <a:r>
              <a:rPr lang="pt-BR" sz="2000" b="1" dirty="0" smtClean="0">
                <a:cs typeface="Calibri" panose="020F0502020204030204" pitchFamily="34" charset="0"/>
              </a:rPr>
              <a:t>s, das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normas</a:t>
            </a:r>
            <a:r>
              <a:rPr lang="pt-BR" sz="2000" b="1" dirty="0" smtClean="0">
                <a:cs typeface="Calibri" panose="020F0502020204030204" pitchFamily="34" charset="0"/>
              </a:rPr>
              <a:t> e dos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procedimentos</a:t>
            </a:r>
            <a:r>
              <a:rPr lang="pt-BR" sz="2000" b="1" dirty="0" smtClean="0">
                <a:cs typeface="Calibri" panose="020F0502020204030204" pitchFamily="34" charset="0"/>
              </a:rPr>
              <a:t>, em consonância com 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gestão previdenciária</a:t>
            </a:r>
            <a:r>
              <a:rPr lang="pt-BR" sz="2000" b="1" dirty="0" smtClean="0">
                <a:cs typeface="Calibri" panose="020F0502020204030204" pitchFamily="34" charset="0"/>
              </a:rPr>
              <a:t>;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Seus trabalhos devem estar perfeitamente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alinhados</a:t>
            </a:r>
            <a:r>
              <a:rPr lang="pt-BR" sz="2000" b="1" dirty="0" smtClean="0">
                <a:cs typeface="Calibri" panose="020F0502020204030204" pitchFamily="34" charset="0"/>
              </a:rPr>
              <a:t> com as normas legais e </a:t>
            </a:r>
            <a:r>
              <a:rPr lang="pt-BR" sz="2000" b="1" dirty="0" err="1" smtClean="0">
                <a:cs typeface="Calibri" panose="020F0502020204030204" pitchFamily="34" charset="0"/>
              </a:rPr>
              <a:t>infralegais</a:t>
            </a:r>
            <a:r>
              <a:rPr lang="pt-BR" sz="2000" b="1" dirty="0" smtClean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-8581" y="546101"/>
            <a:ext cx="5139381" cy="762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71500" y="721783"/>
            <a:ext cx="38100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cs typeface="Calibri" panose="020F0502020204030204" pitchFamily="34" charset="0"/>
              </a:rPr>
              <a:t>AUDITORIA / COMITÊS</a:t>
            </a:r>
          </a:p>
        </p:txBody>
      </p:sp>
    </p:spTree>
    <p:extLst>
      <p:ext uri="{BB962C8B-B14F-4D97-AF65-F5344CB8AC3E}">
        <p14:creationId xmlns:p14="http://schemas.microsoft.com/office/powerpoint/2010/main" val="41168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994833" y="2020866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Têm a função de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fiscalizar</a:t>
            </a:r>
            <a:r>
              <a:rPr lang="pt-BR" sz="2000" b="1" dirty="0" smtClean="0">
                <a:cs typeface="Calibri" panose="020F0502020204030204" pitchFamily="34" charset="0"/>
              </a:rPr>
              <a:t> 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gestão</a:t>
            </a:r>
            <a:r>
              <a:rPr lang="pt-BR" sz="2000" b="1" dirty="0" smtClean="0">
                <a:cs typeface="Calibri" panose="020F0502020204030204" pitchFamily="34" charset="0"/>
              </a:rPr>
              <a:t> do RPPS, não apenas apontando irregularidades, mas, sim,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perseguindo</a:t>
            </a:r>
            <a:r>
              <a:rPr lang="pt-BR" sz="2000" b="1" dirty="0" smtClean="0">
                <a:cs typeface="Calibri" panose="020F0502020204030204" pitchFamily="34" charset="0"/>
              </a:rPr>
              <a:t> 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melhoria de processos</a:t>
            </a:r>
            <a:r>
              <a:rPr lang="pt-BR" sz="2000" b="1" dirty="0" smtClean="0">
                <a:cs typeface="Calibri" panose="020F0502020204030204" pitchFamily="34" charset="0"/>
              </a:rPr>
              <a:t> e práticas a partir do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aperfeiçoamento</a:t>
            </a:r>
            <a:r>
              <a:rPr lang="pt-BR" sz="2000" b="1" dirty="0" smtClean="0">
                <a:cs typeface="Calibri" panose="020F0502020204030204" pitchFamily="34" charset="0"/>
              </a:rPr>
              <a:t> do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ambiente de controle</a:t>
            </a:r>
            <a:r>
              <a:rPr lang="pt-BR" sz="2000" b="1" dirty="0" smtClean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0" y="546101"/>
            <a:ext cx="4940300" cy="762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73100" y="721783"/>
            <a:ext cx="30099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cs typeface="Calibri" panose="020F0502020204030204" pitchFamily="34" charset="0"/>
              </a:rPr>
              <a:t>CONSELHO FISCAL</a:t>
            </a:r>
          </a:p>
        </p:txBody>
      </p:sp>
    </p:spTree>
    <p:extLst>
      <p:ext uri="{BB962C8B-B14F-4D97-AF65-F5344CB8AC3E}">
        <p14:creationId xmlns:p14="http://schemas.microsoft.com/office/powerpoint/2010/main" val="41394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241297" y="1896533"/>
            <a:ext cx="8686802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Disseminação de informações</a:t>
            </a:r>
            <a:r>
              <a:rPr lang="pt-BR" sz="2000" b="1" dirty="0" smtClean="0">
                <a:cs typeface="Calibri" panose="020F0502020204030204" pitchFamily="34" charset="0"/>
              </a:rPr>
              <a:t> a todos 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interessados</a:t>
            </a:r>
            <a:r>
              <a:rPr lang="pt-BR" sz="2000" b="1" dirty="0" smtClean="0">
                <a:cs typeface="Calibri" panose="020F0502020204030204" pitchFamily="34" charset="0"/>
              </a:rPr>
              <a:t> sobre as ações desenvolvidas de forma espontânea, completa, objetiva, tempestiva e igualitária, inclusive as de risco, abordando, tanto aspectos positivos e negativos, para facilitar ao segurado e aos demais interessados a correta avaliação da instituição e dos gestores.</a:t>
            </a:r>
          </a:p>
          <a:p>
            <a:pPr algn="just"/>
            <a:endParaRPr lang="pt-BR" sz="2000" b="1" dirty="0" smtClean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Dispor de site próprio para divulgação de notícias e outras informações;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Elaborar e divulgar periodicamente relatório de gestão administrativa;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Divulgar a política de investimentos e suas adequações;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Publicar as Atas dos Conselhos e Comitês;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Divulgar periodicamente demonstrativos financeiros (investimentos, receitas, despesas, folha de pagamento e benefícios).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8" y="797662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TRANSPARÊNCIA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241297" y="1998133"/>
            <a:ext cx="8686802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Tratamento igualitário</a:t>
            </a:r>
            <a:r>
              <a:rPr lang="pt-BR" sz="2000" b="1" dirty="0" smtClean="0">
                <a:cs typeface="Calibri" panose="020F0502020204030204" pitchFamily="34" charset="0"/>
              </a:rPr>
              <a:t> 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equitativo</a:t>
            </a:r>
            <a:r>
              <a:rPr lang="pt-BR" sz="2000" b="1" dirty="0" smtClean="0">
                <a:cs typeface="Calibri" panose="020F0502020204030204" pitchFamily="34" charset="0"/>
              </a:rPr>
              <a:t> a todas as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partes interessadas</a:t>
            </a:r>
            <a:r>
              <a:rPr lang="pt-BR" sz="2000" b="1" dirty="0" smtClean="0">
                <a:cs typeface="Calibri" panose="020F0502020204030204" pitchFamily="34" charset="0"/>
              </a:rPr>
              <a:t>; isto é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garantir</a:t>
            </a:r>
            <a:r>
              <a:rPr lang="pt-BR" sz="2000" b="1" dirty="0" smtClean="0">
                <a:cs typeface="Calibri" panose="020F0502020204030204" pitchFamily="34" charset="0"/>
              </a:rPr>
              <a:t> a adoção de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práticas</a:t>
            </a:r>
            <a:r>
              <a:rPr lang="pt-BR" sz="2000" b="1" dirty="0" smtClean="0">
                <a:cs typeface="Calibri" panose="020F0502020204030204" pitchFamily="34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NÃO</a:t>
            </a:r>
            <a:r>
              <a:rPr lang="pt-BR" sz="2000" b="1" dirty="0" smtClean="0">
                <a:cs typeface="Calibri" panose="020F0502020204030204" pitchFamily="34" charset="0"/>
              </a:rPr>
              <a:t>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discriminatórias</a:t>
            </a:r>
            <a:r>
              <a:rPr lang="pt-BR" sz="2000" b="1" dirty="0" smtClean="0">
                <a:cs typeface="Calibri" panose="020F0502020204030204" pitchFamily="34" charset="0"/>
              </a:rPr>
              <a:t> ou corporativista.</a:t>
            </a:r>
          </a:p>
          <a:p>
            <a:pPr algn="just"/>
            <a:endParaRPr lang="pt-BR" sz="2000" b="1" dirty="0" smtClean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Criar uma ouvidoria/canais de comunicação;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Enviar aos segurados informativo eletrônico ou impresso, contendo as notícias mais relevantes e de interesse público;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Manter sítio eletrônico atualizado;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Constituir critérios objetivos para escolha de servidores em Comitês e Comissões;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Capacitar indistintamente seus servidores e conselheiros.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8" y="797662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EQUIDADE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241297" y="1883833"/>
            <a:ext cx="8686802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É 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demonstração</a:t>
            </a:r>
            <a:r>
              <a:rPr lang="pt-BR" sz="2000" b="1" dirty="0" smtClean="0">
                <a:cs typeface="Calibri" panose="020F0502020204030204" pitchFamily="34" charset="0"/>
              </a:rPr>
              <a:t> aos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órgãos</a:t>
            </a:r>
            <a:r>
              <a:rPr lang="pt-BR" sz="2000" b="1" dirty="0" smtClean="0">
                <a:cs typeface="Calibri" panose="020F0502020204030204" pitchFamily="34" charset="0"/>
              </a:rPr>
              <a:t> de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controle</a:t>
            </a:r>
            <a:r>
              <a:rPr lang="pt-BR" sz="2000" b="1" dirty="0" smtClean="0">
                <a:cs typeface="Calibri" panose="020F0502020204030204" pitchFamily="34" charset="0"/>
              </a:rPr>
              <a:t> e à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sociedade</a:t>
            </a:r>
            <a:r>
              <a:rPr lang="pt-BR" sz="2000" b="1" dirty="0" smtClean="0">
                <a:cs typeface="Calibri" panose="020F0502020204030204" pitchFamily="34" charset="0"/>
              </a:rPr>
              <a:t> o que 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unidade gestora </a:t>
            </a:r>
            <a:r>
              <a:rPr lang="pt-BR" sz="2000" b="1" dirty="0" smtClean="0">
                <a:cs typeface="Calibri" panose="020F0502020204030204" pitchFamily="34" charset="0"/>
              </a:rPr>
              <a:t>está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realizando</a:t>
            </a:r>
            <a:r>
              <a:rPr lang="pt-BR" sz="2000" b="1" dirty="0" smtClean="0">
                <a:cs typeface="Calibri" panose="020F0502020204030204" pitchFamily="34" charset="0"/>
              </a:rPr>
              <a:t>; devendo, em seus relatórios ou demonstrativos, guardar adequação (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conformidade</a:t>
            </a:r>
            <a:r>
              <a:rPr lang="pt-BR" sz="2000" b="1" dirty="0" smtClean="0">
                <a:cs typeface="Calibri" panose="020F0502020204030204" pitchFamily="34" charset="0"/>
              </a:rPr>
              <a:t>) com as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regras e princípios definidos</a:t>
            </a:r>
            <a:r>
              <a:rPr lang="pt-BR" sz="2000" b="1" dirty="0" smtClean="0">
                <a:cs typeface="Calibri" panose="020F0502020204030204" pitchFamily="34" charset="0"/>
              </a:rPr>
              <a:t> para o RPPS.</a:t>
            </a:r>
          </a:p>
          <a:p>
            <a:pPr algn="just"/>
            <a:endParaRPr lang="pt-BR" sz="2000" b="1" dirty="0" smtClean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Enviar mensalmente os demonstrativos financeiro, patrimonial e contábil e, anualmente, o balanço orçamentário e financeiro aos órgãos de controle;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Elaborar relatórios detalhados, no mínimo ao término de cada trimestre, sobre a rentabilidade e risco das diversas modalidades financeiras realizadas;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Apresentar anualmente relatório de gestão, avaliação atuarial, política de investimentos, etc.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8" y="794335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PRESTAÇÃO DE CONTAS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241299" y="1718732"/>
            <a:ext cx="8686802" cy="3888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cs typeface="Calibri" panose="020F0502020204030204" pitchFamily="34" charset="0"/>
              </a:rPr>
              <a:t>Consiste em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agir de forma responsável</a:t>
            </a:r>
            <a:r>
              <a:rPr lang="pt-BR" sz="2000" b="1" dirty="0" smtClean="0">
                <a:cs typeface="Calibri" panose="020F0502020204030204" pitchFamily="34" charset="0"/>
              </a:rPr>
              <a:t> no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relacionamento</a:t>
            </a:r>
            <a:r>
              <a:rPr lang="pt-BR" sz="2000" b="1" dirty="0" smtClean="0">
                <a:cs typeface="Calibri" panose="020F0502020204030204" pitchFamily="34" charset="0"/>
              </a:rPr>
              <a:t> com os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grupos de interesse</a:t>
            </a:r>
            <a:r>
              <a:rPr lang="pt-BR" sz="2000" b="1" dirty="0" smtClean="0">
                <a:cs typeface="Calibri" panose="020F0502020204030204" pitchFamily="34" charset="0"/>
              </a:rPr>
              <a:t> legitimamente relacionados com o RPPS e não apenas com os beneficiários.</a:t>
            </a:r>
          </a:p>
          <a:p>
            <a:pPr algn="just"/>
            <a:endParaRPr lang="pt-BR" sz="2000" b="1" dirty="0" smtClean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Realizar permanentemente pesquisa de satisfação com funcionários e segurados;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Efetuar periodicamente a atualização cadastral de seus segurados;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Criar mecanismos de valorização do servidor;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Instituir/Estimular ações sustentáveis interna e externamente, por exemplo: coleta seletiva, carona solidária, consumo responsável, etc.;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Desenvolver atividades sociais, integradoras ou de capacitação juntos a seus servidores, conselheiros e beneficiários;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Buscar sempre atendimentos mais humanizados e qualificados, com menos burocracias.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Realizar exames periódicos de saúde de seus funcionários, etc.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9" y="730835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RESPONSABILIDADE CORPORATIVA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241300" y="1985433"/>
            <a:ext cx="8686802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Agir</a:t>
            </a:r>
            <a:r>
              <a:rPr lang="pt-BR" sz="2000" b="1" dirty="0" smtClean="0">
                <a:cs typeface="Calibri" panose="020F0502020204030204" pitchFamily="34" charset="0"/>
              </a:rPr>
              <a:t> de forma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condizente</a:t>
            </a:r>
            <a:r>
              <a:rPr lang="pt-BR" sz="2000" b="1" dirty="0" smtClean="0">
                <a:cs typeface="Calibri" panose="020F0502020204030204" pitchFamily="34" charset="0"/>
              </a:rPr>
              <a:t> com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valores</a:t>
            </a:r>
            <a:r>
              <a:rPr lang="pt-BR" sz="2000" b="1" dirty="0" smtClean="0">
                <a:cs typeface="Calibri" panose="020F0502020204030204" pitchFamily="34" charset="0"/>
              </a:rPr>
              <a:t> (honestidade, integridade, humildade, respeito, etc.) </a:t>
            </a:r>
            <a:r>
              <a:rPr lang="pt-BR" sz="2000" b="1" dirty="0" smtClean="0">
                <a:solidFill>
                  <a:srgbClr val="0000CC"/>
                </a:solidFill>
                <a:cs typeface="Calibri" panose="020F0502020204030204" pitchFamily="34" charset="0"/>
              </a:rPr>
              <a:t>e princípios</a:t>
            </a:r>
            <a:r>
              <a:rPr lang="pt-BR" sz="2000" b="1" dirty="0" smtClean="0">
                <a:cs typeface="Calibri" panose="020F0502020204030204" pitchFamily="34" charset="0"/>
              </a:rPr>
              <a:t> (legalidade, moralidade, impessoalidade, publicidade e eficiência) vigentes na sociedade.</a:t>
            </a:r>
          </a:p>
          <a:p>
            <a:pPr algn="just"/>
            <a:endParaRPr lang="pt-BR" sz="2000" b="1" dirty="0" smtClean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Dispor de código de ética da instituição;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Honrar compromissos assumidos com seus funcionários, registrados, fornecedores, governo e demais agentes envolvidos;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cs typeface="Calibri" panose="020F0502020204030204" pitchFamily="34" charset="0"/>
              </a:rPr>
              <a:t>Cumprir todas as exigências legais, etc.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300" y="797662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ÉTICA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Conselhos – Formação, Capacitação e suas Competências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os\FFGE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176867" y="4317990"/>
            <a:ext cx="6849533" cy="12869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1621366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/>
              <a:t>Normalmente, as características do Modelo de Gestão devem estar presentes na Lei do Ente Federado que organiza o Regime Próprio de Previdência Social.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176867" y="1998133"/>
            <a:ext cx="6849533" cy="2633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smtClean="0"/>
              <a:t>GOVERNANÇA CORPORATIVA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963" y="2523066"/>
            <a:ext cx="2675467" cy="2963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ENTE FEDERADO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604678" y="2908298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CONSELHO ADMINISTRAÇÃO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410755" y="2908298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AUDITORIA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798601" y="2908298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CONSELHO FISCAL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76867" y="3685116"/>
            <a:ext cx="6849533" cy="99060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604677" y="3818463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PRESIDENTE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04678" y="4787901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INVESTIMENTOS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10755" y="4787901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PREVIDÊNCIA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798601" y="4787901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ADMINISTRATIVO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37389" y="3770864"/>
            <a:ext cx="85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Gestão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 </a:t>
            </a:r>
            <a:r>
              <a:rPr lang="pt-BR" sz="2000" b="1" dirty="0" smtClean="0">
                <a:solidFill>
                  <a:srgbClr val="0000CC"/>
                </a:solidFill>
              </a:rPr>
              <a:t>relacionamento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membros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Conselhos</a:t>
            </a:r>
            <a:r>
              <a:rPr lang="pt-BR" sz="2000" b="1" dirty="0" smtClean="0"/>
              <a:t> e da </a:t>
            </a:r>
            <a:r>
              <a:rPr lang="pt-BR" sz="2000" b="1" dirty="0" smtClean="0">
                <a:solidFill>
                  <a:srgbClr val="0000CC"/>
                </a:solidFill>
              </a:rPr>
              <a:t>Diretoria Executiva</a:t>
            </a:r>
            <a:r>
              <a:rPr lang="pt-BR" sz="2000" b="1" dirty="0" smtClean="0"/>
              <a:t> e destes com os </a:t>
            </a:r>
            <a:r>
              <a:rPr lang="pt-BR" sz="2000" b="1" dirty="0" smtClean="0">
                <a:solidFill>
                  <a:srgbClr val="0000CC"/>
                </a:solidFill>
              </a:rPr>
              <a:t>demais integrantes</a:t>
            </a:r>
            <a:r>
              <a:rPr lang="pt-BR" sz="2000" b="1" dirty="0" smtClean="0"/>
              <a:t> da Entidade deve </a:t>
            </a:r>
            <a:r>
              <a:rPr lang="pt-BR" sz="2000" b="1" dirty="0" smtClean="0">
                <a:solidFill>
                  <a:srgbClr val="0000CC"/>
                </a:solidFill>
              </a:rPr>
              <a:t>pautar-se</a:t>
            </a:r>
            <a:r>
              <a:rPr lang="pt-BR" sz="2000" b="1" dirty="0" smtClean="0"/>
              <a:t> pela </a:t>
            </a:r>
            <a:r>
              <a:rPr lang="pt-BR" sz="2000" b="1" dirty="0" smtClean="0">
                <a:solidFill>
                  <a:srgbClr val="0000CC"/>
                </a:solidFill>
              </a:rPr>
              <a:t>cooperação</a:t>
            </a:r>
            <a:r>
              <a:rPr lang="pt-BR" sz="2000" b="1" dirty="0" smtClean="0"/>
              <a:t> e pelo </a:t>
            </a:r>
            <a:r>
              <a:rPr lang="pt-BR" sz="2000" b="1" dirty="0" smtClean="0">
                <a:solidFill>
                  <a:srgbClr val="0000CC"/>
                </a:solidFill>
              </a:rPr>
              <a:t>princípio da boa-fé</a:t>
            </a:r>
            <a:r>
              <a:rPr lang="pt-BR" sz="2000" b="1" dirty="0" smtClean="0"/>
              <a:t>, buscando decisões que melhor atendam aos interesses do RPPS do Ente Federativo;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composição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Conselhos</a:t>
            </a:r>
            <a:r>
              <a:rPr lang="pt-BR" sz="2000" b="1" dirty="0" smtClean="0"/>
              <a:t> deve ter </a:t>
            </a:r>
            <a:r>
              <a:rPr lang="pt-BR" sz="2000" b="1" dirty="0" smtClean="0">
                <a:solidFill>
                  <a:srgbClr val="0000CC"/>
                </a:solidFill>
              </a:rPr>
              <a:t>número máximo</a:t>
            </a:r>
            <a:r>
              <a:rPr lang="pt-BR" sz="2000" b="1" dirty="0" smtClean="0"/>
              <a:t> de membros, ser </a:t>
            </a:r>
            <a:r>
              <a:rPr lang="pt-BR" sz="2000" b="1" dirty="0" smtClean="0">
                <a:solidFill>
                  <a:srgbClr val="0000CC"/>
                </a:solidFill>
              </a:rPr>
              <a:t>paritária</a:t>
            </a:r>
            <a:r>
              <a:rPr lang="pt-BR" sz="2000" b="1" dirty="0" smtClean="0"/>
              <a:t> entre representantes dos segurados civis, militares, aposentados e do Ente Federativo;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</a:t>
            </a:r>
            <a:r>
              <a:rPr lang="pt-BR" sz="2000" b="1" dirty="0" smtClean="0">
                <a:solidFill>
                  <a:srgbClr val="0000CC"/>
                </a:solidFill>
              </a:rPr>
              <a:t>Conselheiros e Diretores</a:t>
            </a:r>
            <a:r>
              <a:rPr lang="pt-BR" sz="2000" b="1" dirty="0" smtClean="0"/>
              <a:t> devem </a:t>
            </a:r>
            <a:r>
              <a:rPr lang="pt-BR" sz="2000" b="1" dirty="0" smtClean="0">
                <a:solidFill>
                  <a:srgbClr val="0000CC"/>
                </a:solidFill>
              </a:rPr>
              <a:t>possuir formação superior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reconhecida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capacidade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experiência comprovada</a:t>
            </a:r>
            <a:r>
              <a:rPr lang="pt-BR" sz="2000" b="1" dirty="0" smtClean="0"/>
              <a:t>, nas áreas de Administração, Economia, Finanças, Atuária, Contabilidade, Direito ou Engenharia;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São designados por ato do </a:t>
            </a:r>
            <a:r>
              <a:rPr lang="pt-BR" sz="2000" b="1" dirty="0" smtClean="0">
                <a:solidFill>
                  <a:srgbClr val="0000CC"/>
                </a:solidFill>
              </a:rPr>
              <a:t>Chefe do Poder Executivo</a:t>
            </a:r>
            <a:r>
              <a:rPr lang="pt-BR" sz="20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244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rgbClr val="0000CC"/>
                </a:solidFill>
              </a:rPr>
              <a:t>Pode-se</a:t>
            </a:r>
            <a:r>
              <a:rPr lang="pt-BR" sz="2000" b="1" dirty="0" smtClean="0"/>
              <a:t> requerer </a:t>
            </a:r>
            <a:r>
              <a:rPr lang="pt-BR" sz="2000" b="1" dirty="0" smtClean="0">
                <a:solidFill>
                  <a:srgbClr val="0000CC"/>
                </a:solidFill>
              </a:rPr>
              <a:t>tempo mínimo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experiência profissional comprovada</a:t>
            </a:r>
            <a:r>
              <a:rPr lang="pt-BR" sz="2000" b="1" dirty="0" smtClean="0"/>
              <a:t>. A experiência profissional deverá ser comprovada por meio de documentos hábeis;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</a:t>
            </a:r>
            <a:r>
              <a:rPr lang="pt-BR" sz="2000" b="1" dirty="0" smtClean="0">
                <a:solidFill>
                  <a:srgbClr val="0000CC"/>
                </a:solidFill>
              </a:rPr>
              <a:t>Conselheiros e Diretores</a:t>
            </a:r>
            <a:r>
              <a:rPr lang="pt-BR" sz="2000" b="1" dirty="0" smtClean="0"/>
              <a:t> devem ser </a:t>
            </a:r>
            <a:r>
              <a:rPr lang="pt-BR" sz="2000" b="1" dirty="0" smtClean="0">
                <a:solidFill>
                  <a:srgbClr val="0000CC"/>
                </a:solidFill>
              </a:rPr>
              <a:t>certificados</a:t>
            </a:r>
            <a:r>
              <a:rPr lang="pt-BR" sz="2000" b="1" dirty="0" smtClean="0"/>
              <a:t> por meio de processo realizado por instituição autônoma certificadora reconhecida pela Subsecretaria dos Regimes Próprios de Previdência Social;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Deve-se requerer </a:t>
            </a:r>
            <a:r>
              <a:rPr lang="pt-BR" sz="2000" b="1" dirty="0" smtClean="0">
                <a:solidFill>
                  <a:srgbClr val="0000CC"/>
                </a:solidFill>
              </a:rPr>
              <a:t>certificação antecipada</a:t>
            </a:r>
            <a:r>
              <a:rPr lang="pt-BR" sz="2000" b="1" dirty="0" smtClean="0"/>
              <a:t> para o Diretor enquadrado como </a:t>
            </a:r>
            <a:r>
              <a:rPr lang="pt-BR" sz="2000" b="1" dirty="0" smtClean="0">
                <a:solidFill>
                  <a:srgbClr val="0000CC"/>
                </a:solidFill>
              </a:rPr>
              <a:t>AETQ</a:t>
            </a:r>
            <a:r>
              <a:rPr lang="pt-BR" sz="2000" b="1" dirty="0" smtClean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</a:t>
            </a:r>
            <a:r>
              <a:rPr lang="pt-BR" sz="2000" b="1" dirty="0" smtClean="0">
                <a:solidFill>
                  <a:srgbClr val="0000CC"/>
                </a:solidFill>
              </a:rPr>
              <a:t>Conselheiros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podem</a:t>
            </a:r>
            <a:r>
              <a:rPr lang="pt-BR" sz="2000" b="1" dirty="0" smtClean="0"/>
              <a:t> ser </a:t>
            </a:r>
            <a:r>
              <a:rPr lang="pt-BR" sz="2000" b="1" dirty="0" smtClean="0">
                <a:solidFill>
                  <a:srgbClr val="0000CC"/>
                </a:solidFill>
              </a:rPr>
              <a:t>remunerados</a:t>
            </a:r>
            <a:r>
              <a:rPr lang="pt-BR" sz="2000" b="1" dirty="0" smtClean="0"/>
              <a:t>. Caso haja remuneração aos Conselheiros, aconselha-se que a modelagem remuneratória esteja na </a:t>
            </a:r>
            <a:r>
              <a:rPr lang="pt-BR" sz="2000" b="1" dirty="0" smtClean="0">
                <a:solidFill>
                  <a:srgbClr val="0000CC"/>
                </a:solidFill>
              </a:rPr>
              <a:t>Lei de Organização do RPPS do Ente Federativo</a:t>
            </a:r>
            <a:r>
              <a:rPr lang="pt-BR" sz="20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41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remuneração</a:t>
            </a:r>
            <a:r>
              <a:rPr lang="pt-BR" sz="2000" b="1" dirty="0" smtClean="0"/>
              <a:t> deve ser constante, </a:t>
            </a:r>
            <a:r>
              <a:rPr lang="pt-BR" sz="2000" b="1" dirty="0" smtClean="0">
                <a:solidFill>
                  <a:srgbClr val="0000CC"/>
                </a:solidFill>
              </a:rPr>
              <a:t>independente</a:t>
            </a:r>
            <a:r>
              <a:rPr lang="pt-BR" sz="2000" b="1" dirty="0" smtClean="0"/>
              <a:t> do </a:t>
            </a:r>
            <a:r>
              <a:rPr lang="pt-BR" sz="2000" b="1" dirty="0" smtClean="0">
                <a:solidFill>
                  <a:srgbClr val="0000CC"/>
                </a:solidFill>
              </a:rPr>
              <a:t>número de reuniões </a:t>
            </a:r>
            <a:r>
              <a:rPr lang="pt-BR" sz="2000" b="1" dirty="0" smtClean="0"/>
              <a:t>ordinária e extraordinárias que ocorrerão durante determinado período;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Deve determinar quais as </a:t>
            </a:r>
            <a:r>
              <a:rPr lang="pt-BR" sz="2000" b="1" dirty="0" smtClean="0">
                <a:solidFill>
                  <a:srgbClr val="0000CC"/>
                </a:solidFill>
              </a:rPr>
              <a:t>condições</a:t>
            </a:r>
            <a:r>
              <a:rPr lang="pt-BR" sz="2000" b="1" dirty="0" smtClean="0"/>
              <a:t> que o </a:t>
            </a:r>
            <a:r>
              <a:rPr lang="pt-BR" sz="2000" b="1" dirty="0" smtClean="0">
                <a:solidFill>
                  <a:srgbClr val="0000CC"/>
                </a:solidFill>
              </a:rPr>
              <a:t>Conselheiro Suplente</a:t>
            </a:r>
            <a:r>
              <a:rPr lang="pt-BR" sz="2000" b="1" dirty="0" smtClean="0"/>
              <a:t> poderá ser </a:t>
            </a:r>
            <a:r>
              <a:rPr lang="pt-BR" sz="2000" b="1" dirty="0" smtClean="0">
                <a:solidFill>
                  <a:srgbClr val="0000CC"/>
                </a:solidFill>
              </a:rPr>
              <a:t>remunerado</a:t>
            </a:r>
            <a:r>
              <a:rPr lang="pt-BR" sz="2000" b="1" dirty="0" smtClean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É </a:t>
            </a:r>
            <a:r>
              <a:rPr lang="pt-BR" sz="2000" b="1" dirty="0" smtClean="0">
                <a:solidFill>
                  <a:srgbClr val="C00000"/>
                </a:solidFill>
              </a:rPr>
              <a:t>exigível</a:t>
            </a:r>
            <a:r>
              <a:rPr lang="pt-BR" sz="2000" b="1" dirty="0" smtClean="0"/>
              <a:t> que os </a:t>
            </a:r>
            <a:r>
              <a:rPr lang="pt-BR" sz="2000" b="1" dirty="0" smtClean="0">
                <a:solidFill>
                  <a:srgbClr val="0000CC"/>
                </a:solidFill>
              </a:rPr>
              <a:t>Conselhos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renovem</a:t>
            </a:r>
            <a:r>
              <a:rPr lang="pt-BR" sz="2000" b="1" dirty="0" smtClean="0"/>
              <a:t> parte de seus </a:t>
            </a:r>
            <a:r>
              <a:rPr lang="pt-BR" sz="2000" b="1" dirty="0" smtClean="0">
                <a:solidFill>
                  <a:srgbClr val="0000CC"/>
                </a:solidFill>
              </a:rPr>
              <a:t>membros</a:t>
            </a:r>
            <a:r>
              <a:rPr lang="pt-BR" sz="2000" b="1" dirty="0" smtClean="0"/>
              <a:t> a </a:t>
            </a:r>
            <a:r>
              <a:rPr lang="pt-BR" sz="2000" b="1" dirty="0" smtClean="0">
                <a:solidFill>
                  <a:srgbClr val="0000CC"/>
                </a:solidFill>
              </a:rPr>
              <a:t>cada dois anos</a:t>
            </a:r>
            <a:r>
              <a:rPr lang="pt-BR" sz="2000" b="1" dirty="0" smtClean="0"/>
              <a:t>, mediante a substituição de representantes dos Poderes e dos Segurados;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escolha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Conselheiros representantes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segurados</a:t>
            </a:r>
            <a:r>
              <a:rPr lang="pt-BR" sz="2000" b="1" dirty="0" smtClean="0"/>
              <a:t> dar-se-á por meio de </a:t>
            </a:r>
            <a:r>
              <a:rPr lang="pt-BR" sz="2000" b="1" dirty="0" smtClean="0">
                <a:solidFill>
                  <a:srgbClr val="0000CC"/>
                </a:solidFill>
              </a:rPr>
              <a:t>eleição direta</a:t>
            </a:r>
            <a:r>
              <a:rPr lang="pt-BR" sz="2000" b="1" dirty="0" smtClean="0"/>
              <a:t> entre seus pares, cabendo à Diretoria coordenar  as eleições com base no Regulamento Eleitoral aprovado pela Conselho de Administração;</a:t>
            </a:r>
          </a:p>
        </p:txBody>
      </p:sp>
    </p:spTree>
    <p:extLst>
      <p:ext uri="{BB962C8B-B14F-4D97-AF65-F5344CB8AC3E}">
        <p14:creationId xmlns:p14="http://schemas.microsoft.com/office/powerpoint/2010/main" val="41737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Cada </a:t>
            </a:r>
            <a:r>
              <a:rPr lang="pt-BR" sz="2000" b="1" dirty="0" smtClean="0">
                <a:solidFill>
                  <a:srgbClr val="0000CC"/>
                </a:solidFill>
              </a:rPr>
              <a:t>membro titular</a:t>
            </a:r>
            <a:r>
              <a:rPr lang="pt-BR" sz="2000" b="1" dirty="0" smtClean="0"/>
              <a:t> deve </a:t>
            </a:r>
            <a:r>
              <a:rPr lang="pt-BR" sz="2000" b="1" dirty="0" smtClean="0">
                <a:solidFill>
                  <a:srgbClr val="0000CC"/>
                </a:solidFill>
              </a:rPr>
              <a:t>ter</a:t>
            </a:r>
            <a:r>
              <a:rPr lang="pt-BR" sz="2000" b="1" dirty="0" smtClean="0"/>
              <a:t> um </a:t>
            </a:r>
            <a:r>
              <a:rPr lang="pt-BR" sz="2000" b="1" dirty="0" smtClean="0">
                <a:solidFill>
                  <a:srgbClr val="0000CC"/>
                </a:solidFill>
              </a:rPr>
              <a:t>suplente</a:t>
            </a:r>
            <a:r>
              <a:rPr lang="pt-BR" sz="2000" b="1" dirty="0" smtClean="0"/>
              <a:t>, que o </a:t>
            </a:r>
            <a:r>
              <a:rPr lang="pt-BR" sz="2000" b="1" dirty="0" smtClean="0">
                <a:solidFill>
                  <a:srgbClr val="0000CC"/>
                </a:solidFill>
              </a:rPr>
              <a:t>substituirá</a:t>
            </a:r>
            <a:r>
              <a:rPr lang="pt-BR" sz="2000" b="1" dirty="0" smtClean="0"/>
              <a:t> nas suas ausências, afastamentos e impedimentos, aplicando-se a ele as mesmas condições, critérios e requisitos aplicáveis à escolha e designação do titular;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É aconselhável que o </a:t>
            </a:r>
            <a:r>
              <a:rPr lang="pt-BR" sz="2000" b="1" dirty="0" smtClean="0">
                <a:solidFill>
                  <a:srgbClr val="0000CC"/>
                </a:solidFill>
              </a:rPr>
              <a:t>Conselheiro Suplente</a:t>
            </a:r>
            <a:r>
              <a:rPr lang="pt-BR" sz="2000" b="1" dirty="0" smtClean="0"/>
              <a:t> deva ter uma </a:t>
            </a:r>
            <a:r>
              <a:rPr lang="pt-BR" sz="2000" b="1" dirty="0" smtClean="0">
                <a:solidFill>
                  <a:srgbClr val="0000CC"/>
                </a:solidFill>
              </a:rPr>
              <a:t>participação efetiva</a:t>
            </a:r>
            <a:r>
              <a:rPr lang="pt-BR" sz="2000" b="1" dirty="0" smtClean="0"/>
              <a:t>, nas reuniões do respectivo Conselho, haja vista que </a:t>
            </a:r>
            <a:r>
              <a:rPr lang="pt-BR" sz="2000" b="1" dirty="0" smtClean="0">
                <a:solidFill>
                  <a:srgbClr val="0000CC"/>
                </a:solidFill>
              </a:rPr>
              <a:t>pode</a:t>
            </a:r>
            <a:r>
              <a:rPr lang="pt-BR" sz="2000" b="1" dirty="0" smtClean="0"/>
              <a:t>, a </a:t>
            </a:r>
            <a:r>
              <a:rPr lang="pt-BR" sz="2000" b="1" dirty="0" smtClean="0">
                <a:solidFill>
                  <a:srgbClr val="0000CC"/>
                </a:solidFill>
              </a:rPr>
              <a:t>qualquer momento</a:t>
            </a:r>
            <a:r>
              <a:rPr lang="pt-BR" sz="2000" b="1" dirty="0" smtClean="0"/>
              <a:t>, face uma </a:t>
            </a:r>
            <a:r>
              <a:rPr lang="pt-BR" sz="2000" b="1" dirty="0" smtClean="0">
                <a:solidFill>
                  <a:srgbClr val="C00000"/>
                </a:solidFill>
              </a:rPr>
              <a:t>impossibilidade do Conselheiro Titular</a:t>
            </a:r>
            <a:r>
              <a:rPr lang="pt-BR" sz="2000" b="1" dirty="0" smtClean="0"/>
              <a:t>, ser requerida </a:t>
            </a:r>
            <a:r>
              <a:rPr lang="pt-BR" sz="2000" b="1" dirty="0" smtClean="0">
                <a:solidFill>
                  <a:srgbClr val="0000CC"/>
                </a:solidFill>
              </a:rPr>
              <a:t>sua participação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posicionamento</a:t>
            </a:r>
            <a:r>
              <a:rPr lang="pt-BR" sz="2000" b="1" dirty="0" smtClean="0"/>
              <a:t> sobre as matérias dispostas no Conselho que representa;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SRPPS aconselha que os </a:t>
            </a:r>
            <a:r>
              <a:rPr lang="pt-BR" sz="2000" b="1" dirty="0" smtClean="0">
                <a:solidFill>
                  <a:srgbClr val="0000CC"/>
                </a:solidFill>
              </a:rPr>
              <a:t>mandatos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NÃO</a:t>
            </a:r>
            <a:r>
              <a:rPr lang="pt-BR" sz="2000" b="1" dirty="0" smtClean="0"/>
              <a:t> </a:t>
            </a:r>
            <a:r>
              <a:rPr lang="pt-BR" sz="2000" b="1" dirty="0" smtClean="0"/>
              <a:t>devem ser </a:t>
            </a:r>
            <a:r>
              <a:rPr lang="pt-BR" sz="2000" b="1" dirty="0" smtClean="0">
                <a:solidFill>
                  <a:srgbClr val="0000CC"/>
                </a:solidFill>
              </a:rPr>
              <a:t>excessivamente curtos</a:t>
            </a:r>
            <a:r>
              <a:rPr lang="pt-BR" sz="2000" b="1" dirty="0" smtClean="0"/>
              <a:t>, que impeçam a vivência de experiências necessárias para o perfeito entendimento dos trabalhos, bem como </a:t>
            </a:r>
            <a:r>
              <a:rPr lang="pt-BR" sz="2000" b="1" dirty="0" smtClean="0">
                <a:solidFill>
                  <a:srgbClr val="C00000"/>
                </a:solidFill>
              </a:rPr>
              <a:t>NÃO</a:t>
            </a:r>
            <a:r>
              <a:rPr lang="pt-BR" sz="2000" b="1" dirty="0" smtClean="0"/>
              <a:t> </a:t>
            </a:r>
            <a:r>
              <a:rPr lang="pt-BR" sz="2000" b="1" dirty="0" smtClean="0"/>
              <a:t>devem ser </a:t>
            </a:r>
            <a:r>
              <a:rPr lang="pt-BR" sz="2000" b="1" dirty="0" smtClean="0">
                <a:solidFill>
                  <a:srgbClr val="0000CC"/>
                </a:solidFill>
              </a:rPr>
              <a:t>demasiadamente longos</a:t>
            </a:r>
            <a:r>
              <a:rPr lang="pt-BR" sz="2000" b="1" dirty="0" smtClean="0"/>
              <a:t>, que estimulem acomodações negativas;</a:t>
            </a:r>
          </a:p>
        </p:txBody>
      </p:sp>
    </p:spTree>
    <p:extLst>
      <p:ext uri="{BB962C8B-B14F-4D97-AF65-F5344CB8AC3E}">
        <p14:creationId xmlns:p14="http://schemas.microsoft.com/office/powerpoint/2010/main" val="36430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</a:t>
            </a:r>
            <a:r>
              <a:rPr lang="pt-BR" sz="2000" b="1" dirty="0" smtClean="0">
                <a:solidFill>
                  <a:srgbClr val="0000CC"/>
                </a:solidFill>
              </a:rPr>
              <a:t>mandatos</a:t>
            </a:r>
            <a:r>
              <a:rPr lang="pt-BR" sz="2000" b="1" dirty="0" smtClean="0"/>
              <a:t> podem </a:t>
            </a:r>
            <a:r>
              <a:rPr lang="pt-BR" sz="2000" b="1" dirty="0" smtClean="0">
                <a:solidFill>
                  <a:srgbClr val="0000CC"/>
                </a:solidFill>
              </a:rPr>
              <a:t>permitir recondução e estabilidade</a:t>
            </a:r>
            <a:r>
              <a:rPr lang="pt-BR" sz="2000" b="1" dirty="0" smtClean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rgbClr val="0000CC"/>
                </a:solidFill>
              </a:rPr>
              <a:t>Acreditamos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NÃO</a:t>
            </a:r>
            <a:r>
              <a:rPr lang="pt-BR" sz="2000" b="1" dirty="0" smtClean="0"/>
              <a:t> </a:t>
            </a:r>
            <a:r>
              <a:rPr lang="pt-BR" sz="2000" b="1" dirty="0" smtClean="0"/>
              <a:t>ser </a:t>
            </a:r>
            <a:r>
              <a:rPr lang="pt-BR" sz="2000" b="1" dirty="0" smtClean="0">
                <a:solidFill>
                  <a:srgbClr val="0000CC"/>
                </a:solidFill>
              </a:rPr>
              <a:t>aconselhável</a:t>
            </a:r>
            <a:r>
              <a:rPr lang="pt-BR" sz="2000" b="1" dirty="0" smtClean="0"/>
              <a:t> a </a:t>
            </a:r>
            <a:r>
              <a:rPr lang="pt-BR" sz="2000" b="1" dirty="0" smtClean="0">
                <a:solidFill>
                  <a:srgbClr val="0000CC"/>
                </a:solidFill>
              </a:rPr>
              <a:t>recondução </a:t>
            </a:r>
            <a:r>
              <a:rPr lang="pt-BR" sz="2000" b="1" dirty="0" smtClean="0">
                <a:solidFill>
                  <a:srgbClr val="0000CC"/>
                </a:solidFill>
              </a:rPr>
              <a:t>constante</a:t>
            </a:r>
            <a:r>
              <a:rPr lang="pt-BR" sz="2000" b="1" dirty="0" smtClean="0"/>
              <a:t> para </a:t>
            </a:r>
            <a:r>
              <a:rPr lang="pt-BR" sz="2000" b="1" dirty="0" smtClean="0"/>
              <a:t>os membros do </a:t>
            </a:r>
            <a:r>
              <a:rPr lang="pt-BR" sz="2000" b="1" dirty="0" smtClean="0">
                <a:solidFill>
                  <a:srgbClr val="0000CC"/>
                </a:solidFill>
              </a:rPr>
              <a:t>Conselho Fiscal</a:t>
            </a:r>
            <a:r>
              <a:rPr lang="pt-BR" sz="2000" b="1" dirty="0" smtClean="0"/>
              <a:t>, haja vista suas responsabilidades como órgão fiscalizador de controle interno da Entidade;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Conselhos devem </a:t>
            </a:r>
            <a:r>
              <a:rPr lang="pt-BR" sz="2000" b="1" dirty="0" smtClean="0">
                <a:solidFill>
                  <a:srgbClr val="0000CC"/>
                </a:solidFill>
              </a:rPr>
              <a:t>reunir-se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ordinariamente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periodicamente</a:t>
            </a:r>
            <a:r>
              <a:rPr lang="pt-BR" sz="2000" b="1" dirty="0" smtClean="0"/>
              <a:t>, e </a:t>
            </a:r>
            <a:r>
              <a:rPr lang="pt-BR" sz="2000" b="1" dirty="0" smtClean="0">
                <a:solidFill>
                  <a:srgbClr val="0000CC"/>
                </a:solidFill>
              </a:rPr>
              <a:t>extraordinariamente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sempre que necessário</a:t>
            </a:r>
            <a:r>
              <a:rPr lang="pt-BR" sz="2000" b="1" dirty="0" smtClean="0"/>
              <a:t>, sempre com a </a:t>
            </a:r>
            <a:r>
              <a:rPr lang="pt-BR" sz="2000" b="1" dirty="0" smtClean="0">
                <a:solidFill>
                  <a:srgbClr val="0000CC"/>
                </a:solidFill>
              </a:rPr>
              <a:t>presença</a:t>
            </a:r>
            <a:r>
              <a:rPr lang="pt-BR" sz="2000" b="1" dirty="0" smtClean="0"/>
              <a:t> de, no mínimo, </a:t>
            </a:r>
            <a:r>
              <a:rPr lang="pt-BR" sz="2000" b="1" dirty="0" smtClean="0">
                <a:solidFill>
                  <a:srgbClr val="0000CC"/>
                </a:solidFill>
              </a:rPr>
              <a:t>2/3 (dois terços)</a:t>
            </a:r>
            <a:r>
              <a:rPr lang="pt-BR" sz="2000" b="1" dirty="0" smtClean="0"/>
              <a:t> de seus membros, </a:t>
            </a:r>
            <a:r>
              <a:rPr lang="pt-BR" sz="2000" b="1" dirty="0" smtClean="0">
                <a:solidFill>
                  <a:srgbClr val="0000CC"/>
                </a:solidFill>
              </a:rPr>
              <a:t>por convocação</a:t>
            </a:r>
            <a:r>
              <a:rPr lang="pt-BR" sz="2000" b="1" dirty="0" smtClean="0"/>
              <a:t> de seu presidente ou do presidente da Entidade;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As </a:t>
            </a:r>
            <a:r>
              <a:rPr lang="pt-BR" sz="2000" b="1" dirty="0" smtClean="0">
                <a:solidFill>
                  <a:srgbClr val="0000CC"/>
                </a:solidFill>
              </a:rPr>
              <a:t>decisões</a:t>
            </a:r>
            <a:r>
              <a:rPr lang="pt-BR" sz="2000" b="1" dirty="0" smtClean="0"/>
              <a:t> dos Conselhos serão adotadas por </a:t>
            </a:r>
            <a:r>
              <a:rPr lang="pt-BR" sz="2000" b="1" dirty="0" smtClean="0">
                <a:solidFill>
                  <a:srgbClr val="0000CC"/>
                </a:solidFill>
              </a:rPr>
              <a:t>maioria simples</a:t>
            </a:r>
            <a:r>
              <a:rPr lang="pt-BR" sz="2000" b="1" dirty="0" smtClean="0"/>
              <a:t>, por meio de </a:t>
            </a:r>
            <a:r>
              <a:rPr lang="pt-BR" sz="2000" b="1" dirty="0" smtClean="0">
                <a:solidFill>
                  <a:srgbClr val="0000CC"/>
                </a:solidFill>
              </a:rPr>
              <a:t>ato deliberativo interno</a:t>
            </a:r>
            <a:r>
              <a:rPr lang="pt-BR" sz="2000" b="1" dirty="0" smtClean="0"/>
              <a:t> da unidade gestora (portaria ou resolução);</a:t>
            </a:r>
          </a:p>
        </p:txBody>
      </p:sp>
    </p:spTree>
    <p:extLst>
      <p:ext uri="{BB962C8B-B14F-4D97-AF65-F5344CB8AC3E}">
        <p14:creationId xmlns:p14="http://schemas.microsoft.com/office/powerpoint/2010/main" val="3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As </a:t>
            </a:r>
            <a:r>
              <a:rPr lang="pt-BR" sz="2000" b="1" dirty="0" smtClean="0">
                <a:solidFill>
                  <a:srgbClr val="0000CC"/>
                </a:solidFill>
              </a:rPr>
              <a:t>convocações ordinárias</a:t>
            </a:r>
            <a:r>
              <a:rPr lang="pt-BR" sz="2000" b="1" dirty="0" smtClean="0"/>
              <a:t> devem ser realizadas com </a:t>
            </a:r>
            <a:r>
              <a:rPr lang="pt-BR" sz="2000" b="1" dirty="0" smtClean="0">
                <a:solidFill>
                  <a:srgbClr val="0000CC"/>
                </a:solidFill>
              </a:rPr>
              <a:t>antecedência mínima </a:t>
            </a:r>
            <a:r>
              <a:rPr lang="pt-BR" sz="2000" b="1" dirty="0" smtClean="0"/>
              <a:t>de </a:t>
            </a:r>
            <a:r>
              <a:rPr lang="pt-BR" sz="2000" b="1" dirty="0" smtClean="0">
                <a:solidFill>
                  <a:srgbClr val="0000CC"/>
                </a:solidFill>
              </a:rPr>
              <a:t>cinco dias úteis</a:t>
            </a:r>
            <a:r>
              <a:rPr lang="pt-BR" sz="2000" b="1" dirty="0" smtClean="0"/>
              <a:t>, podendo esse prazo ser reduzido para até </a:t>
            </a:r>
            <a:r>
              <a:rPr lang="pt-BR" sz="2000" b="1" dirty="0" smtClean="0">
                <a:solidFill>
                  <a:srgbClr val="0000CC"/>
                </a:solidFill>
              </a:rPr>
              <a:t>três dias </a:t>
            </a:r>
            <a:r>
              <a:rPr lang="pt-BR" sz="2000" b="1" dirty="0" smtClean="0"/>
              <a:t>quando se tratar de </a:t>
            </a:r>
            <a:r>
              <a:rPr lang="pt-BR" sz="2000" b="1" dirty="0" smtClean="0">
                <a:solidFill>
                  <a:srgbClr val="0000CC"/>
                </a:solidFill>
              </a:rPr>
              <a:t>convocação extraordinária</a:t>
            </a:r>
            <a:r>
              <a:rPr lang="pt-BR" sz="2000" b="1" dirty="0" smtClean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convocação extraordinária</a:t>
            </a:r>
            <a:r>
              <a:rPr lang="pt-BR" sz="2000" b="1" dirty="0" smtClean="0"/>
              <a:t> deverá ser </a:t>
            </a:r>
            <a:r>
              <a:rPr lang="pt-BR" sz="2000" b="1" dirty="0" smtClean="0">
                <a:solidFill>
                  <a:srgbClr val="0000CC"/>
                </a:solidFill>
              </a:rPr>
              <a:t>comunicada</a:t>
            </a:r>
            <a:r>
              <a:rPr lang="pt-BR" sz="2000" b="1" dirty="0" smtClean="0"/>
              <a:t> aos conselheiros com informação expressa das </a:t>
            </a:r>
            <a:r>
              <a:rPr lang="pt-BR" sz="2000" b="1" dirty="0" smtClean="0">
                <a:solidFill>
                  <a:srgbClr val="0000CC"/>
                </a:solidFill>
              </a:rPr>
              <a:t>razões de urgência</a:t>
            </a:r>
            <a:r>
              <a:rPr lang="pt-BR" sz="2000" b="1" dirty="0" smtClean="0"/>
              <a:t> que a motivaram;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Possibilidade de </a:t>
            </a:r>
            <a:r>
              <a:rPr lang="pt-BR" sz="2000" b="1" dirty="0" smtClean="0">
                <a:solidFill>
                  <a:srgbClr val="0000CC"/>
                </a:solidFill>
              </a:rPr>
              <a:t>adoção de calendário de reuniões</a:t>
            </a:r>
            <a:r>
              <a:rPr lang="pt-BR" sz="2000" b="1" dirty="0" smtClean="0"/>
              <a:t> previamente aprovado;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Conselhos deverão </a:t>
            </a:r>
            <a:r>
              <a:rPr lang="pt-BR" sz="2000" b="1" dirty="0" smtClean="0">
                <a:solidFill>
                  <a:srgbClr val="0000CC"/>
                </a:solidFill>
              </a:rPr>
              <a:t>exarar</a:t>
            </a:r>
            <a:r>
              <a:rPr lang="pt-BR" sz="2000" b="1" dirty="0" smtClean="0"/>
              <a:t> em ato interno a modelagem da </a:t>
            </a:r>
            <a:r>
              <a:rPr lang="pt-BR" sz="2000" b="1" dirty="0" smtClean="0">
                <a:solidFill>
                  <a:srgbClr val="0000CC"/>
                </a:solidFill>
              </a:rPr>
              <a:t>lavratura das atas de reuniões</a:t>
            </a:r>
            <a:r>
              <a:rPr lang="pt-BR" sz="2000" b="1" dirty="0" smtClean="0"/>
              <a:t> ordinárias e extraordinárias;</a:t>
            </a:r>
          </a:p>
        </p:txBody>
      </p:sp>
    </p:spTree>
    <p:extLst>
      <p:ext uri="{BB962C8B-B14F-4D97-AF65-F5344CB8AC3E}">
        <p14:creationId xmlns:p14="http://schemas.microsoft.com/office/powerpoint/2010/main" val="7601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Aconselha-se as seguintes </a:t>
            </a:r>
            <a:r>
              <a:rPr lang="pt-BR" sz="2000" b="1" dirty="0" smtClean="0">
                <a:solidFill>
                  <a:srgbClr val="C00000"/>
                </a:solidFill>
              </a:rPr>
              <a:t>vedações</a:t>
            </a:r>
            <a:r>
              <a:rPr lang="pt-BR" sz="2000" b="1" dirty="0" smtClean="0"/>
              <a:t> aos Conselheiros e Diretores: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Integrar concomitantemente</a:t>
            </a:r>
            <a:r>
              <a:rPr lang="pt-BR" sz="1600" b="1" dirty="0" smtClean="0"/>
              <a:t> outro órgão da administração superior da Entidade;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Exercer mandato concomitante</a:t>
            </a:r>
            <a:r>
              <a:rPr lang="pt-BR" sz="1600" b="1" dirty="0" smtClean="0"/>
              <a:t>, mesmo que parcialmente, com </a:t>
            </a:r>
            <a:r>
              <a:rPr lang="pt-BR" sz="1600" b="1" dirty="0" smtClean="0">
                <a:solidFill>
                  <a:srgbClr val="C00000"/>
                </a:solidFill>
              </a:rPr>
              <a:t>cônjuge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C00000"/>
                </a:solidFill>
              </a:rPr>
              <a:t>companheiro</a:t>
            </a:r>
            <a:r>
              <a:rPr lang="pt-BR" sz="1600" b="1" dirty="0" smtClean="0"/>
              <a:t> ou </a:t>
            </a:r>
            <a:r>
              <a:rPr lang="pt-BR" sz="1600" b="1" dirty="0" smtClean="0">
                <a:solidFill>
                  <a:srgbClr val="C00000"/>
                </a:solidFill>
              </a:rPr>
              <a:t>parente em linha reta ou colateral</a:t>
            </a:r>
            <a:r>
              <a:rPr lang="pt-BR" sz="1600" b="1" dirty="0" smtClean="0"/>
              <a:t>, por consanguinidade ou afinidade, até o terceiro grau;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Fornecer, transmitir, reproduzir ou divulgar</a:t>
            </a:r>
            <a:r>
              <a:rPr lang="pt-BR" sz="1600" b="1" dirty="0" smtClean="0"/>
              <a:t>, quando protegidos por sigilo legal, </a:t>
            </a:r>
            <a:r>
              <a:rPr lang="pt-BR" sz="1600" b="1" dirty="0" smtClean="0">
                <a:solidFill>
                  <a:srgbClr val="C00000"/>
                </a:solidFill>
              </a:rPr>
              <a:t>informações e documentos</a:t>
            </a:r>
            <a:r>
              <a:rPr lang="pt-BR" sz="1600" b="1" dirty="0" smtClean="0"/>
              <a:t> sobre atos e fatos relativos à entidade aos fundos de previdência, dos quais tenham conhecimento em razão do exercício do cargo;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Celebrar contratos</a:t>
            </a:r>
            <a:r>
              <a:rPr lang="pt-BR" sz="1600" b="1" dirty="0" smtClean="0"/>
              <a:t> ou </a:t>
            </a:r>
            <a:r>
              <a:rPr lang="pt-BR" sz="1600" b="1" dirty="0" smtClean="0">
                <a:solidFill>
                  <a:srgbClr val="C00000"/>
                </a:solidFill>
              </a:rPr>
              <a:t>realizar negócios</a:t>
            </a:r>
            <a:r>
              <a:rPr lang="pt-BR" sz="1600" b="1" dirty="0" smtClean="0"/>
              <a:t> de qualquer natureza </a:t>
            </a:r>
            <a:r>
              <a:rPr lang="pt-BR" sz="1600" b="1" dirty="0" smtClean="0">
                <a:solidFill>
                  <a:srgbClr val="C00000"/>
                </a:solidFill>
              </a:rPr>
              <a:t>com a entidade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0000CC"/>
                </a:solidFill>
              </a:rPr>
              <a:t>salvo</a:t>
            </a:r>
            <a:r>
              <a:rPr lang="pt-BR" sz="1600" b="1" dirty="0" smtClean="0"/>
              <a:t> para </a:t>
            </a:r>
            <a:r>
              <a:rPr lang="pt-BR" sz="1600" b="1" dirty="0" smtClean="0">
                <a:solidFill>
                  <a:srgbClr val="0000CC"/>
                </a:solidFill>
              </a:rPr>
              <a:t>usufruir benefícios e concessões</a:t>
            </a:r>
            <a:r>
              <a:rPr lang="pt-BR" sz="1600" b="1" dirty="0" smtClean="0"/>
              <a:t> colocados à disposição de todos os </a:t>
            </a:r>
            <a:r>
              <a:rPr lang="pt-BR" sz="1600" b="1" dirty="0" smtClean="0">
                <a:solidFill>
                  <a:srgbClr val="0000CC"/>
                </a:solidFill>
              </a:rPr>
              <a:t>segurados e beneficiários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Exercer</a:t>
            </a:r>
            <a:r>
              <a:rPr lang="pt-BR" sz="1600" b="1" dirty="0" smtClean="0"/>
              <a:t> quaisquer outras </a:t>
            </a:r>
            <a:r>
              <a:rPr lang="pt-BR" sz="1600" b="1" dirty="0" smtClean="0">
                <a:solidFill>
                  <a:srgbClr val="C00000"/>
                </a:solidFill>
              </a:rPr>
              <a:t>atividades</a:t>
            </a:r>
            <a:r>
              <a:rPr lang="pt-BR" sz="1600" b="1" dirty="0" smtClean="0"/>
              <a:t> na entidade que possam </a:t>
            </a:r>
            <a:r>
              <a:rPr lang="pt-BR" sz="1600" b="1" dirty="0" smtClean="0">
                <a:solidFill>
                  <a:srgbClr val="C00000"/>
                </a:solidFill>
              </a:rPr>
              <a:t>gerar conflito de interesses.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Somos de opinião que os </a:t>
            </a:r>
            <a:r>
              <a:rPr lang="pt-BR" sz="2000" b="1" dirty="0" smtClean="0">
                <a:solidFill>
                  <a:srgbClr val="C00000"/>
                </a:solidFill>
              </a:rPr>
              <a:t>dois últimos itens elencados</a:t>
            </a:r>
            <a:r>
              <a:rPr lang="pt-BR" sz="2000" b="1" dirty="0" smtClean="0"/>
              <a:t> acima devem ser extensivos ao cônjuge, companheiro ou parente em linha reta ou colateral, por consanguinidade ou afinidade, até o terceiro grau, de membro de órgão estatutário da administração superior da Entidade;</a:t>
            </a:r>
          </a:p>
        </p:txBody>
      </p:sp>
    </p:spTree>
    <p:extLst>
      <p:ext uri="{BB962C8B-B14F-4D97-AF65-F5344CB8AC3E}">
        <p14:creationId xmlns:p14="http://schemas.microsoft.com/office/powerpoint/2010/main" val="13637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 Conselheiro poderá </a:t>
            </a:r>
            <a:r>
              <a:rPr lang="pt-BR" sz="2000" b="1" dirty="0" smtClean="0">
                <a:solidFill>
                  <a:srgbClr val="C00000"/>
                </a:solidFill>
              </a:rPr>
              <a:t>perder o mandato</a:t>
            </a:r>
            <a:r>
              <a:rPr lang="pt-BR" sz="2000" b="1" dirty="0" smtClean="0"/>
              <a:t>...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Em virtude de </a:t>
            </a:r>
            <a:r>
              <a:rPr lang="pt-BR" sz="1600" b="1" dirty="0" smtClean="0">
                <a:solidFill>
                  <a:srgbClr val="0000CC"/>
                </a:solidFill>
              </a:rPr>
              <a:t>renúncia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De </a:t>
            </a:r>
            <a:r>
              <a:rPr lang="pt-BR" sz="1600" b="1" dirty="0" smtClean="0">
                <a:solidFill>
                  <a:srgbClr val="0000CC"/>
                </a:solidFill>
              </a:rPr>
              <a:t>condenação judicial transitada em julgado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De ter sofrido </a:t>
            </a:r>
            <a:r>
              <a:rPr lang="pt-BR" sz="1600" b="1" dirty="0" smtClean="0">
                <a:solidFill>
                  <a:srgbClr val="0000CC"/>
                </a:solidFill>
              </a:rPr>
              <a:t>penalidade administrativa por infração da legislação da seguridade social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De </a:t>
            </a:r>
            <a:r>
              <a:rPr lang="pt-BR" sz="1600" b="1" dirty="0" smtClean="0">
                <a:solidFill>
                  <a:srgbClr val="0000CC"/>
                </a:solidFill>
              </a:rPr>
              <a:t>decisão proferida em processo administrativo </a:t>
            </a:r>
            <a:r>
              <a:rPr lang="pt-BR" sz="1600" b="1" dirty="0" smtClean="0">
                <a:solidFill>
                  <a:srgbClr val="0000CC"/>
                </a:solidFill>
              </a:rPr>
              <a:t>disciplinar</a:t>
            </a:r>
            <a:r>
              <a:rPr lang="pt-BR" sz="1600" b="1" dirty="0" smtClean="0"/>
              <a:t>;</a:t>
            </a:r>
            <a:endParaRPr lang="pt-BR" sz="1600" b="1" dirty="0" smtClean="0"/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Sem justa motivação, no período do mandato, </a:t>
            </a:r>
            <a:r>
              <a:rPr lang="pt-BR" sz="1600" b="1" dirty="0" smtClean="0">
                <a:solidFill>
                  <a:srgbClr val="0000CC"/>
                </a:solidFill>
              </a:rPr>
              <a:t>falta a N sessões consecutivas</a:t>
            </a:r>
            <a:r>
              <a:rPr lang="pt-BR" sz="1600" b="1" dirty="0" smtClean="0"/>
              <a:t> </a:t>
            </a:r>
            <a:r>
              <a:rPr lang="pt-BR" sz="1600" b="1" dirty="0" smtClean="0">
                <a:solidFill>
                  <a:srgbClr val="0000CC"/>
                </a:solidFill>
              </a:rPr>
              <a:t>ou</a:t>
            </a:r>
            <a:r>
              <a:rPr lang="pt-BR" sz="1600" b="1" dirty="0" smtClean="0"/>
              <a:t> a N </a:t>
            </a:r>
            <a:r>
              <a:rPr lang="pt-BR" sz="1600" b="1" dirty="0" smtClean="0">
                <a:solidFill>
                  <a:srgbClr val="0000CC"/>
                </a:solidFill>
              </a:rPr>
              <a:t>alternadas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0000CC"/>
                </a:solidFill>
              </a:rPr>
              <a:t>Morte ou Invalidez permanente</a:t>
            </a:r>
            <a:r>
              <a:rPr lang="pt-BR" sz="1600" b="1" dirty="0" smtClean="0"/>
              <a:t>.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ausência injustificada</a:t>
            </a:r>
            <a:r>
              <a:rPr lang="pt-BR" sz="2000" b="1" dirty="0" smtClean="0"/>
              <a:t> a sessões consecutivas ou a alternadas, em um período de 12 meses consecutivos, acarretará a </a:t>
            </a:r>
            <a:r>
              <a:rPr lang="pt-BR" sz="2000" b="1" dirty="0" smtClean="0">
                <a:solidFill>
                  <a:srgbClr val="0000CC"/>
                </a:solidFill>
              </a:rPr>
              <a:t>instauração de processo administrativo-disciplinar</a:t>
            </a:r>
            <a:r>
              <a:rPr lang="pt-BR" sz="2000" b="1" dirty="0" smtClean="0"/>
              <a:t> para a </a:t>
            </a:r>
            <a:r>
              <a:rPr lang="pt-BR" sz="2000" b="1" dirty="0" smtClean="0">
                <a:solidFill>
                  <a:srgbClr val="C00000"/>
                </a:solidFill>
              </a:rPr>
              <a:t>cassação do mandato</a:t>
            </a:r>
            <a:r>
              <a:rPr lang="pt-BR" sz="20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468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instauração de processo administrativo-disciplinar</a:t>
            </a:r>
            <a:r>
              <a:rPr lang="pt-BR" sz="2000" b="1" dirty="0" smtClean="0"/>
              <a:t>, para apuração de irregularidades no âmbito de atuação dos Conselhos da instituição, </a:t>
            </a:r>
            <a:r>
              <a:rPr lang="pt-BR" sz="2000" b="1" dirty="0" smtClean="0">
                <a:solidFill>
                  <a:srgbClr val="0000CC"/>
                </a:solidFill>
              </a:rPr>
              <a:t>poderá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determinar</a:t>
            </a:r>
            <a:r>
              <a:rPr lang="pt-BR" sz="2000" b="1" dirty="0" smtClean="0"/>
              <a:t> o </a:t>
            </a:r>
            <a:r>
              <a:rPr lang="pt-BR" sz="2000" b="1" dirty="0" smtClean="0">
                <a:solidFill>
                  <a:srgbClr val="0000CC"/>
                </a:solidFill>
              </a:rPr>
              <a:t>afastamento</a:t>
            </a:r>
            <a:r>
              <a:rPr lang="pt-BR" sz="2000" b="1" dirty="0" smtClean="0"/>
              <a:t> do </a:t>
            </a:r>
            <a:r>
              <a:rPr lang="pt-BR" sz="2000" b="1" dirty="0" smtClean="0">
                <a:solidFill>
                  <a:srgbClr val="0000CC"/>
                </a:solidFill>
              </a:rPr>
              <a:t>Conselheiro até sua conclusão</a:t>
            </a:r>
            <a:r>
              <a:rPr lang="pt-BR" sz="2000" b="1" dirty="0" smtClean="0"/>
              <a:t>;</a:t>
            </a:r>
            <a:endParaRPr lang="pt-BR" sz="16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 </a:t>
            </a:r>
            <a:r>
              <a:rPr lang="pt-BR" sz="2000" b="1" dirty="0" smtClean="0">
                <a:solidFill>
                  <a:srgbClr val="0000CC"/>
                </a:solidFill>
              </a:rPr>
              <a:t>afastamento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não implica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prorrogação</a:t>
            </a:r>
            <a:r>
              <a:rPr lang="pt-BR" sz="2000" b="1" dirty="0" smtClean="0"/>
              <a:t> ou </a:t>
            </a:r>
            <a:r>
              <a:rPr lang="pt-BR" sz="2000" b="1" dirty="0" smtClean="0">
                <a:solidFill>
                  <a:srgbClr val="0000CC"/>
                </a:solidFill>
              </a:rPr>
              <a:t>permanência no cargo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além</a:t>
            </a:r>
            <a:r>
              <a:rPr lang="pt-BR" sz="2000" b="1" dirty="0" smtClean="0"/>
              <a:t> da data inicialmente prevista para o </a:t>
            </a:r>
            <a:r>
              <a:rPr lang="pt-BR" sz="2000" b="1" dirty="0" smtClean="0">
                <a:solidFill>
                  <a:srgbClr val="0000CC"/>
                </a:solidFill>
              </a:rPr>
              <a:t>término do mandato</a:t>
            </a:r>
            <a:r>
              <a:rPr lang="pt-BR" sz="2000" b="1" dirty="0" smtClean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Na hipótese de </a:t>
            </a:r>
            <a:r>
              <a:rPr lang="pt-BR" sz="2000" b="1" dirty="0" smtClean="0">
                <a:solidFill>
                  <a:srgbClr val="0000CC"/>
                </a:solidFill>
              </a:rPr>
              <a:t>perda de mandato</a:t>
            </a:r>
            <a:r>
              <a:rPr lang="pt-BR" sz="2000" b="1" dirty="0" smtClean="0"/>
              <a:t> do </a:t>
            </a:r>
            <a:r>
              <a:rPr lang="pt-BR" sz="2000" b="1" dirty="0" smtClean="0">
                <a:solidFill>
                  <a:srgbClr val="0000CC"/>
                </a:solidFill>
              </a:rPr>
              <a:t>membro titular</a:t>
            </a:r>
            <a:r>
              <a:rPr lang="pt-BR" sz="2000" b="1" dirty="0" smtClean="0"/>
              <a:t>, ele será </a:t>
            </a:r>
            <a:r>
              <a:rPr lang="pt-BR" sz="2000" b="1" dirty="0" smtClean="0">
                <a:solidFill>
                  <a:srgbClr val="0000CC"/>
                </a:solidFill>
              </a:rPr>
              <a:t>substituído</a:t>
            </a:r>
            <a:r>
              <a:rPr lang="pt-BR" sz="2000" b="1" dirty="0" smtClean="0"/>
              <a:t> pelo </a:t>
            </a:r>
            <a:r>
              <a:rPr lang="pt-BR" sz="2000" b="1" dirty="0" smtClean="0">
                <a:solidFill>
                  <a:srgbClr val="0000CC"/>
                </a:solidFill>
              </a:rPr>
              <a:t>respectivo suplente</a:t>
            </a:r>
            <a:r>
              <a:rPr lang="pt-BR" sz="2000" b="1" dirty="0" smtClean="0"/>
              <a:t> até o término do mandato ou realizada nova designação, </a:t>
            </a:r>
            <a:r>
              <a:rPr lang="pt-BR" sz="2000" b="1" dirty="0" smtClean="0">
                <a:solidFill>
                  <a:srgbClr val="0000CC"/>
                </a:solidFill>
              </a:rPr>
              <a:t>observada a regra</a:t>
            </a:r>
            <a:r>
              <a:rPr lang="pt-BR" sz="2000" b="1" dirty="0" smtClean="0"/>
              <a:t> de indicação estipulada na </a:t>
            </a:r>
            <a:r>
              <a:rPr lang="pt-BR" sz="2000" b="1" dirty="0" smtClean="0">
                <a:solidFill>
                  <a:srgbClr val="0000CC"/>
                </a:solidFill>
              </a:rPr>
              <a:t>Lei </a:t>
            </a:r>
            <a:r>
              <a:rPr lang="pt-BR" sz="2000" b="1" dirty="0" smtClean="0">
                <a:solidFill>
                  <a:srgbClr val="0000CC"/>
                </a:solidFill>
              </a:rPr>
              <a:t>do Ente Federativo ou o ordem de votação</a:t>
            </a:r>
            <a:r>
              <a:rPr lang="pt-BR" sz="2000" b="1" dirty="0" smtClean="0"/>
              <a:t>, conforme determinado no Regulamento Eleitoral;</a:t>
            </a:r>
          </a:p>
        </p:txBody>
      </p:sp>
    </p:spTree>
    <p:extLst>
      <p:ext uri="{BB962C8B-B14F-4D97-AF65-F5344CB8AC3E}">
        <p14:creationId xmlns:p14="http://schemas.microsoft.com/office/powerpoint/2010/main" val="32390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13038" y="4558313"/>
            <a:ext cx="2887758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sz="1400" b="1" dirty="0">
                <a:latin typeface="Century Gothic" panose="020B0502020202020204" pitchFamily="34" charset="0"/>
              </a:rPr>
              <a:t>Alexandre Wernersbach Neves</a:t>
            </a:r>
            <a:r>
              <a:rPr lang="pt-BR" altLang="pt-BR" sz="1400" dirty="0">
                <a:latin typeface="Century Gothic" panose="020B0502020202020204" pitchFamily="34" charset="0"/>
              </a:rPr>
              <a:t/>
            </a:r>
            <a:br>
              <a:rPr lang="pt-BR" altLang="pt-BR" sz="1400" dirty="0">
                <a:latin typeface="Century Gothic" panose="020B0502020202020204" pitchFamily="34" charset="0"/>
              </a:rPr>
            </a:br>
            <a:r>
              <a:rPr lang="pt-BR" altLang="pt-BR" sz="1400" i="1" dirty="0">
                <a:latin typeface="Century Gothic" panose="020B0502020202020204" pitchFamily="34" charset="0"/>
              </a:rPr>
              <a:t>Diretor Presidente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91296" y="360288"/>
            <a:ext cx="5600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200" b="1" i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Administrador formado pela Fundação Mineira de Educação e Cultura (FUMEC - Belo Horizonte)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Especialista em Gestão Financeira pelo Instituto Brasileiro de Mercado de Capitais (IBMEC - Rio de Janeiro)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Mestre em Administração Estratégica com ênfase em Finanças e Contabilidade pela Universidade Federal de Minas Gerais (UFMG - Belo Horizonte)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Atuou como Analista de Crédito no Citibank, </a:t>
            </a:r>
            <a:r>
              <a:rPr lang="pt-BR" sz="1200" b="1" dirty="0" err="1">
                <a:latin typeface="Century Gothic" panose="020B0502020202020204" pitchFamily="34" charset="0"/>
              </a:rPr>
              <a:t>Senior</a:t>
            </a:r>
            <a:r>
              <a:rPr lang="pt-BR" sz="1200" b="1" dirty="0">
                <a:latin typeface="Century Gothic" panose="020B0502020202020204" pitchFamily="34" charset="0"/>
              </a:rPr>
              <a:t> de Auditoria na Arthur Andersen, Diretor Administrativo-financeiro da Companhia de Desenvolvimento de Vitória – CDV, Diretor Técnico do Instituto de Previdência dos Servidores do Estado do Espírito Santo – IPAJM e Gestor do Projeto da Previdência Complementar do Estado do Espírito Santo na qualidade de Assessor Especial da Secretaria de Estado de Governo.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É Conselheiro do Conselho Regional de Administração – Seccional Espírito Santo – CRA-ES.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Ocupa uma cadeira como Conselheiro do Conselho Nacional de Dirigentes de Regime Próprio de Previdência Social – CONAPREV.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É Diretor Suplente da Regional Sudeste da Associação Brasileira das Entidades Fechadas de Previdência Complementar – ABRAPP.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Atualmente é o Diretor Presidente da Fundação de Previdência Complementar do Estado do Espírito Santo - PREVES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550067"/>
            <a:ext cx="2882944" cy="3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É </a:t>
            </a:r>
            <a:r>
              <a:rPr lang="pt-BR" sz="2000" b="1" dirty="0" smtClean="0">
                <a:solidFill>
                  <a:srgbClr val="0000CC"/>
                </a:solidFill>
              </a:rPr>
              <a:t>aconselhável</a:t>
            </a:r>
            <a:r>
              <a:rPr lang="pt-BR" sz="2000" b="1" dirty="0" smtClean="0"/>
              <a:t> que o </a:t>
            </a:r>
            <a:r>
              <a:rPr lang="pt-BR" sz="2000" b="1" dirty="0" smtClean="0">
                <a:solidFill>
                  <a:srgbClr val="0000CC"/>
                </a:solidFill>
              </a:rPr>
              <a:t>membro do Conselho</a:t>
            </a:r>
            <a:r>
              <a:rPr lang="pt-BR" sz="2000" b="1" dirty="0" smtClean="0"/>
              <a:t> seja </a:t>
            </a:r>
            <a:r>
              <a:rPr lang="pt-BR" sz="2000" b="1" dirty="0" smtClean="0">
                <a:solidFill>
                  <a:srgbClr val="0000CC"/>
                </a:solidFill>
              </a:rPr>
              <a:t>impedido de votar</a:t>
            </a:r>
            <a:r>
              <a:rPr lang="pt-BR" sz="2000" b="1" dirty="0" smtClean="0"/>
              <a:t> sempre que </a:t>
            </a:r>
            <a:r>
              <a:rPr lang="pt-BR" sz="2000" b="1" dirty="0" smtClean="0">
                <a:solidFill>
                  <a:srgbClr val="0000CC"/>
                </a:solidFill>
              </a:rPr>
              <a:t>tiver interesse pessoal</a:t>
            </a:r>
            <a:r>
              <a:rPr lang="pt-BR" sz="2000" b="1" dirty="0" smtClean="0"/>
              <a:t> na </a:t>
            </a:r>
            <a:r>
              <a:rPr lang="pt-BR" sz="2000" b="1" dirty="0" smtClean="0">
                <a:solidFill>
                  <a:srgbClr val="0000CC"/>
                </a:solidFill>
              </a:rPr>
              <a:t>deliberação</a:t>
            </a:r>
            <a:r>
              <a:rPr lang="pt-BR" sz="2000" b="1" dirty="0" smtClean="0"/>
              <a:t>, sendo convocado, nesse caso, o suplente;</a:t>
            </a:r>
            <a:endParaRPr lang="pt-BR" sz="16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Os Conselheiros e Dirigentes devem </a:t>
            </a:r>
            <a:r>
              <a:rPr lang="pt-BR" sz="2000" b="1" dirty="0" smtClean="0">
                <a:solidFill>
                  <a:srgbClr val="0000CC"/>
                </a:solidFill>
              </a:rPr>
              <a:t>apresentar declaração de bens e valores</a:t>
            </a:r>
            <a:r>
              <a:rPr lang="pt-BR" sz="2000" b="1" dirty="0" smtClean="0"/>
              <a:t> à Entidade </a:t>
            </a:r>
            <a:r>
              <a:rPr lang="pt-BR" sz="2000" b="1" dirty="0" smtClean="0">
                <a:solidFill>
                  <a:srgbClr val="0000CC"/>
                </a:solidFill>
              </a:rPr>
              <a:t>ao assumirem e deixarem o cargo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anualmente</a:t>
            </a:r>
            <a:r>
              <a:rPr lang="pt-BR" sz="2000" b="1" dirty="0" smtClean="0"/>
              <a:t> até determinada data fixada pelo Conselho de Administração, posterior a 30 de abril.</a:t>
            </a:r>
          </a:p>
        </p:txBody>
      </p:sp>
    </p:spTree>
    <p:extLst>
      <p:ext uri="{BB962C8B-B14F-4D97-AF65-F5344CB8AC3E}">
        <p14:creationId xmlns:p14="http://schemas.microsoft.com/office/powerpoint/2010/main" val="22642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Conselho de Administração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2"/>
          <p:cNvSpPr txBox="1">
            <a:spLocks/>
          </p:cNvSpPr>
          <p:nvPr/>
        </p:nvSpPr>
        <p:spPr>
          <a:xfrm>
            <a:off x="4106333" y="444500"/>
            <a:ext cx="4834467" cy="563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 smtClean="0"/>
              <a:t>Conselho de Administração</a:t>
            </a:r>
          </a:p>
          <a:p>
            <a:endParaRPr lang="pt-BR" altLang="pt-BR" sz="1000" b="1" dirty="0" smtClean="0"/>
          </a:p>
          <a:p>
            <a:pPr algn="just"/>
            <a:r>
              <a:rPr lang="pt-BR" altLang="pt-BR" sz="2000" b="1" dirty="0" smtClean="0"/>
              <a:t>O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Conselho de Administração</a:t>
            </a:r>
            <a:r>
              <a:rPr lang="pt-BR" altLang="pt-BR" sz="2000" b="1" dirty="0" smtClean="0"/>
              <a:t> é o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órgão</a:t>
            </a:r>
            <a:r>
              <a:rPr lang="pt-BR" altLang="pt-BR" sz="2000" b="1" dirty="0" smtClean="0"/>
              <a:t> de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deliberação</a:t>
            </a:r>
            <a:r>
              <a:rPr lang="pt-BR" altLang="pt-BR" sz="2000" b="1" dirty="0" smtClean="0"/>
              <a:t> e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orientação superior</a:t>
            </a:r>
            <a:r>
              <a:rPr lang="pt-BR" altLang="pt-BR" sz="2000" b="1" dirty="0" smtClean="0"/>
              <a:t> da Unidade Gestora e será composto por XX membros efetivos e de seus respectivos suplentes, todos escolhidos entre os representantes dos Poderes e dos segurados (civis, militares, inativos) com formação superior, de reconhecida capacidade e experiência comprovada, nas áreas de previdência, administração, economia, finanças, atuária, contabilidade, direito ou engenharia, designados por ato do Chefe do Poder Executivo...</a:t>
            </a:r>
          </a:p>
        </p:txBody>
      </p:sp>
      <p:pic>
        <p:nvPicPr>
          <p:cNvPr id="3074" name="Picture 2" descr="C:\Users\Braga\Downloads\SDWAN_SmarterTeams.74b9ac04.fill-1000x1000-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3" t="6480" r="8332" b="4814"/>
          <a:stretch/>
        </p:blipFill>
        <p:spPr bwMode="auto">
          <a:xfrm>
            <a:off x="-1" y="0"/>
            <a:ext cx="3979333" cy="60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 de Administração</a:t>
            </a:r>
            <a:endParaRPr lang="pt-BR" sz="1000" b="1" dirty="0"/>
          </a:p>
          <a:p>
            <a:pPr>
              <a:defRPr/>
            </a:pPr>
            <a:endParaRPr lang="pt-BR" sz="2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Aos </a:t>
            </a:r>
            <a:r>
              <a:rPr lang="pt-BR" sz="2000" b="1" dirty="0" smtClean="0">
                <a:solidFill>
                  <a:srgbClr val="0000CC"/>
                </a:solidFill>
              </a:rPr>
              <a:t>membros</a:t>
            </a:r>
            <a:r>
              <a:rPr lang="pt-BR" sz="2000" b="1" dirty="0" smtClean="0"/>
              <a:t> do Conselho de Administração </a:t>
            </a:r>
            <a:r>
              <a:rPr lang="pt-BR" sz="2000" b="1" dirty="0" smtClean="0">
                <a:solidFill>
                  <a:srgbClr val="0000CC"/>
                </a:solidFill>
              </a:rPr>
              <a:t>incumbe</a:t>
            </a:r>
            <a:r>
              <a:rPr lang="pt-BR" sz="2000" b="1" dirty="0" smtClean="0"/>
              <a:t>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0000CC"/>
                </a:solidFill>
              </a:rPr>
              <a:t>Participar das reuniões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0000CC"/>
                </a:solidFill>
              </a:rPr>
              <a:t>deliberar</a:t>
            </a:r>
            <a:r>
              <a:rPr lang="pt-BR" sz="1600" b="1" dirty="0" smtClean="0"/>
              <a:t> sobre os assuntos tratados e </a:t>
            </a:r>
            <a:r>
              <a:rPr lang="pt-BR" sz="1600" b="1" dirty="0" smtClean="0">
                <a:solidFill>
                  <a:srgbClr val="0000CC"/>
                </a:solidFill>
              </a:rPr>
              <a:t>votar ou abster-se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0000CC"/>
                </a:solidFill>
              </a:rPr>
              <a:t>Atuar com independência</a:t>
            </a:r>
            <a:r>
              <a:rPr lang="pt-BR" sz="1600" b="1" dirty="0" smtClean="0"/>
              <a:t> buscando permanentemente a defesa e a consecução dos objetivos legais da Entidade;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Propor ou requerer </a:t>
            </a:r>
            <a:r>
              <a:rPr lang="pt-BR" sz="1600" b="1" dirty="0" smtClean="0">
                <a:solidFill>
                  <a:srgbClr val="0000CC"/>
                </a:solidFill>
              </a:rPr>
              <a:t>esclarecimentos necessários</a:t>
            </a:r>
            <a:r>
              <a:rPr lang="pt-BR" sz="1600" b="1" dirty="0" smtClean="0"/>
              <a:t> à melhor apreciação e </a:t>
            </a:r>
            <a:r>
              <a:rPr lang="pt-BR" sz="1600" b="1" dirty="0" smtClean="0">
                <a:solidFill>
                  <a:srgbClr val="0000CC"/>
                </a:solidFill>
              </a:rPr>
              <a:t>votação</a:t>
            </a:r>
            <a:r>
              <a:rPr lang="pt-BR" sz="1600" b="1" dirty="0" smtClean="0"/>
              <a:t> das matérias de competência do Conselho;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Requerer a inclusão ou a atribuição de regime de urgência a matérias não relacionadas no ordem do dia;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0000CC"/>
                </a:solidFill>
              </a:rPr>
              <a:t>Relatar matérias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0000CC"/>
                </a:solidFill>
              </a:rPr>
              <a:t>processos e expedientes</a:t>
            </a:r>
            <a:r>
              <a:rPr lang="pt-BR" sz="1600" b="1" dirty="0" smtClean="0"/>
              <a:t> que lhes sejam encaminhados, elaborando a sua </a:t>
            </a:r>
            <a:r>
              <a:rPr lang="pt-BR" sz="1600" b="1" dirty="0" smtClean="0">
                <a:solidFill>
                  <a:srgbClr val="0000CC"/>
                </a:solidFill>
              </a:rPr>
              <a:t>manifestação</a:t>
            </a:r>
            <a:r>
              <a:rPr lang="pt-BR" sz="1600" b="1" dirty="0" smtClean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Observar os </a:t>
            </a:r>
            <a:r>
              <a:rPr lang="pt-BR" sz="1600" b="1" dirty="0" smtClean="0">
                <a:solidFill>
                  <a:srgbClr val="0000CC"/>
                </a:solidFill>
              </a:rPr>
              <a:t>princípios</a:t>
            </a:r>
            <a:r>
              <a:rPr lang="pt-BR" sz="1600" b="1" dirty="0" smtClean="0"/>
              <a:t> norteadores da </a:t>
            </a:r>
            <a:r>
              <a:rPr lang="pt-BR" sz="1600" b="1" dirty="0" smtClean="0">
                <a:solidFill>
                  <a:srgbClr val="0000CC"/>
                </a:solidFill>
              </a:rPr>
              <a:t>Administração Pública</a:t>
            </a:r>
            <a:r>
              <a:rPr lang="pt-BR" sz="1600" b="1" dirty="0" smtClean="0"/>
              <a:t>, em especial da eficiência e da economicidade;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Solicitar à Diretoria Executiva, por meio do Presidente do Conselho de Administração, informações técnicas a respeito de matérias em apreciação, bem como pareceres sobre o RPPS.</a:t>
            </a:r>
          </a:p>
        </p:txBody>
      </p:sp>
    </p:spTree>
    <p:extLst>
      <p:ext uri="{BB962C8B-B14F-4D97-AF65-F5344CB8AC3E}">
        <p14:creationId xmlns:p14="http://schemas.microsoft.com/office/powerpoint/2010/main" val="28098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 de Administração</a:t>
            </a:r>
          </a:p>
          <a:p>
            <a:pPr algn="just">
              <a:defRPr/>
            </a:pPr>
            <a:endParaRPr lang="pt-BR" sz="1000" b="1" dirty="0" smtClean="0"/>
          </a:p>
          <a:p>
            <a:pPr algn="just">
              <a:defRPr/>
            </a:pPr>
            <a:r>
              <a:rPr lang="pt-BR" sz="2000" b="1" dirty="0" smtClean="0">
                <a:solidFill>
                  <a:srgbClr val="0000CC"/>
                </a:solidFill>
              </a:rPr>
              <a:t>Compete </a:t>
            </a:r>
            <a:r>
              <a:rPr lang="pt-BR" sz="2000" b="1" dirty="0" smtClean="0"/>
              <a:t>dentre outras </a:t>
            </a:r>
            <a:r>
              <a:rPr lang="pt-BR" sz="2000" b="1" dirty="0" smtClean="0">
                <a:solidFill>
                  <a:srgbClr val="0000CC"/>
                </a:solidFill>
              </a:rPr>
              <a:t>atribuições</a:t>
            </a:r>
            <a:r>
              <a:rPr lang="pt-BR" sz="2000" b="1" dirty="0" smtClean="0"/>
              <a:t> correlatas, as seguintes: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Definir e aprovar a política geral de administração da entidade e da administração de seus fundos previdenciários (repartição simples e/ou capitalizados);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A50021"/>
                </a:solidFill>
              </a:rPr>
              <a:t>Analisar e aprovar</a:t>
            </a:r>
            <a:r>
              <a:rPr lang="pt-BR" sz="1600" b="1" dirty="0" smtClean="0"/>
              <a:t> a </a:t>
            </a:r>
            <a:r>
              <a:rPr lang="pt-BR" sz="1600" b="1" dirty="0" smtClean="0">
                <a:solidFill>
                  <a:srgbClr val="0000CC"/>
                </a:solidFill>
              </a:rPr>
              <a:t>proposta orçamentária anual</a:t>
            </a:r>
            <a:r>
              <a:rPr lang="pt-BR" sz="1600" b="1" dirty="0" smtClean="0"/>
              <a:t> e a </a:t>
            </a:r>
            <a:r>
              <a:rPr lang="pt-BR" sz="1600" b="1" dirty="0" smtClean="0">
                <a:solidFill>
                  <a:srgbClr val="0000CC"/>
                </a:solidFill>
              </a:rPr>
              <a:t>abertura de crédito adicional</a:t>
            </a:r>
            <a:r>
              <a:rPr lang="pt-BR" sz="1600" b="1" dirty="0" smtClean="0"/>
              <a:t>, sugerindo alterações que julgar necessárias para sua aprovação;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A50021"/>
                </a:solidFill>
              </a:rPr>
              <a:t>Analisar e deliberar</a:t>
            </a:r>
            <a:r>
              <a:rPr lang="pt-BR" sz="1600" b="1" dirty="0" smtClean="0"/>
              <a:t>, anualmente e antes do início do exercício, a </a:t>
            </a:r>
            <a:r>
              <a:rPr lang="pt-BR" sz="1600" b="1" dirty="0" smtClean="0">
                <a:solidFill>
                  <a:srgbClr val="0000CC"/>
                </a:solidFill>
              </a:rPr>
              <a:t>política e gestão de investimentos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0000CC"/>
                </a:solidFill>
              </a:rPr>
              <a:t>dos recursos dos fundos</a:t>
            </a:r>
            <a:r>
              <a:rPr lang="pt-BR" sz="1600" b="1" dirty="0" smtClean="0"/>
              <a:t>, bem como do patrimônio, propondo alterações que julgar necessárias para sua aprovação;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Aprovar as demonstrações contábeis, atuariais, financeiras, previdenciárias e orçamentárias apresentadas pela Diretoria Executiva, após a devida apreciação por parte do Conselho Fiscal;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Solicitar a realização de inspeções, auditagens, estudos e pareceres sobre determinados assuntos técnicos necessários ao bom desempenho da sua missão institucional;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A50021"/>
                </a:solidFill>
              </a:rPr>
              <a:t>Analisar e deliberar</a:t>
            </a:r>
            <a:r>
              <a:rPr lang="pt-BR" sz="1600" b="1" dirty="0" smtClean="0"/>
              <a:t> sobre a proposta de </a:t>
            </a:r>
            <a:r>
              <a:rPr lang="pt-BR" sz="1600" b="1" dirty="0" smtClean="0">
                <a:solidFill>
                  <a:srgbClr val="0000CC"/>
                </a:solidFill>
              </a:rPr>
              <a:t>aquisição, alienação e construção</a:t>
            </a:r>
            <a:r>
              <a:rPr lang="pt-BR" sz="1600" b="1" dirty="0" smtClean="0"/>
              <a:t> de imóveis, assim como de constituição de ônus ou direitos reais sobre eles;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Aprovar o Código de Ética e de Conduta e do Regulamento Eleitoral;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Aprovar o relatório anual de atividades;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F</a:t>
            </a:r>
            <a:r>
              <a:rPr lang="pt-BR" sz="1600" b="1" dirty="0" smtClean="0"/>
              <a:t>uncionar como </a:t>
            </a:r>
            <a:r>
              <a:rPr lang="pt-BR" sz="1600" b="1" dirty="0" smtClean="0">
                <a:solidFill>
                  <a:srgbClr val="0000CC"/>
                </a:solidFill>
              </a:rPr>
              <a:t>órgão de aconselhamento</a:t>
            </a:r>
            <a:r>
              <a:rPr lang="pt-BR" sz="1600" b="1" dirty="0" smtClean="0"/>
              <a:t> à Presidência Executiva da Autarquia, nas questões por ela suscitadas, etc.</a:t>
            </a:r>
          </a:p>
          <a:p>
            <a:pPr algn="just"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35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Conselho Fiscal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61620" y="453331"/>
            <a:ext cx="4546600" cy="49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 smtClean="0"/>
              <a:t>Conselho Fiscal</a:t>
            </a:r>
          </a:p>
          <a:p>
            <a:pPr algn="just"/>
            <a:endParaRPr lang="pt-BR" altLang="pt-BR" sz="1100" b="1" dirty="0" smtClean="0"/>
          </a:p>
          <a:p>
            <a:pPr algn="just"/>
            <a:r>
              <a:rPr lang="pt-BR" altLang="pt-BR" sz="2000" b="1" dirty="0" smtClean="0"/>
              <a:t>O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Conselho Fiscal</a:t>
            </a:r>
            <a:r>
              <a:rPr lang="pt-BR" altLang="pt-BR" sz="2000" b="1" dirty="0" smtClean="0"/>
              <a:t>,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órgão permanente</a:t>
            </a:r>
            <a:r>
              <a:rPr lang="pt-BR" altLang="pt-BR" sz="2000" b="1" dirty="0" smtClean="0"/>
              <a:t> de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controle interno e fiscalização</a:t>
            </a:r>
            <a:r>
              <a:rPr lang="pt-BR" altLang="pt-BR" sz="2000" b="1" dirty="0" smtClean="0"/>
              <a:t>, é constituído de XX membros efetivos e de seus respectivos suplentes, </a:t>
            </a:r>
            <a:r>
              <a:rPr lang="pt-BR" altLang="pt-BR" sz="2000" b="1" dirty="0"/>
              <a:t>todos escolhidos entre os representantes dos Poderes e dos segurados (civis, militares, inativos)</a:t>
            </a:r>
            <a:r>
              <a:rPr lang="pt-BR" altLang="pt-BR" sz="2000" b="1" dirty="0" smtClean="0"/>
              <a:t> com formação superior, de reconhecida capacidade e experiência comprovada nas áreas de previdência, administração, economia, atuaria, contabilidade, finanças, direito ou engenharia, nomeados por ato do Chefe do Poder Executivo...</a:t>
            </a:r>
          </a:p>
        </p:txBody>
      </p:sp>
      <p:pic>
        <p:nvPicPr>
          <p:cNvPr id="4098" name="Picture 2" descr="C:\Users\Braga\Downloads\fiscalizar-gover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 r="37900"/>
          <a:stretch/>
        </p:blipFill>
        <p:spPr bwMode="auto">
          <a:xfrm>
            <a:off x="4991100" y="0"/>
            <a:ext cx="4152900" cy="60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 Fiscal</a:t>
            </a:r>
            <a:endParaRPr lang="pt-BR" sz="1000" b="1" dirty="0"/>
          </a:p>
          <a:p>
            <a:pPr>
              <a:defRPr/>
            </a:pPr>
            <a:endParaRPr lang="pt-BR" sz="2000" b="1" dirty="0" smtClean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Aos </a:t>
            </a:r>
            <a:r>
              <a:rPr lang="pt-BR" sz="2000" b="1" dirty="0" smtClean="0">
                <a:solidFill>
                  <a:srgbClr val="0000CC"/>
                </a:solidFill>
              </a:rPr>
              <a:t>membros</a:t>
            </a:r>
            <a:r>
              <a:rPr lang="pt-BR" sz="2000" b="1" dirty="0" smtClean="0"/>
              <a:t> do Conselho Fiscal </a:t>
            </a:r>
            <a:r>
              <a:rPr lang="pt-BR" sz="2000" b="1" dirty="0" smtClean="0">
                <a:solidFill>
                  <a:srgbClr val="0000CC"/>
                </a:solidFill>
              </a:rPr>
              <a:t>incumbe</a:t>
            </a:r>
            <a:r>
              <a:rPr lang="pt-BR" sz="2000" b="1" dirty="0" smtClean="0"/>
              <a:t>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Participar das reuniões, deliberar sobre os assuntos tratados e votar ou abster-se;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Atuar com independência buscando permanentemente a defesa e a consecução dos objetivos legais da Entidade;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Propor ou requerer esclarecimentos necessários à melhor apreciação e votação das matérias de competência do Conselho;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Requerer a inclusão ou a atribuição de regime de urgência a matérias não relacionadas no ordem do dia;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Relatar matérias, processos e expedientes que lhes sejam encaminhados, elaborando a sua manifestação;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Observar os princípios norteadores da Administração Pública, em especial da eficiência e da economicidade;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Solicitar à Diretoria Executiva, por meio do Presidente do Conselho Fiscal, informações técnicas a respeito de matérias em apreciação, bem como pareceres sobre o RPPS.</a:t>
            </a:r>
          </a:p>
        </p:txBody>
      </p:sp>
    </p:spTree>
    <p:extLst>
      <p:ext uri="{BB962C8B-B14F-4D97-AF65-F5344CB8AC3E}">
        <p14:creationId xmlns:p14="http://schemas.microsoft.com/office/powerpoint/2010/main" val="4327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584200" y="647167"/>
            <a:ext cx="8166100" cy="493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 Fiscal</a:t>
            </a:r>
          </a:p>
          <a:p>
            <a:pPr algn="just">
              <a:defRPr/>
            </a:pPr>
            <a:endParaRPr lang="pt-BR" sz="1000" b="1" dirty="0" smtClean="0"/>
          </a:p>
          <a:p>
            <a:pPr algn="just">
              <a:defRPr/>
            </a:pPr>
            <a:r>
              <a:rPr lang="pt-BR" sz="2000" b="1" dirty="0" smtClean="0">
                <a:solidFill>
                  <a:srgbClr val="0000CC"/>
                </a:solidFill>
              </a:rPr>
              <a:t>Compete</a:t>
            </a:r>
            <a:r>
              <a:rPr lang="pt-BR" sz="2000" b="1" dirty="0" smtClean="0"/>
              <a:t> ao </a:t>
            </a:r>
            <a:r>
              <a:rPr lang="pt-BR" sz="2000" b="1" dirty="0" smtClean="0">
                <a:solidFill>
                  <a:srgbClr val="0000CC"/>
                </a:solidFill>
              </a:rPr>
              <a:t>Conselho Fiscal</a:t>
            </a:r>
            <a:r>
              <a:rPr lang="pt-BR" sz="2000" b="1" dirty="0" smtClean="0"/>
              <a:t>: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A50021"/>
                </a:solidFill>
              </a:rPr>
              <a:t>analisar e aprovar</a:t>
            </a:r>
            <a:r>
              <a:rPr lang="pt-BR" sz="1600" b="1" dirty="0" smtClean="0"/>
              <a:t>, por parecer circunstanciado, as periódicas </a:t>
            </a:r>
            <a:r>
              <a:rPr lang="pt-BR" sz="1600" b="1" dirty="0" smtClean="0">
                <a:solidFill>
                  <a:srgbClr val="0000CC"/>
                </a:solidFill>
              </a:rPr>
              <a:t>prestações de contas</a:t>
            </a:r>
            <a:r>
              <a:rPr lang="pt-BR" sz="1600" b="1" dirty="0" smtClean="0"/>
              <a:t> encaminhadas pela Diretoria Executiva da Entidade, sobretudo os </a:t>
            </a:r>
            <a:r>
              <a:rPr lang="pt-BR" sz="1600" b="1" dirty="0" smtClean="0">
                <a:solidFill>
                  <a:srgbClr val="0000CC"/>
                </a:solidFill>
              </a:rPr>
              <a:t>balancetes e os balanços</a:t>
            </a:r>
            <a:r>
              <a:rPr lang="pt-BR" sz="1600" b="1" dirty="0" smtClean="0"/>
              <a:t>, dando-os por irregulares quando for o caso</a:t>
            </a:r>
            <a:r>
              <a:rPr lang="pt-BR" sz="1600" b="1" dirty="0" smtClean="0"/>
              <a:t>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 smtClean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A50021"/>
                </a:solidFill>
              </a:rPr>
              <a:t>fixar prazo</a:t>
            </a:r>
            <a:r>
              <a:rPr lang="pt-BR" sz="1600" b="1" dirty="0" smtClean="0"/>
              <a:t> à Presidência da Unidade Gestora para a </a:t>
            </a:r>
            <a:r>
              <a:rPr lang="pt-BR" sz="1600" b="1" dirty="0" smtClean="0">
                <a:solidFill>
                  <a:srgbClr val="0000CC"/>
                </a:solidFill>
              </a:rPr>
              <a:t>regularização das contas</a:t>
            </a:r>
            <a:r>
              <a:rPr lang="pt-BR" sz="1600" b="1" dirty="0" smtClean="0"/>
              <a:t> examinadas e </a:t>
            </a:r>
            <a:r>
              <a:rPr lang="pt-BR" sz="1600" b="1" dirty="0" smtClean="0">
                <a:solidFill>
                  <a:srgbClr val="0000CC"/>
                </a:solidFill>
              </a:rPr>
              <a:t>rejeitadas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A50021"/>
                </a:solidFill>
              </a:rPr>
              <a:t>denunciando</a:t>
            </a:r>
            <a:r>
              <a:rPr lang="pt-BR" sz="1600" b="1" dirty="0" smtClean="0"/>
              <a:t> ao TC e ao MP em caso de descumprimento</a:t>
            </a:r>
            <a:r>
              <a:rPr lang="pt-BR" sz="1600" b="1" dirty="0" smtClean="0"/>
              <a:t>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 smtClean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A50021"/>
                </a:solidFill>
              </a:rPr>
              <a:t>elaborar</a:t>
            </a:r>
            <a:r>
              <a:rPr lang="pt-BR" sz="1600" b="1" dirty="0" smtClean="0"/>
              <a:t> a cada exercício, até o mês estabelecido na legislação previdenciária, o </a:t>
            </a:r>
            <a:r>
              <a:rPr lang="pt-BR" sz="1600" b="1" dirty="0" smtClean="0">
                <a:solidFill>
                  <a:srgbClr val="0000CC"/>
                </a:solidFill>
              </a:rPr>
              <a:t>parecer técnico sobre as demonstrações contábeis, financeiras, atuariais e orçamentárias do exercício anterior</a:t>
            </a:r>
            <a:r>
              <a:rPr lang="pt-BR" sz="1600" b="1" dirty="0" smtClean="0"/>
              <a:t> e, se houver do </a:t>
            </a:r>
            <a:r>
              <a:rPr lang="pt-BR" sz="1600" b="1" dirty="0" smtClean="0">
                <a:solidFill>
                  <a:srgbClr val="0000CC"/>
                </a:solidFill>
              </a:rPr>
              <a:t>inventário</a:t>
            </a:r>
            <a:r>
              <a:rPr lang="pt-BR" sz="1600" b="1" dirty="0" smtClean="0"/>
              <a:t> a ele referente, encaminhando-o ao Conselho de Administração para apreciação e à Diretoria Executiva para publicidade</a:t>
            </a:r>
            <a:r>
              <a:rPr lang="pt-BR" sz="1600" b="1" dirty="0" smtClean="0"/>
              <a:t>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 smtClean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0000CC"/>
                </a:solidFill>
              </a:rPr>
              <a:t>Opinar</a:t>
            </a:r>
            <a:r>
              <a:rPr lang="pt-BR" sz="1600" b="1" dirty="0" smtClean="0"/>
              <a:t> sobre </a:t>
            </a:r>
            <a:r>
              <a:rPr lang="pt-BR" sz="1600" b="1" dirty="0" smtClean="0">
                <a:solidFill>
                  <a:srgbClr val="0000CC"/>
                </a:solidFill>
              </a:rPr>
              <a:t>assuntos</a:t>
            </a:r>
            <a:r>
              <a:rPr lang="pt-BR" sz="1600" b="1" dirty="0" smtClean="0"/>
              <a:t> de natureza econômico-financeira e contábil que lhes sejam </a:t>
            </a:r>
            <a:r>
              <a:rPr lang="pt-BR" sz="1600" b="1" dirty="0" smtClean="0">
                <a:solidFill>
                  <a:srgbClr val="0000CC"/>
                </a:solidFill>
              </a:rPr>
              <a:t>submetidos</a:t>
            </a:r>
            <a:r>
              <a:rPr lang="pt-BR" sz="1600" b="1" dirty="0" smtClean="0"/>
              <a:t> pelo </a:t>
            </a:r>
            <a:r>
              <a:rPr lang="pt-BR" sz="1600" b="1" dirty="0" smtClean="0">
                <a:solidFill>
                  <a:srgbClr val="0000CC"/>
                </a:solidFill>
              </a:rPr>
              <a:t>Conselho de Administração</a:t>
            </a:r>
            <a:r>
              <a:rPr lang="pt-BR" sz="1600" b="1" dirty="0" smtClean="0"/>
              <a:t> e pela </a:t>
            </a:r>
            <a:r>
              <a:rPr lang="pt-BR" sz="1600" b="1" dirty="0" smtClean="0">
                <a:solidFill>
                  <a:srgbClr val="0000CC"/>
                </a:solidFill>
              </a:rPr>
              <a:t>Diretoria Executiva</a:t>
            </a:r>
            <a:r>
              <a:rPr lang="pt-BR" sz="16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602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584200" y="664418"/>
            <a:ext cx="8166100" cy="569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 smtClean="0"/>
              <a:t>Conselho Fiscal</a:t>
            </a:r>
          </a:p>
          <a:p>
            <a:pPr algn="just">
              <a:defRPr/>
            </a:pPr>
            <a:endParaRPr lang="pt-BR" sz="1000" b="1" dirty="0" smtClean="0"/>
          </a:p>
          <a:p>
            <a:pPr algn="just">
              <a:defRPr/>
            </a:pPr>
            <a:r>
              <a:rPr lang="pt-BR" sz="2000" b="1" dirty="0" smtClean="0">
                <a:solidFill>
                  <a:srgbClr val="0000CC"/>
                </a:solidFill>
              </a:rPr>
              <a:t>Compete</a:t>
            </a:r>
            <a:r>
              <a:rPr lang="pt-BR" sz="2000" b="1" dirty="0" smtClean="0"/>
              <a:t> ao </a:t>
            </a:r>
            <a:r>
              <a:rPr lang="pt-BR" sz="2000" b="1" dirty="0" smtClean="0">
                <a:solidFill>
                  <a:srgbClr val="0000CC"/>
                </a:solidFill>
              </a:rPr>
              <a:t>Conselho Fiscal</a:t>
            </a:r>
            <a:r>
              <a:rPr lang="pt-BR" sz="2000" b="1" dirty="0" smtClean="0"/>
              <a:t>: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srgbClr val="0000CC"/>
                </a:solidFill>
              </a:rPr>
              <a:t>Exercer o controle interno</a:t>
            </a:r>
            <a:r>
              <a:rPr lang="pt-BR" sz="1600" b="1" dirty="0" smtClean="0"/>
              <a:t>, </a:t>
            </a:r>
            <a:r>
              <a:rPr lang="pt-BR" sz="1600" b="1" dirty="0" smtClean="0">
                <a:solidFill>
                  <a:srgbClr val="0000CC"/>
                </a:solidFill>
              </a:rPr>
              <a:t>apontar irregularidades</a:t>
            </a:r>
            <a:r>
              <a:rPr lang="pt-BR" sz="1600" b="1" dirty="0" smtClean="0"/>
              <a:t> e </a:t>
            </a:r>
            <a:r>
              <a:rPr lang="pt-BR" sz="1600" b="1" dirty="0" smtClean="0">
                <a:solidFill>
                  <a:srgbClr val="0000CC"/>
                </a:solidFill>
              </a:rPr>
              <a:t>sugerir medidas saneadoras</a:t>
            </a:r>
            <a:r>
              <a:rPr lang="pt-BR" sz="1600" b="1" dirty="0" smtClean="0"/>
              <a:t>, consubstanciadas por intermédio de recomendações a serem encaminhadas ao Conselho de Administração, </a:t>
            </a:r>
            <a:r>
              <a:rPr lang="pt-BR" sz="1600" b="1" dirty="0" smtClean="0">
                <a:solidFill>
                  <a:srgbClr val="C00000"/>
                </a:solidFill>
              </a:rPr>
              <a:t>devendo especialmente se manifestar sobre</a:t>
            </a:r>
            <a:r>
              <a:rPr lang="pt-BR" sz="1600" b="1" dirty="0" smtClean="0"/>
              <a:t>: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 smtClean="0"/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 smtClean="0"/>
              <a:t>A </a:t>
            </a:r>
            <a:r>
              <a:rPr lang="pt-BR" sz="1400" b="1" dirty="0" smtClean="0">
                <a:solidFill>
                  <a:srgbClr val="0000CC"/>
                </a:solidFill>
              </a:rPr>
              <a:t>Aderência</a:t>
            </a:r>
            <a:r>
              <a:rPr lang="pt-BR" sz="1400" b="1" dirty="0" smtClean="0"/>
              <a:t> da </a:t>
            </a:r>
            <a:r>
              <a:rPr lang="pt-BR" sz="1400" b="1" dirty="0" smtClean="0">
                <a:solidFill>
                  <a:srgbClr val="0000CC"/>
                </a:solidFill>
              </a:rPr>
              <a:t>gest</a:t>
            </a:r>
            <a:r>
              <a:rPr lang="pt-BR" sz="1400" b="1" dirty="0" smtClean="0">
                <a:solidFill>
                  <a:srgbClr val="0000CC"/>
                </a:solidFill>
              </a:rPr>
              <a:t>ão</a:t>
            </a:r>
            <a:r>
              <a:rPr lang="pt-BR" sz="1400" b="1" dirty="0" smtClean="0"/>
              <a:t> dos </a:t>
            </a:r>
            <a:r>
              <a:rPr lang="pt-BR" sz="1400" b="1" dirty="0" smtClean="0">
                <a:solidFill>
                  <a:srgbClr val="0000CC"/>
                </a:solidFill>
              </a:rPr>
              <a:t>recursos garantidores</a:t>
            </a:r>
            <a:r>
              <a:rPr lang="pt-BR" sz="1400" b="1" dirty="0" smtClean="0"/>
              <a:t> dos </a:t>
            </a:r>
            <a:r>
              <a:rPr lang="pt-BR" sz="1400" b="1" dirty="0" smtClean="0">
                <a:solidFill>
                  <a:srgbClr val="0000CC"/>
                </a:solidFill>
              </a:rPr>
              <a:t>fundos previdenciários</a:t>
            </a:r>
            <a:r>
              <a:rPr lang="pt-BR" sz="1400" b="1" dirty="0" smtClean="0"/>
              <a:t> às </a:t>
            </a:r>
            <a:r>
              <a:rPr lang="pt-BR" sz="1400" b="1" dirty="0" smtClean="0">
                <a:solidFill>
                  <a:srgbClr val="0000CC"/>
                </a:solidFill>
              </a:rPr>
              <a:t>normas legais</a:t>
            </a:r>
            <a:r>
              <a:rPr lang="pt-BR" sz="1400" b="1" dirty="0" smtClean="0"/>
              <a:t> em vigor e à </a:t>
            </a:r>
            <a:r>
              <a:rPr lang="pt-BR" sz="1400" b="1" dirty="0" smtClean="0">
                <a:solidFill>
                  <a:srgbClr val="0000CC"/>
                </a:solidFill>
              </a:rPr>
              <a:t>política de investimentos</a:t>
            </a:r>
            <a:r>
              <a:rPr lang="pt-BR" sz="1400" b="1" dirty="0" smtClean="0"/>
              <a:t>, apresentando suas conclusões;</a:t>
            </a:r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 smtClean="0"/>
              <a:t>A </a:t>
            </a:r>
            <a:r>
              <a:rPr lang="pt-BR" sz="1400" b="1" dirty="0" smtClean="0">
                <a:solidFill>
                  <a:srgbClr val="0000CC"/>
                </a:solidFill>
              </a:rPr>
              <a:t>aderência</a:t>
            </a:r>
            <a:r>
              <a:rPr lang="pt-BR" sz="1400" b="1" dirty="0" smtClean="0"/>
              <a:t> das premissas e </a:t>
            </a:r>
            <a:r>
              <a:rPr lang="pt-BR" sz="1400" b="1" dirty="0" smtClean="0">
                <a:solidFill>
                  <a:srgbClr val="0000CC"/>
                </a:solidFill>
              </a:rPr>
              <a:t>hipóteses atuariais</a:t>
            </a:r>
            <a:r>
              <a:rPr lang="pt-BR" sz="1400" b="1" dirty="0" smtClean="0"/>
              <a:t> e se elas guardam relação com as características da massa de segurados e as atividades desenvolvidas pelos Poderes;</a:t>
            </a:r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 smtClean="0"/>
              <a:t>A </a:t>
            </a:r>
            <a:r>
              <a:rPr lang="pt-BR" sz="1400" b="1" dirty="0" smtClean="0">
                <a:solidFill>
                  <a:srgbClr val="0000CC"/>
                </a:solidFill>
              </a:rPr>
              <a:t>execução orçamentária</a:t>
            </a:r>
            <a:r>
              <a:rPr lang="pt-BR" sz="1400" b="1" dirty="0" smtClean="0"/>
              <a:t>, com base nos estudos realizados pelas áreas técnicas da entidade;</a:t>
            </a:r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 smtClean="0"/>
              <a:t>As </a:t>
            </a:r>
            <a:r>
              <a:rPr lang="pt-BR" sz="1400" b="1" dirty="0" smtClean="0">
                <a:solidFill>
                  <a:srgbClr val="0000CC"/>
                </a:solidFill>
              </a:rPr>
              <a:t>conclusões e recomendações, análises e manifestações</a:t>
            </a:r>
            <a:r>
              <a:rPr lang="pt-BR" sz="1400" b="1" dirty="0" smtClean="0"/>
              <a:t> devem ser </a:t>
            </a:r>
            <a:r>
              <a:rPr lang="pt-BR" sz="1400" b="1" dirty="0" smtClean="0">
                <a:solidFill>
                  <a:srgbClr val="0000CC"/>
                </a:solidFill>
              </a:rPr>
              <a:t>levadas em tempo hábil </a:t>
            </a:r>
            <a:r>
              <a:rPr lang="pt-BR" sz="1400" b="1" dirty="0" smtClean="0"/>
              <a:t>ao conhecimento do Conselho de Administração, ao qual caberá decidir sobre as providências que eventualmente devam ser adotadas.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 smtClean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Acompanhar a </a:t>
            </a:r>
            <a:r>
              <a:rPr lang="pt-BR" sz="1600" b="1" dirty="0" smtClean="0">
                <a:solidFill>
                  <a:srgbClr val="0000CC"/>
                </a:solidFill>
              </a:rPr>
              <a:t>aplicação</a:t>
            </a:r>
            <a:r>
              <a:rPr lang="pt-BR" sz="1600" b="1" dirty="0" smtClean="0"/>
              <a:t> e assegurar o cumprimento do </a:t>
            </a:r>
            <a:r>
              <a:rPr lang="pt-BR" sz="1600" b="1" dirty="0" smtClean="0">
                <a:solidFill>
                  <a:srgbClr val="0000CC"/>
                </a:solidFill>
              </a:rPr>
              <a:t>Código de Ética e de Conduta</a:t>
            </a:r>
            <a:r>
              <a:rPr lang="pt-BR" sz="1600" b="1" dirty="0" smtClean="0"/>
              <a:t> aplicável aos Conselheiros, Dirigentes e aos servidores da Entidade;</a:t>
            </a:r>
            <a:endParaRPr lang="pt-BR" sz="1600" b="1" dirty="0" smtClean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 smtClean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Comunicar ao Conselho de Administração fatos relevantes que apurar no exercício de suas atribuições, como também, as eventuais irregularidades apuradas, recomendando, se cabível, medidas saneadoras.</a:t>
            </a:r>
            <a:endParaRPr lang="pt-BR" sz="1600" b="1" dirty="0" smtClean="0"/>
          </a:p>
          <a:p>
            <a:pPr algn="just"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116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23210" y="625456"/>
            <a:ext cx="4897437" cy="525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812800">
              <a:spcBef>
                <a:spcPct val="0"/>
              </a:spcBef>
              <a:defRPr/>
            </a:pPr>
            <a:r>
              <a:rPr lang="pt-BR" altLang="pt-BR" sz="2800" b="1" dirty="0">
                <a:latin typeface="Century Gothic" panose="020B0502020202020204" pitchFamily="34" charset="0"/>
              </a:rPr>
              <a:t>ÍNDICE</a:t>
            </a:r>
          </a:p>
          <a:p>
            <a:pPr marL="720000" indent="-7200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 smtClean="0">
                <a:latin typeface="Century Gothic" panose="020B0502020202020204" pitchFamily="34" charset="0"/>
              </a:rPr>
              <a:t>Breve Histórico sobre Governança;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 smtClean="0">
                <a:latin typeface="Century Gothic" panose="020B0502020202020204" pitchFamily="34" charset="0"/>
              </a:rPr>
              <a:t>Governança Corporativa;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Governança Previdenciária (RPPS);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 smtClean="0">
                <a:latin typeface="Century Gothic" panose="020B0502020202020204" pitchFamily="34" charset="0"/>
              </a:rPr>
              <a:t>Princípios, Pilares e Práticas de Governança no RPPS;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 smtClean="0">
                <a:latin typeface="Century Gothic" panose="020B0502020202020204" pitchFamily="34" charset="0"/>
              </a:rPr>
              <a:t>Conselhos – Formação, Capacitação e suas Competências;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 smtClean="0">
                <a:latin typeface="Century Gothic" panose="020B0502020202020204" pitchFamily="34" charset="0"/>
              </a:rPr>
              <a:t>Certificação Pró-gestão;</a:t>
            </a: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 smtClean="0">
                <a:latin typeface="Century Gothic" panose="020B0502020202020204" pitchFamily="34" charset="0"/>
              </a:rPr>
              <a:t>Conclusão</a:t>
            </a:r>
            <a:endParaRPr lang="pt-BR" altLang="pt-BR" sz="1800" b="1" dirty="0"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08958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6"/>
          <p:cNvGrpSpPr>
            <a:grpSpLocks/>
          </p:cNvGrpSpPr>
          <p:nvPr/>
        </p:nvGrpSpPr>
        <p:grpSpPr bwMode="auto">
          <a:xfrm>
            <a:off x="546100" y="660400"/>
            <a:ext cx="7912100" cy="4799009"/>
            <a:chOff x="200637" y="1285875"/>
            <a:chExt cx="8228988" cy="5286391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5358898" y="1285875"/>
              <a:ext cx="2998744" cy="9285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Garante a </a:t>
              </a:r>
              <a:r>
                <a:rPr lang="pt-BR" sz="1400" b="1" u="sng" dirty="0">
                  <a:solidFill>
                    <a:schemeClr val="bg1"/>
                  </a:solidFill>
                  <a:cs typeface="Arial" pitchFamily="34" charset="0"/>
                </a:rPr>
                <a:t>representatividade </a:t>
              </a: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dos diversos segmentos: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ente público/ segurados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2214430" y="1285875"/>
              <a:ext cx="3000500" cy="9285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sz="14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Órgão de deliberação superior do regime/unidade gestora;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214430" y="3643141"/>
              <a:ext cx="6215195" cy="785126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Órgão de fiscalização e controle interno da entidade/RPPS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2214430" y="5643703"/>
              <a:ext cx="3000500" cy="928563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Órgão responsável pela gestão diária do RPPS/ entidade. Execução.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2214430" y="2357874"/>
              <a:ext cx="6215195" cy="114183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endParaRPr lang="pt-BR" sz="1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 Fixar as diretrizes gerais de atuação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 Aprovar o orçamento anual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 Aprovar os Relatórios da Diretoria e as demonstrações financeiras, </a:t>
              </a:r>
              <a:r>
                <a:rPr lang="pt-BR" sz="1400" b="1" u="sng" dirty="0">
                  <a:solidFill>
                    <a:schemeClr val="bg1"/>
                  </a:solidFill>
                  <a:cs typeface="Arial" pitchFamily="34" charset="0"/>
                </a:rPr>
                <a:t>após parecer do Conselho Fiscal.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endParaRPr lang="pt-BR" sz="1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5429126" y="5643703"/>
              <a:ext cx="3000499" cy="928563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Segue a Política de Investimentos, aprovada pelo CA.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2214430" y="4571704"/>
              <a:ext cx="6215195" cy="928563"/>
            </a:xfrm>
            <a:prstGeom prst="round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-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-Analisar a avaliar as Demonstrações Financeiras, </a:t>
              </a:r>
              <a:r>
                <a:rPr lang="pt-BR" sz="1400" b="1" u="sng" dirty="0">
                  <a:solidFill>
                    <a:schemeClr val="bg1"/>
                  </a:solidFill>
                  <a:cs typeface="Arial" pitchFamily="34" charset="0"/>
                </a:rPr>
                <a:t>com emissão de parecer</a:t>
              </a: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, a ser encaminhado ao CA;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- Acompanhar o desempenho das aplicações financeiras.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sz="1400" b="1" u="sng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214683" y="4643422"/>
              <a:ext cx="1785551" cy="785126"/>
            </a:xfrm>
            <a:prstGeom prst="roundRect">
              <a:avLst/>
            </a:prstGeom>
            <a:solidFill>
              <a:srgbClr val="6699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Papel dos Conselheiros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214683" y="2429592"/>
              <a:ext cx="1785551" cy="100028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Papel dos Conselheiros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200637" y="1285875"/>
              <a:ext cx="1785551" cy="9285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Conselho de Administração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214683" y="3643141"/>
              <a:ext cx="1785551" cy="77757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Conselho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Fiscal</a:t>
              </a:r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214683" y="5643703"/>
              <a:ext cx="1785551" cy="928563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Diretoria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Executiva</a:t>
              </a:r>
            </a:p>
          </p:txBody>
        </p:sp>
      </p:grpSp>
      <p:sp>
        <p:nvSpPr>
          <p:cNvPr id="19" name="CaixaDeTexto 19"/>
          <p:cNvSpPr txBox="1">
            <a:spLocks noChangeArrowheads="1"/>
          </p:cNvSpPr>
          <p:nvPr/>
        </p:nvSpPr>
        <p:spPr bwMode="auto">
          <a:xfrm>
            <a:off x="5740259" y="5578591"/>
            <a:ext cx="28528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 dirty="0"/>
              <a:t>Fonte: Unidade de Gestão Previdenciária -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38588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/>
          <p:cNvSpPr txBox="1">
            <a:spLocks/>
          </p:cNvSpPr>
          <p:nvPr/>
        </p:nvSpPr>
        <p:spPr>
          <a:xfrm>
            <a:off x="296863" y="948266"/>
            <a:ext cx="3411537" cy="1150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4000" b="1" dirty="0" smtClean="0"/>
              <a:t>O </a:t>
            </a:r>
            <a:r>
              <a:rPr lang="pt-BR" altLang="pt-BR" sz="4000" b="1" dirty="0" smtClean="0">
                <a:solidFill>
                  <a:srgbClr val="A50021"/>
                </a:solidFill>
              </a:rPr>
              <a:t>importante </a:t>
            </a:r>
            <a:r>
              <a:rPr lang="pt-BR" altLang="pt-BR" sz="4000" b="1" dirty="0" smtClean="0"/>
              <a:t>são as </a:t>
            </a:r>
            <a:r>
              <a:rPr lang="pt-BR" altLang="pt-BR" sz="4000" b="1" dirty="0" smtClean="0">
                <a:solidFill>
                  <a:srgbClr val="A50021"/>
                </a:solidFill>
              </a:rPr>
              <a:t>engrenagens </a:t>
            </a:r>
            <a:r>
              <a:rPr lang="pt-BR" altLang="pt-BR" sz="4000" b="1" dirty="0" smtClean="0"/>
              <a:t>funcionando </a:t>
            </a:r>
            <a:r>
              <a:rPr lang="pt-BR" altLang="pt-BR" sz="4000" b="1" dirty="0" smtClean="0">
                <a:solidFill>
                  <a:srgbClr val="A50021"/>
                </a:solidFill>
              </a:rPr>
              <a:t>bem afinadas. </a:t>
            </a:r>
            <a:r>
              <a:rPr lang="pt-BR" altLang="pt-BR" sz="4000" b="1" dirty="0" smtClean="0"/>
              <a:t>Porque?</a:t>
            </a: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246858809"/>
              </p:ext>
            </p:extLst>
          </p:nvPr>
        </p:nvGraphicFramePr>
        <p:xfrm>
          <a:off x="2915816" y="10199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aixaDeTexto 6"/>
          <p:cNvSpPr txBox="1">
            <a:spLocks noChangeArrowheads="1"/>
          </p:cNvSpPr>
          <p:nvPr/>
        </p:nvSpPr>
        <p:spPr bwMode="auto">
          <a:xfrm>
            <a:off x="6443663" y="5231341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/>
              <a:t>Fonte: Unidade de Gestão Previdenciária -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14946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228774" y="729040"/>
            <a:ext cx="6987958" cy="90593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Práticas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Fluxograma: Processo 7"/>
          <p:cNvSpPr/>
          <p:nvPr/>
        </p:nvSpPr>
        <p:spPr>
          <a:xfrm>
            <a:off x="228772" y="1727990"/>
            <a:ext cx="1147060" cy="270085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Ente Federado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Fluxograma: Processo 8"/>
          <p:cNvSpPr/>
          <p:nvPr/>
        </p:nvSpPr>
        <p:spPr>
          <a:xfrm>
            <a:off x="3140151" y="1734899"/>
            <a:ext cx="1147062" cy="270086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Autarquia Previdenciária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>
            <a:off x="4604909" y="1727990"/>
            <a:ext cx="1147063" cy="270085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Auditoria / Comitês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6069668" y="1734907"/>
            <a:ext cx="1147064" cy="270085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Conselho Fiscal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228774" y="5400858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 smtClean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13" name="Fluxograma: Processo 12"/>
          <p:cNvSpPr/>
          <p:nvPr/>
        </p:nvSpPr>
        <p:spPr>
          <a:xfrm>
            <a:off x="228772" y="4528781"/>
            <a:ext cx="6987960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Transparência, Equidade, Prestação de Contas,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Responsabilidade Corporativa e Ética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4" name="Fluxograma: Processo 13"/>
          <p:cNvSpPr/>
          <p:nvPr/>
        </p:nvSpPr>
        <p:spPr>
          <a:xfrm>
            <a:off x="1684463" y="1734907"/>
            <a:ext cx="1147062" cy="270085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Conselho de Administração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5" name="Chave direita 14"/>
          <p:cNvSpPr/>
          <p:nvPr/>
        </p:nvSpPr>
        <p:spPr>
          <a:xfrm>
            <a:off x="7395633" y="729040"/>
            <a:ext cx="177800" cy="905934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direita 15"/>
          <p:cNvSpPr/>
          <p:nvPr/>
        </p:nvSpPr>
        <p:spPr>
          <a:xfrm>
            <a:off x="7395633" y="1727989"/>
            <a:ext cx="177800" cy="2700857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7395633" y="4528781"/>
            <a:ext cx="177800" cy="672211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668683" y="997341"/>
            <a:ext cx="116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Práticas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668683" y="2623666"/>
            <a:ext cx="1380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Pilares da Governança Corporativa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668683" y="4541720"/>
            <a:ext cx="11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Princípios Básicos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4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/>
          <p:cNvSpPr txBox="1">
            <a:spLocks/>
          </p:cNvSpPr>
          <p:nvPr/>
        </p:nvSpPr>
        <p:spPr>
          <a:xfrm>
            <a:off x="7938" y="676803"/>
            <a:ext cx="9136062" cy="477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 smtClean="0"/>
              <a:t>Resultado Possível no Ente</a:t>
            </a:r>
          </a:p>
        </p:txBody>
      </p:sp>
      <p:sp>
        <p:nvSpPr>
          <p:cNvPr id="21" name="CaixaDeTexto 6"/>
          <p:cNvSpPr txBox="1">
            <a:spLocks noChangeArrowheads="1"/>
          </p:cNvSpPr>
          <p:nvPr/>
        </p:nvSpPr>
        <p:spPr bwMode="auto">
          <a:xfrm>
            <a:off x="6443663" y="5231340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/>
              <a:t>Fonte: Unidade de Gestão Previdenciária - Banco do Brasil</a:t>
            </a:r>
          </a:p>
        </p:txBody>
      </p:sp>
      <p:sp>
        <p:nvSpPr>
          <p:cNvPr id="22" name="Elipse 21"/>
          <p:cNvSpPr/>
          <p:nvPr/>
        </p:nvSpPr>
        <p:spPr bwMode="auto">
          <a:xfrm>
            <a:off x="1979613" y="1235603"/>
            <a:ext cx="5256212" cy="3960812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marL="179388" indent="-179388" algn="ctr">
              <a:defRPr/>
            </a:pPr>
            <a:r>
              <a:rPr lang="pt-BR" sz="2800" b="1" dirty="0">
                <a:latin typeface="+mn-lt"/>
                <a:cs typeface="Arial" charset="0"/>
              </a:rPr>
              <a:t>Melhores práticas nos processos decisórios na gestão dos ativos e passivos</a:t>
            </a:r>
          </a:p>
        </p:txBody>
      </p:sp>
    </p:spTree>
    <p:extLst>
      <p:ext uri="{BB962C8B-B14F-4D97-AF65-F5344CB8AC3E}">
        <p14:creationId xmlns:p14="http://schemas.microsoft.com/office/powerpoint/2010/main" val="32629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7938" y="361682"/>
            <a:ext cx="3700462" cy="70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 smtClean="0"/>
              <a:t>Caso Contrário...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443663" y="5955238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/>
              <a:t>Fonte: Unidade de Gestão Previdenciária - Banco do Brasil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98707556"/>
              </p:ext>
            </p:extLst>
          </p:nvPr>
        </p:nvGraphicFramePr>
        <p:xfrm>
          <a:off x="179512" y="1697067"/>
          <a:ext cx="57606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para a esquerda 9"/>
          <p:cNvSpPr/>
          <p:nvPr/>
        </p:nvSpPr>
        <p:spPr>
          <a:xfrm rot="10800000">
            <a:off x="3851275" y="4432826"/>
            <a:ext cx="2665413" cy="35401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ndulado duplo 22"/>
          <p:cNvSpPr>
            <a:spLocks noChangeArrowheads="1"/>
          </p:cNvSpPr>
          <p:nvPr/>
        </p:nvSpPr>
        <p:spPr bwMode="auto">
          <a:xfrm>
            <a:off x="6659563" y="4145488"/>
            <a:ext cx="1477962" cy="858838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Perda de Recursos</a:t>
            </a: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6732588" y="1913463"/>
            <a:ext cx="2127250" cy="1295400"/>
          </a:xfrm>
          <a:prstGeom prst="rect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pt-BR" sz="1800" b="1" i="1">
                <a:solidFill>
                  <a:schemeClr val="bg1"/>
                </a:solidFill>
              </a:rPr>
              <a:t>“A maneira mais fácil de ganhar dinheiro é parar de perdê-lo</a:t>
            </a:r>
            <a:r>
              <a:rPr lang="en-US" altLang="pt-BR" sz="1800" b="1">
                <a:solidFill>
                  <a:schemeClr val="bg1"/>
                </a:solidFill>
              </a:rPr>
              <a:t>”</a:t>
            </a:r>
            <a:endParaRPr lang="pt-BR" altLang="pt-BR" sz="1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143932" y="528635"/>
            <a:ext cx="8856135" cy="477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6600" b="1" dirty="0" smtClean="0"/>
              <a:t>E ai?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z="54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5400" b="1" dirty="0" smtClean="0"/>
              <a:t>Como que os </a:t>
            </a:r>
            <a:r>
              <a:rPr lang="pt-BR" altLang="pt-BR" sz="5400" b="1" dirty="0" smtClean="0"/>
              <a:t>Conselhos </a:t>
            </a:r>
            <a:r>
              <a:rPr lang="pt-BR" altLang="pt-BR" sz="5400" b="1" dirty="0" smtClean="0"/>
              <a:t>podem ajudar a evitar uma Gestão Ineficiente?</a:t>
            </a:r>
            <a:endParaRPr lang="pt-BR" altLang="pt-BR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9983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Certificação Pró-Gestão - Institucional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/>
              <a:t>Segundo </a:t>
            </a:r>
            <a:r>
              <a:rPr lang="pt-BR" sz="2000" b="1" dirty="0" smtClean="0"/>
              <a:t>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endParaRPr lang="pt-BR" sz="1000" b="1" dirty="0"/>
          </a:p>
          <a:p>
            <a:pPr algn="just"/>
            <a:endParaRPr lang="pt-BR" sz="2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CC"/>
                </a:solidFill>
              </a:rPr>
              <a:t>Certificação</a:t>
            </a:r>
            <a:r>
              <a:rPr lang="pt-BR" sz="2000" b="1" dirty="0" smtClean="0"/>
              <a:t> é um </a:t>
            </a:r>
            <a:r>
              <a:rPr lang="pt-BR" sz="2000" b="1" dirty="0" smtClean="0">
                <a:solidFill>
                  <a:srgbClr val="0000CC"/>
                </a:solidFill>
              </a:rPr>
              <a:t>processo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reconhecimento</a:t>
            </a:r>
            <a:r>
              <a:rPr lang="pt-BR" sz="2000" b="1" dirty="0" smtClean="0"/>
              <a:t> da </a:t>
            </a:r>
            <a:r>
              <a:rPr lang="pt-BR" sz="2000" b="1" dirty="0" smtClean="0">
                <a:solidFill>
                  <a:srgbClr val="0000CC"/>
                </a:solidFill>
              </a:rPr>
              <a:t>excelência</a:t>
            </a:r>
            <a:r>
              <a:rPr lang="pt-BR" sz="2000" b="1" dirty="0" smtClean="0"/>
              <a:t> e das </a:t>
            </a:r>
            <a:r>
              <a:rPr lang="pt-BR" sz="2000" b="1" dirty="0" smtClean="0">
                <a:solidFill>
                  <a:srgbClr val="0000CC"/>
                </a:solidFill>
              </a:rPr>
              <a:t>boas práticas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gestão</a:t>
            </a:r>
            <a:r>
              <a:rPr lang="pt-BR" sz="2000" b="1" dirty="0" smtClean="0"/>
              <a:t> destinado a atestar a qualidade e a funcionalidade de produtos, serviços, processos produtivos, gestão ambiental, dentre outros.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O processo de </a:t>
            </a:r>
            <a:r>
              <a:rPr lang="pt-BR" sz="2000" b="1" dirty="0" smtClean="0">
                <a:solidFill>
                  <a:srgbClr val="0000CC"/>
                </a:solidFill>
              </a:rPr>
              <a:t>certificação</a:t>
            </a:r>
            <a:r>
              <a:rPr lang="pt-BR" sz="2000" b="1" dirty="0" smtClean="0"/>
              <a:t> proporciona </a:t>
            </a:r>
            <a:r>
              <a:rPr lang="pt-BR" sz="2000" b="1" dirty="0" smtClean="0">
                <a:solidFill>
                  <a:srgbClr val="0000CC"/>
                </a:solidFill>
              </a:rPr>
              <a:t>benefícios</a:t>
            </a:r>
            <a:r>
              <a:rPr lang="pt-BR" sz="2000" b="1" dirty="0" smtClean="0"/>
              <a:t> internos e externos à organização: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Externo</a:t>
            </a:r>
            <a:r>
              <a:rPr lang="pt-BR" sz="1600" b="1" dirty="0" smtClean="0"/>
              <a:t>: obter maior </a:t>
            </a:r>
            <a:r>
              <a:rPr lang="pt-BR" sz="1600" b="1" dirty="0" smtClean="0">
                <a:solidFill>
                  <a:srgbClr val="0000CC"/>
                </a:solidFill>
              </a:rPr>
              <a:t>credibilidade</a:t>
            </a:r>
            <a:r>
              <a:rPr lang="pt-BR" sz="1600" b="1" dirty="0" smtClean="0"/>
              <a:t> perante organizações com as quais se relaciona;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Interno:</a:t>
            </a:r>
            <a:r>
              <a:rPr lang="pt-BR" sz="1600" b="1" dirty="0" smtClean="0"/>
              <a:t> ajuda a conhecer, organizar e </a:t>
            </a:r>
            <a:r>
              <a:rPr lang="pt-BR" sz="1600" b="1" dirty="0" smtClean="0">
                <a:solidFill>
                  <a:srgbClr val="0000CC"/>
                </a:solidFill>
              </a:rPr>
              <a:t>melhorar os processos da Instituição</a:t>
            </a:r>
            <a:r>
              <a:rPr lang="pt-BR" sz="1600" b="1" dirty="0" smtClean="0"/>
              <a:t>, evitar o retrabalho, reduzir custos e alcançar maior eficiência e racionalização.</a:t>
            </a:r>
            <a:endParaRPr lang="pt-BR" sz="1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68087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/>
              <a:t>Segundo </a:t>
            </a:r>
            <a:r>
              <a:rPr lang="pt-BR" sz="2000" b="1" dirty="0" smtClean="0"/>
              <a:t>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endParaRPr lang="pt-BR" sz="1000" b="1" dirty="0"/>
          </a:p>
          <a:p>
            <a:pPr algn="just"/>
            <a:endParaRPr lang="pt-BR" sz="2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O </a:t>
            </a:r>
            <a:r>
              <a:rPr lang="pt-BR" sz="2000" b="1" dirty="0" smtClean="0">
                <a:solidFill>
                  <a:srgbClr val="0000CC"/>
                </a:solidFill>
              </a:rPr>
              <a:t>Pró-Gestão RPPS</a:t>
            </a:r>
            <a:r>
              <a:rPr lang="pt-BR" sz="2000" b="1" dirty="0" smtClean="0"/>
              <a:t> tem por objetivo </a:t>
            </a:r>
            <a:r>
              <a:rPr lang="pt-BR" sz="2000" b="1" dirty="0" smtClean="0">
                <a:solidFill>
                  <a:srgbClr val="0000CC"/>
                </a:solidFill>
              </a:rPr>
              <a:t>incentivar</a:t>
            </a:r>
            <a:r>
              <a:rPr lang="pt-BR" sz="2000" b="1" dirty="0" smtClean="0"/>
              <a:t> os </a:t>
            </a:r>
            <a:r>
              <a:rPr lang="pt-BR" sz="2000" b="1" dirty="0" smtClean="0">
                <a:solidFill>
                  <a:srgbClr val="0000CC"/>
                </a:solidFill>
              </a:rPr>
              <a:t>RPPS</a:t>
            </a:r>
            <a:r>
              <a:rPr lang="pt-BR" sz="2000" b="1" dirty="0" smtClean="0"/>
              <a:t> a adotarem </a:t>
            </a:r>
            <a:r>
              <a:rPr lang="pt-BR" sz="2000" b="1" dirty="0" smtClean="0">
                <a:solidFill>
                  <a:srgbClr val="0000CC"/>
                </a:solidFill>
              </a:rPr>
              <a:t>melhores práticas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gestão previdenciária</a:t>
            </a:r>
            <a:r>
              <a:rPr lang="pt-BR" sz="2000" b="1" dirty="0" smtClean="0"/>
              <a:t>, que </a:t>
            </a:r>
            <a:r>
              <a:rPr lang="pt-BR" sz="2000" b="1" dirty="0" smtClean="0">
                <a:solidFill>
                  <a:srgbClr val="0000CC"/>
                </a:solidFill>
              </a:rPr>
              <a:t>proporcionem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maior controle</a:t>
            </a:r>
            <a:r>
              <a:rPr lang="pt-BR" sz="2000" b="1" dirty="0" smtClean="0"/>
              <a:t> dos seus </a:t>
            </a:r>
            <a:r>
              <a:rPr lang="pt-BR" sz="2000" b="1" dirty="0" smtClean="0">
                <a:solidFill>
                  <a:srgbClr val="0000CC"/>
                </a:solidFill>
              </a:rPr>
              <a:t>ativos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passivos</a:t>
            </a:r>
            <a:r>
              <a:rPr lang="pt-BR" sz="2000" b="1" dirty="0" smtClean="0"/>
              <a:t> e mais </a:t>
            </a:r>
            <a:r>
              <a:rPr lang="pt-BR" sz="2000" b="1" dirty="0" smtClean="0">
                <a:solidFill>
                  <a:srgbClr val="0000CC"/>
                </a:solidFill>
              </a:rPr>
              <a:t>transparência</a:t>
            </a:r>
            <a:r>
              <a:rPr lang="pt-BR" sz="2000" b="1" dirty="0" smtClean="0"/>
              <a:t> no relacionamento com os segurados e a sociedade;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É a avaliação do sistema de gestã</a:t>
            </a:r>
            <a:r>
              <a:rPr lang="pt-BR" sz="2000" b="1" dirty="0" smtClean="0"/>
              <a:t>o existente</a:t>
            </a:r>
            <a:r>
              <a:rPr lang="pt-BR" sz="2000" b="1" dirty="0" smtClean="0"/>
              <a:t>, por </a:t>
            </a:r>
            <a:r>
              <a:rPr lang="pt-BR" sz="2000" b="1" dirty="0" smtClean="0">
                <a:solidFill>
                  <a:srgbClr val="0000CC"/>
                </a:solidFill>
              </a:rPr>
              <a:t>entidade certificadora externa</a:t>
            </a:r>
            <a:r>
              <a:rPr lang="pt-BR" sz="2000" b="1" dirty="0" smtClean="0"/>
              <a:t>, credenciada pela Secretaria de Previdência, com a finalidade de identificar sua conformidade às exigências contidas nas diretrizes de cada uma das ações, nos respectivos níveis de aderência.</a:t>
            </a:r>
            <a:endParaRPr lang="pt-BR" sz="1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68092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/>
              <a:t>Segundo </a:t>
            </a:r>
            <a:r>
              <a:rPr lang="pt-BR" sz="2000" b="1" dirty="0" smtClean="0"/>
              <a:t>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endParaRPr lang="pt-BR" sz="1000" b="1" dirty="0"/>
          </a:p>
          <a:p>
            <a:pPr algn="just"/>
            <a:endParaRPr lang="pt-BR" sz="2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 </a:t>
            </a:r>
            <a:r>
              <a:rPr lang="pt-BR" sz="2000" b="1" dirty="0" smtClean="0">
                <a:solidFill>
                  <a:srgbClr val="0000CC"/>
                </a:solidFill>
              </a:rPr>
              <a:t>adesão será facultativa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formalizada</a:t>
            </a:r>
            <a:r>
              <a:rPr lang="pt-BR" sz="2000" b="1" dirty="0" smtClean="0"/>
              <a:t> pelos representantes legais do ente federativo e da unidade gestora do RPPS, por meio da </a:t>
            </a:r>
            <a:r>
              <a:rPr lang="pt-BR" sz="2000" b="1" dirty="0" smtClean="0">
                <a:solidFill>
                  <a:srgbClr val="0000CC"/>
                </a:solidFill>
              </a:rPr>
              <a:t>assinatura</a:t>
            </a:r>
            <a:r>
              <a:rPr lang="pt-BR" sz="2000" b="1" dirty="0" smtClean="0"/>
              <a:t> do </a:t>
            </a:r>
            <a:r>
              <a:rPr lang="pt-BR" sz="2000" b="1" dirty="0" smtClean="0">
                <a:solidFill>
                  <a:srgbClr val="0000CC"/>
                </a:solidFill>
              </a:rPr>
              <a:t>Termo de Adesão</a:t>
            </a:r>
            <a:r>
              <a:rPr lang="pt-BR" sz="2000" b="1" dirty="0" smtClean="0"/>
              <a:t> ao Pr</a:t>
            </a:r>
            <a:r>
              <a:rPr lang="pt-BR" sz="2000" b="1" dirty="0" smtClean="0"/>
              <a:t>ó-Gestão RPPS;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O Pró-Gestão contempla </a:t>
            </a:r>
            <a:r>
              <a:rPr lang="pt-BR" sz="2000" b="1" dirty="0" smtClean="0">
                <a:solidFill>
                  <a:srgbClr val="0000CC"/>
                </a:solidFill>
              </a:rPr>
              <a:t>três dimensões</a:t>
            </a:r>
            <a:r>
              <a:rPr lang="pt-BR" sz="2000" b="1" dirty="0" smtClean="0"/>
              <a:t>, que representam os pilares sobre os quais a modernização da gestão se sustentará: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Controles Internos</a:t>
            </a:r>
            <a:r>
              <a:rPr lang="pt-BR" sz="1600" b="1" dirty="0" smtClean="0"/>
              <a:t>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Governança Corporativa</a:t>
            </a:r>
            <a:r>
              <a:rPr lang="pt-BR" sz="1600" b="1" dirty="0" smtClean="0"/>
              <a:t> e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Educação Previdenciária</a:t>
            </a:r>
            <a:r>
              <a:rPr lang="pt-BR" sz="1600" b="1" dirty="0" smtClean="0"/>
              <a:t>.</a:t>
            </a:r>
            <a:endParaRPr lang="pt-BR" sz="1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42203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 smtClean="0">
                <a:latin typeface="Century Gothic" panose="020B0502020202020204" pitchFamily="34" charset="0"/>
              </a:rPr>
              <a:t>Breve Histórico sobre Governança</a:t>
            </a:r>
            <a:endParaRPr lang="pt-BR" altLang="pt-BR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/>
              <a:t>Segundo </a:t>
            </a:r>
            <a:r>
              <a:rPr lang="pt-BR" sz="2000" b="1" dirty="0" smtClean="0"/>
              <a:t>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endParaRPr lang="pt-BR" sz="1000" b="1" dirty="0"/>
          </a:p>
          <a:p>
            <a:pPr algn="just"/>
            <a:endParaRPr lang="pt-BR" sz="2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CC"/>
                </a:solidFill>
              </a:rPr>
              <a:t>Cada</a:t>
            </a:r>
            <a:r>
              <a:rPr lang="pt-BR" sz="2000" b="1" dirty="0" smtClean="0"/>
              <a:t> uma dessas três </a:t>
            </a:r>
            <a:r>
              <a:rPr lang="pt-BR" sz="2000" b="1" dirty="0" smtClean="0">
                <a:solidFill>
                  <a:srgbClr val="0000CC"/>
                </a:solidFill>
              </a:rPr>
              <a:t>dimensões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possui</a:t>
            </a:r>
            <a:r>
              <a:rPr lang="pt-BR" sz="2000" b="1" dirty="0" smtClean="0"/>
              <a:t> um </a:t>
            </a:r>
            <a:r>
              <a:rPr lang="pt-BR" sz="2000" b="1" dirty="0" smtClean="0">
                <a:solidFill>
                  <a:srgbClr val="0000CC"/>
                </a:solidFill>
              </a:rPr>
              <a:t>grupo de ações</a:t>
            </a:r>
            <a:r>
              <a:rPr lang="pt-BR" sz="2000" b="1" dirty="0" smtClean="0"/>
              <a:t> relacionadas a serem cumpridas pelo RPPS;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CC"/>
                </a:solidFill>
              </a:rPr>
              <a:t>Cada</a:t>
            </a:r>
            <a:r>
              <a:rPr lang="pt-BR" sz="2000" b="1" dirty="0" smtClean="0"/>
              <a:t> uma das </a:t>
            </a:r>
            <a:r>
              <a:rPr lang="pt-BR" sz="2000" b="1" dirty="0" smtClean="0">
                <a:solidFill>
                  <a:srgbClr val="0000CC"/>
                </a:solidFill>
              </a:rPr>
              <a:t>ações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possui quatro níveis de aderência</a:t>
            </a:r>
            <a:r>
              <a:rPr lang="pt-BR" sz="2000" b="1" dirty="0" smtClean="0"/>
              <a:t>, que representam os diferentes graus de complexidade que poderão ser atingidos, desde o </a:t>
            </a:r>
            <a:r>
              <a:rPr lang="pt-BR" sz="2000" b="1" dirty="0" smtClean="0">
                <a:solidFill>
                  <a:srgbClr val="0000CC"/>
                </a:solidFill>
              </a:rPr>
              <a:t>Nível I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mais simples</a:t>
            </a:r>
            <a:r>
              <a:rPr lang="pt-BR" sz="2000" b="1" dirty="0" smtClean="0"/>
              <a:t>, até o </a:t>
            </a:r>
            <a:r>
              <a:rPr lang="pt-BR" sz="2000" b="1" dirty="0" smtClean="0">
                <a:solidFill>
                  <a:srgbClr val="0000CC"/>
                </a:solidFill>
              </a:rPr>
              <a:t>Nível IV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0000CC"/>
                </a:solidFill>
              </a:rPr>
              <a:t>mais complexo</a:t>
            </a:r>
            <a:r>
              <a:rPr lang="pt-BR" sz="2000" b="1" dirty="0" smtClean="0"/>
              <a:t>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 certificação tem </a:t>
            </a:r>
            <a:r>
              <a:rPr lang="pt-BR" sz="2000" b="1" dirty="0" smtClean="0">
                <a:solidFill>
                  <a:srgbClr val="0000CC"/>
                </a:solidFill>
              </a:rPr>
              <a:t>validade de 3 (três) anos</a:t>
            </a:r>
            <a:r>
              <a:rPr lang="pt-BR" sz="2000" b="1" dirty="0" smtClean="0"/>
              <a:t>, devendo ser </a:t>
            </a:r>
            <a:r>
              <a:rPr lang="pt-BR" sz="2000" b="1" dirty="0" smtClean="0">
                <a:solidFill>
                  <a:srgbClr val="0000CC"/>
                </a:solidFill>
              </a:rPr>
              <a:t>renovada</a:t>
            </a:r>
            <a:r>
              <a:rPr lang="pt-BR" sz="2000" b="1" dirty="0" smtClean="0"/>
              <a:t> ao final desse período.</a:t>
            </a:r>
            <a:endParaRPr lang="pt-BR" sz="1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76720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1: Controles Internos</a:t>
            </a:r>
            <a:endParaRPr lang="pt-BR" sz="1600" b="1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12138"/>
              </p:ext>
            </p:extLst>
          </p:nvPr>
        </p:nvGraphicFramePr>
        <p:xfrm>
          <a:off x="241299" y="1558632"/>
          <a:ext cx="86868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AÇÕES</a:t>
                      </a:r>
                      <a:r>
                        <a:rPr lang="pt-BR" sz="1600" b="1" baseline="0" dirty="0" smtClean="0"/>
                        <a:t> RELACIONADAS À DIMENSÃO DE CONTROLES INTERNOS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1.1 – Mapeamento das Atividades</a:t>
                      </a:r>
                      <a:r>
                        <a:rPr lang="pt-BR" sz="1600" b="1" baseline="0" dirty="0" smtClean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1.2 – Manualização das Atividades</a:t>
                      </a:r>
                      <a:r>
                        <a:rPr lang="pt-BR" sz="1600" b="1" baseline="0" dirty="0" smtClean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1.3 – Capacitação e Certificação</a:t>
                      </a:r>
                      <a:r>
                        <a:rPr lang="pt-BR" sz="1600" b="1" baseline="0" dirty="0" smtClean="0"/>
                        <a:t> dos Gestores e Servidores das Áreas de Risco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1.4 – Estrutura</a:t>
                      </a:r>
                      <a:r>
                        <a:rPr lang="pt-BR" sz="1600" b="1" baseline="0" dirty="0" smtClean="0"/>
                        <a:t> de Controle Interno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1.5 – Política de Segurança</a:t>
                      </a:r>
                      <a:r>
                        <a:rPr lang="pt-BR" sz="1600" b="1" baseline="0" dirty="0" smtClean="0"/>
                        <a:t> da Informação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1.6 – Gestão e Controle da Base de Dados Cadastrais</a:t>
                      </a:r>
                      <a:r>
                        <a:rPr lang="pt-BR" sz="1600" b="1" baseline="0" dirty="0" smtClean="0"/>
                        <a:t> dos Servidores Públicos, Aposentados e Pensionistas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55893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1: Controles Internos</a:t>
            </a:r>
            <a:endParaRPr lang="pt-BR" sz="1600" b="1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08183"/>
              </p:ext>
            </p:extLst>
          </p:nvPr>
        </p:nvGraphicFramePr>
        <p:xfrm>
          <a:off x="241299" y="1558632"/>
          <a:ext cx="86868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AÇÕES</a:t>
                      </a:r>
                      <a:r>
                        <a:rPr lang="pt-BR" sz="1600" b="1" baseline="0" dirty="0" smtClean="0"/>
                        <a:t> RELACIONADAS À DIMENSÃO DE CONTROLES INTERNOS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1.1 – Mapeamento das Atividades</a:t>
                      </a:r>
                      <a:r>
                        <a:rPr lang="pt-BR" sz="1600" b="1" baseline="0" dirty="0" smtClean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1.2 – Manualização das Atividades</a:t>
                      </a:r>
                      <a:r>
                        <a:rPr lang="pt-BR" sz="1600" b="1" baseline="0" dirty="0" smtClean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</a:rPr>
                        <a:t>1.3 – Capacitação e Certificação</a:t>
                      </a: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</a:rPr>
                        <a:t> dos Gestores e Servidores das Áreas de Risco</a:t>
                      </a:r>
                      <a:endParaRPr lang="pt-B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1.4 – Estrutura</a:t>
                      </a:r>
                      <a:r>
                        <a:rPr lang="pt-BR" sz="1600" b="1" baseline="0" dirty="0" smtClean="0"/>
                        <a:t> de Controle Interno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1.5 – Política de Segurança</a:t>
                      </a:r>
                      <a:r>
                        <a:rPr lang="pt-BR" sz="1600" b="1" baseline="0" dirty="0" smtClean="0"/>
                        <a:t> da Informação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1.6 – Gestão e Controle da Base de Dados Cadastrais</a:t>
                      </a:r>
                      <a:r>
                        <a:rPr lang="pt-BR" sz="1600" b="1" baseline="0" dirty="0" smtClean="0"/>
                        <a:t> dos Servidores Públicos, Aposentados e Pensionistas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55893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endParaRPr lang="pt-BR" sz="2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Ação </a:t>
            </a:r>
            <a:r>
              <a:rPr lang="pt-BR" sz="2000" b="1" dirty="0"/>
              <a:t>1.3 – Capacitação e Certificação dos Gestores e Servidores das Áreas de </a:t>
            </a:r>
            <a:r>
              <a:rPr lang="pt-BR" sz="2000" b="1" dirty="0" smtClean="0"/>
              <a:t>Risco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I: O AETQ e a maioria dos membros do Comitê de Investimentos (Portaria MPS nº 519/2011);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II: O AETQ e todos os membros do Comitê de Investimentos;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III: Nível II + 1CD + 1CF + 1DE + (AETQ e 1CI com certificação que permita atestar a compreensão das atividades relacionadas à negociação de produtos de investimento);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IV: Nível III + 2CD + 2CF + 2DE + Maioria do CI com </a:t>
            </a:r>
            <a:r>
              <a:rPr lang="pt-BR" sz="1600" b="1" dirty="0"/>
              <a:t>certificação que permita atestar a compreensão das atividades relacionadas à negociação de produtos de </a:t>
            </a:r>
            <a:r>
              <a:rPr lang="pt-BR" sz="1600" b="1" dirty="0" smtClean="0"/>
              <a:t>investimento + AETQ com certificação que ateste habilidade no desempenho de gestão profissional de recursos de terceiros e de carteiras de títulos e valores mobiliários.</a:t>
            </a:r>
            <a:endParaRPr lang="pt-BR" sz="1600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72207"/>
              </p:ext>
            </p:extLst>
          </p:nvPr>
        </p:nvGraphicFramePr>
        <p:xfrm>
          <a:off x="241300" y="1165181"/>
          <a:ext cx="86868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AÇÕES</a:t>
                      </a:r>
                      <a:r>
                        <a:rPr lang="pt-BR" sz="1400" b="1" baseline="0" dirty="0" smtClean="0"/>
                        <a:t> RELACIONADAS À DIMENSÃO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 – Relatório</a:t>
                      </a:r>
                      <a:r>
                        <a:rPr lang="pt-BR" sz="1400" b="1" baseline="0" dirty="0" smtClean="0"/>
                        <a:t> de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2.2 – Planejamento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2.3 – Relatório de Gestão Atuarial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2.4 – Código de Ética da Instituição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2.5 – Políticas Previdenciárias</a:t>
                      </a:r>
                      <a:r>
                        <a:rPr lang="pt-BR" sz="1400" b="1" baseline="0" dirty="0" smtClean="0"/>
                        <a:t> de Saúde e Segurança do Servidor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2.6 – Política de Investimentos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55893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2.7 – Comitê de Investimentos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8370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2.8 –</a:t>
                      </a:r>
                      <a:r>
                        <a:rPr lang="pt-BR" sz="1400" b="1" baseline="0" dirty="0" smtClean="0"/>
                        <a:t> Transparência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3097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2.9 – Definição</a:t>
                      </a:r>
                      <a:r>
                        <a:rPr lang="pt-BR" sz="1400" b="1" baseline="0" dirty="0" smtClean="0"/>
                        <a:t> de Limites de Alçadas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09159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2.10 – Segregação das Atividades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7683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2.11 – Ouvidoria 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6322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2.12 –</a:t>
                      </a:r>
                      <a:r>
                        <a:rPr lang="pt-BR" sz="1400" b="1" baseline="0" dirty="0" smtClean="0"/>
                        <a:t> Diretoria Executiva (Portaria MPS nº 185/15)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471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2.13 – Conselho Fiscal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67374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2.14 –</a:t>
                      </a:r>
                      <a:r>
                        <a:rPr lang="pt-BR" sz="1400" b="1" baseline="0" dirty="0" smtClean="0"/>
                        <a:t> Conselho Deliberativo (LC nº 109/01)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89496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2.15 – Mandato</a:t>
                      </a:r>
                      <a:r>
                        <a:rPr lang="pt-BR" sz="1400" b="1" baseline="0" dirty="0" smtClean="0"/>
                        <a:t>, Representação e Recondução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9904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2.16 – Gestão de Pessoas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37947"/>
                  </a:ext>
                </a:extLst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2: Governança Corporativa</a:t>
            </a:r>
            <a:endParaRPr lang="pt-BR" sz="16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48981"/>
              </p:ext>
            </p:extLst>
          </p:nvPr>
        </p:nvGraphicFramePr>
        <p:xfrm>
          <a:off x="241300" y="1165181"/>
          <a:ext cx="86868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AÇÕES</a:t>
                      </a:r>
                      <a:r>
                        <a:rPr lang="pt-BR" sz="1400" b="1" baseline="0" dirty="0" smtClean="0"/>
                        <a:t> RELACIONADAS À DIMENSÃO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 – Relatório</a:t>
                      </a:r>
                      <a:r>
                        <a:rPr lang="pt-BR" sz="1400" b="1" baseline="0" dirty="0" smtClean="0"/>
                        <a:t> de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2.2 – Planejamento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2.3 – Relatório de Gestão Atuarial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2.4 – Código de Ética da Instituição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2.5 – Políticas Previdenciárias</a:t>
                      </a:r>
                      <a:r>
                        <a:rPr lang="pt-BR" sz="1400" b="1" baseline="0" dirty="0" smtClean="0"/>
                        <a:t> de Saúde e Segurança do Servidor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2.6 – Política de Investimentos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55893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2.7 – Comitê de Investimentos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8370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2.8 –</a:t>
                      </a:r>
                      <a:r>
                        <a:rPr lang="pt-BR" sz="1400" b="1" baseline="0" dirty="0" smtClean="0"/>
                        <a:t> Transparência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3097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2.9 – Definição</a:t>
                      </a:r>
                      <a:r>
                        <a:rPr lang="pt-BR" sz="1400" b="1" baseline="0" dirty="0" smtClean="0"/>
                        <a:t> de Limites de Alçadas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09159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2.10 – Segregação das Atividades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7683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2.11 – Ouvidoria 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6322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2.12 –</a:t>
                      </a:r>
                      <a:r>
                        <a:rPr lang="pt-BR" sz="1400" b="1" baseline="0" dirty="0" smtClean="0"/>
                        <a:t> Diretoria Executiva (Portaria MPS nº 185/15)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471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C00000"/>
                          </a:solidFill>
                        </a:rPr>
                        <a:t>2.13 – Conselho Fiscal</a:t>
                      </a:r>
                      <a:endParaRPr lang="pt-B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67374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2.14 –</a:t>
                      </a:r>
                      <a:r>
                        <a:rPr lang="pt-BR" sz="1400" b="1" baseline="0" dirty="0" smtClean="0"/>
                        <a:t> Conselho Deliberativo (LC nº 109/01)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89496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2.15 – Mandato</a:t>
                      </a:r>
                      <a:r>
                        <a:rPr lang="pt-BR" sz="1400" b="1" baseline="0" dirty="0" smtClean="0"/>
                        <a:t>, Representação e Recondução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9904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2.16 – Gestão de Pessoas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37947"/>
                  </a:ext>
                </a:extLst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2: Governança Corporativa</a:t>
            </a:r>
            <a:endParaRPr lang="pt-BR" sz="16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endParaRPr lang="pt-BR" sz="1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Ação </a:t>
            </a:r>
            <a:r>
              <a:rPr lang="pt-BR" sz="2000" b="1" dirty="0"/>
              <a:t>2.13 – Conselho </a:t>
            </a:r>
            <a:r>
              <a:rPr lang="pt-BR" sz="2000" b="1" dirty="0" smtClean="0"/>
              <a:t>Fiscal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I: Atuar com independência e autonomia em relação à DE e CD, tendo pelo menos 01 representante dos segurados;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II: Idem ao Nível I;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III</a:t>
            </a:r>
            <a:r>
              <a:rPr lang="pt-BR" sz="1600" b="1" dirty="0"/>
              <a:t>: Atuar com independência e autonomia em relação à DE e CD, Composição </a:t>
            </a:r>
            <a:r>
              <a:rPr lang="pt-BR" sz="1600" b="1" dirty="0" smtClean="0"/>
              <a:t>paritária, maioria nível superior, Presidência representante dos Segurados, Voto de Qualidade, Elaborar, publicar e controlar plano de trabalho anual estabelecendo procedimentos, cronograma de reuniões, escopo a ser trabalhado e os resultados obtidos e Elaborar parecer de relatório de prestação de contas, constando os itens ressalvados com as motivações, recomendações de melhorias e áreas analisadas;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IV</a:t>
            </a:r>
            <a:r>
              <a:rPr lang="pt-BR" sz="1600" b="1" dirty="0"/>
              <a:t>: Atuar com independência e autonomia em relação à DE e CD, Composição </a:t>
            </a:r>
            <a:r>
              <a:rPr lang="pt-BR" sz="1600" b="1" dirty="0" smtClean="0"/>
              <a:t>paritária, todos nível superior em área compatível, Presidência representante dos Segurados, Voto de Qualidade</a:t>
            </a:r>
            <a:r>
              <a:rPr lang="pt-BR" sz="1600" b="1" dirty="0"/>
              <a:t>, Elaborar, publicar e controlar plano de trabalho anual estabelecendo procedimentos, cronograma de reuniões, escopo a ser trabalhado e os resultados obtidos e Elaborar parecer de relatório de prestação de contas, constando os itens ressalvados com as motivações, recomendações de melhorias e áreas analisadas</a:t>
            </a:r>
            <a:r>
              <a:rPr lang="pt-BR" sz="1600" b="1" dirty="0" smtClean="0"/>
              <a:t>.</a:t>
            </a:r>
            <a:endParaRPr lang="pt-BR" sz="1600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52878"/>
              </p:ext>
            </p:extLst>
          </p:nvPr>
        </p:nvGraphicFramePr>
        <p:xfrm>
          <a:off x="241300" y="1165181"/>
          <a:ext cx="86868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AÇÕES</a:t>
                      </a:r>
                      <a:r>
                        <a:rPr lang="pt-BR" sz="1400" b="1" baseline="0" dirty="0" smtClean="0"/>
                        <a:t> RELACIONADAS À DIMENSÃO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 – Relatório</a:t>
                      </a:r>
                      <a:r>
                        <a:rPr lang="pt-BR" sz="1400" b="1" baseline="0" dirty="0" smtClean="0"/>
                        <a:t> de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2.2 – Planejamento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2.3 – Relatório de Gestão Atuarial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2.4 – Código de Ética da Instituição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2.5 – Políticas Previdenciárias</a:t>
                      </a:r>
                      <a:r>
                        <a:rPr lang="pt-BR" sz="1400" b="1" baseline="0" dirty="0" smtClean="0"/>
                        <a:t> de Saúde e Segurança do Servidor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2.6 – Política de Investimentos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55893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2.7 – Comitê de Investimentos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8370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2.8 –</a:t>
                      </a:r>
                      <a:r>
                        <a:rPr lang="pt-BR" sz="1400" b="1" baseline="0" dirty="0" smtClean="0"/>
                        <a:t> Transparência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3097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2.9 – Definição</a:t>
                      </a:r>
                      <a:r>
                        <a:rPr lang="pt-BR" sz="1400" b="1" baseline="0" dirty="0" smtClean="0"/>
                        <a:t> de Limites de Alçadas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09159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2.10 – Segregação das Atividades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7683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2.11 – Ouvidoria 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6322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2.12 –</a:t>
                      </a:r>
                      <a:r>
                        <a:rPr lang="pt-BR" sz="1400" b="1" baseline="0" dirty="0" smtClean="0"/>
                        <a:t> Diretoria Executiva (Portaria MPS nº 185/15)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471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2.13 – Conselho Fiscal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67374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C00000"/>
                          </a:solidFill>
                        </a:rPr>
                        <a:t>2.14 –</a:t>
                      </a:r>
                      <a:r>
                        <a:rPr lang="pt-BR" sz="1400" b="1" baseline="0" dirty="0" smtClean="0">
                          <a:solidFill>
                            <a:srgbClr val="C00000"/>
                          </a:solidFill>
                        </a:rPr>
                        <a:t> Conselho Deliberativo (LC nº 109/01)</a:t>
                      </a:r>
                      <a:endParaRPr lang="pt-B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89496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2.15 – Mandato</a:t>
                      </a:r>
                      <a:r>
                        <a:rPr lang="pt-BR" sz="1400" b="1" baseline="0" dirty="0" smtClean="0"/>
                        <a:t>, Representação e Recondução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9904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2.16 – Gestão de Pessoas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37947"/>
                  </a:ext>
                </a:extLst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2: Governança Corporativa</a:t>
            </a:r>
            <a:endParaRPr lang="pt-BR" sz="16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endParaRPr lang="pt-BR" sz="1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Ação </a:t>
            </a:r>
            <a:r>
              <a:rPr lang="pt-BR" sz="2000" b="1" dirty="0" smtClean="0"/>
              <a:t>2.14 </a:t>
            </a:r>
            <a:r>
              <a:rPr lang="pt-BR" sz="2000" b="1" dirty="0"/>
              <a:t>– Conselho </a:t>
            </a:r>
            <a:r>
              <a:rPr lang="pt-BR" sz="2000" b="1" dirty="0" smtClean="0"/>
              <a:t>Deliberativo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I: Pelo menos 01 representante dos segurados;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II: Idem ao Nível I;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III</a:t>
            </a:r>
            <a:r>
              <a:rPr lang="pt-BR" sz="1600" b="1" dirty="0"/>
              <a:t>: </a:t>
            </a:r>
            <a:r>
              <a:rPr lang="pt-BR" sz="1600" b="1" dirty="0" smtClean="0"/>
              <a:t>Composição </a:t>
            </a:r>
            <a:r>
              <a:rPr lang="pt-BR" sz="1600" b="1" dirty="0" smtClean="0"/>
              <a:t>paritária, maioria nível superior, Presidência representante do Ente Federativo, Voto de Qualidade, Elaborar, publicar e controlar plano de trabalho anual estabelecendo procedimentos, cronograma de reuniões, escopo a ser trabalhado e os resultados obtidos e Elaborar relatório de prestação de contas, constando os trabalhos realizados e considerações que subsidiaram o CD apresentar seu relatório de prestação de contas;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IV</a:t>
            </a:r>
            <a:r>
              <a:rPr lang="pt-BR" sz="1600" b="1" dirty="0"/>
              <a:t>: Atuar com independência e autonomia em relação à DE e CD, Composição </a:t>
            </a:r>
            <a:r>
              <a:rPr lang="pt-BR" sz="1600" b="1" dirty="0" smtClean="0"/>
              <a:t>paritária, todos nível superior em área compatível, Presidência representante dos Segurados, Voto de Qualidade</a:t>
            </a:r>
            <a:r>
              <a:rPr lang="pt-BR" sz="1600" b="1" dirty="0"/>
              <a:t>, Elaborar, publicar e controlar plano de trabalho anual estabelecendo procedimentos, cronograma de reuniões, escopo a ser trabalhado e os resultados obtidos e Elaborar relatório de prestação de contas, constando os trabalhos realizados e considerações que subsidiaram o CD apresentar seu relatório de prestação de contas</a:t>
            </a:r>
            <a:r>
              <a:rPr lang="pt-BR" sz="1600" b="1" dirty="0" smtClean="0"/>
              <a:t>.</a:t>
            </a:r>
            <a:endParaRPr lang="pt-BR" sz="1600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3: Educação Previdenciária</a:t>
            </a:r>
            <a:endParaRPr lang="pt-BR" sz="1600" b="1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30143"/>
              </p:ext>
            </p:extLst>
          </p:nvPr>
        </p:nvGraphicFramePr>
        <p:xfrm>
          <a:off x="241299" y="1558632"/>
          <a:ext cx="86868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AÇÕES</a:t>
                      </a:r>
                      <a:r>
                        <a:rPr lang="pt-BR" sz="1600" b="1" baseline="0" dirty="0" smtClean="0"/>
                        <a:t> RELACIONADAS À DIMENSÃO EDUCAÇÃO PREVIDENCIÁRIA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3.1 – Plano de</a:t>
                      </a:r>
                      <a:r>
                        <a:rPr lang="pt-BR" sz="1600" b="1" baseline="0" dirty="0" smtClean="0"/>
                        <a:t> ação de Capacitação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3.2 – Ações de Diálogo com os</a:t>
                      </a:r>
                      <a:r>
                        <a:rPr lang="pt-BR" sz="1600" b="1" baseline="0" dirty="0" smtClean="0"/>
                        <a:t> Segurados e a Sociedade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1" y="694266"/>
            <a:ext cx="8686800" cy="4498835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endParaRPr lang="pt-BR" sz="2000" b="1" dirty="0" smtClean="0">
              <a:cs typeface="Calibri" panose="020F0502020204030204" pitchFamily="34" charset="0"/>
            </a:endParaRPr>
          </a:p>
          <a:p>
            <a:endParaRPr lang="pt-BR" sz="1000" b="1" dirty="0">
              <a:cs typeface="Calibri" panose="020F0502020204030204" pitchFamily="34" charset="0"/>
            </a:endParaRPr>
          </a:p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r>
              <a:rPr lang="pt-BR" sz="2000" b="1" dirty="0" smtClean="0"/>
              <a:t>1990 (Setor Financeiro)</a:t>
            </a: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Concepção do </a:t>
            </a:r>
            <a:r>
              <a:rPr lang="pt-BR" sz="2000" b="1" dirty="0" smtClean="0">
                <a:solidFill>
                  <a:srgbClr val="0000CC"/>
                </a:solidFill>
              </a:rPr>
              <a:t>conceito</a:t>
            </a:r>
            <a:r>
              <a:rPr lang="pt-BR" sz="2000" b="1" dirty="0" smtClean="0"/>
              <a:t> de Governança;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Objetivo de </a:t>
            </a:r>
            <a:r>
              <a:rPr lang="pt-BR" sz="2000" b="1" dirty="0" smtClean="0">
                <a:solidFill>
                  <a:srgbClr val="0000CC"/>
                </a:solidFill>
              </a:rPr>
              <a:t>promover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profunda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transparente regulamentação</a:t>
            </a:r>
            <a:r>
              <a:rPr lang="pt-BR" sz="2000" b="1" dirty="0" smtClean="0"/>
              <a:t> no setor;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Visando </a:t>
            </a:r>
            <a:r>
              <a:rPr lang="pt-BR" sz="2000" b="1" dirty="0" smtClean="0">
                <a:solidFill>
                  <a:srgbClr val="0000CC"/>
                </a:solidFill>
              </a:rPr>
              <a:t>resguardar</a:t>
            </a:r>
            <a:r>
              <a:rPr lang="pt-BR" sz="2000" b="1" dirty="0" smtClean="0"/>
              <a:t> os </a:t>
            </a:r>
            <a:r>
              <a:rPr lang="pt-BR" sz="2000" b="1" dirty="0" smtClean="0">
                <a:solidFill>
                  <a:srgbClr val="0000CC"/>
                </a:solidFill>
              </a:rPr>
              <a:t>interesses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0000CC"/>
                </a:solidFill>
              </a:rPr>
              <a:t>investidores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0000CC"/>
                </a:solidFill>
              </a:rPr>
              <a:t>terceiros interessados</a:t>
            </a:r>
            <a:r>
              <a:rPr lang="pt-BR" sz="2000" b="1" dirty="0" smtClean="0"/>
              <a:t> (credores, trabalhadores, consumidores, governo, etc.).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1" y="1351067"/>
            <a:ext cx="2222500" cy="12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Dimensão 3: Educação Previdenciária</a:t>
            </a:r>
            <a:endParaRPr lang="pt-BR" sz="1600" b="1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95161"/>
              </p:ext>
            </p:extLst>
          </p:nvPr>
        </p:nvGraphicFramePr>
        <p:xfrm>
          <a:off x="241299" y="1558632"/>
          <a:ext cx="86868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AÇÕES</a:t>
                      </a:r>
                      <a:r>
                        <a:rPr lang="pt-BR" sz="1600" b="1" baseline="0" dirty="0" smtClean="0"/>
                        <a:t> RELACIONADAS À DIMENSÃO EDUCAÇÃO PREVIDENCIÁRIA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</a:rPr>
                        <a:t>3.1 – Plano de</a:t>
                      </a: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</a:rPr>
                        <a:t> ação de Capacitação</a:t>
                      </a:r>
                      <a:endParaRPr lang="pt-B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3.2 – Ações de Diálogo com os</a:t>
                      </a:r>
                      <a:r>
                        <a:rPr lang="pt-BR" sz="1600" b="1" baseline="0" dirty="0" smtClean="0"/>
                        <a:t> Segurados e a Sociedade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95555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algn="just"/>
            <a:endParaRPr lang="pt-BR" sz="1000" b="1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Ação 3.1</a:t>
            </a:r>
            <a:r>
              <a:rPr lang="pt-BR" sz="2000" b="1" dirty="0" smtClean="0"/>
              <a:t> </a:t>
            </a:r>
            <a:r>
              <a:rPr lang="pt-BR" sz="2000" b="1" dirty="0"/>
              <a:t>– </a:t>
            </a:r>
            <a:r>
              <a:rPr lang="pt-BR" sz="2000" b="1" dirty="0" smtClean="0"/>
              <a:t>Plano de Ação de Capacitação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I: Formação básica em RPPS para servidores, dirigentes e conselheiros + treinamento dos servidores que atuem na área de concessão de benefícios sobre regras de aposentadoria e pensão por morte;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II: Nível I + treinamento dos servidores que atuem na área de investimentos sobre sistema e mercado financeiro e fundos de investimentos;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III</a:t>
            </a:r>
            <a:r>
              <a:rPr lang="pt-BR" sz="1600" b="1" dirty="0"/>
              <a:t>: </a:t>
            </a:r>
            <a:r>
              <a:rPr lang="pt-BR" sz="1600" b="1" dirty="0" smtClean="0"/>
              <a:t>Nível II + treinamento para os servidores, dirigentes e conselheiros sobre legislação previdenciária, gestão de ativos, conhecimento de atuária, controles internos e gestão de risco + Programa de Educação Previdenciária com mecanismos de capacitação permanente</a:t>
            </a:r>
            <a:r>
              <a:rPr lang="pt-BR" sz="1600" b="1" dirty="0" smtClean="0"/>
              <a:t>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Nível IV</a:t>
            </a:r>
            <a:r>
              <a:rPr lang="pt-BR" sz="1600" b="1" dirty="0"/>
              <a:t>: </a:t>
            </a:r>
            <a:r>
              <a:rPr lang="pt-BR" sz="1600" b="1" dirty="0" smtClean="0"/>
              <a:t>Nível III + preparação dos servidores e dirigentes para obtenção de certificação individual de qualificação nas respectivas áreas de atuação.</a:t>
            </a:r>
            <a:endParaRPr lang="pt-BR" sz="1600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143932" y="528635"/>
            <a:ext cx="8856135" cy="506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6600" b="1" dirty="0" smtClean="0"/>
              <a:t>Última pergunta </a:t>
            </a:r>
            <a:endParaRPr lang="pt-BR" altLang="pt-BR" sz="6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z="54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5400" b="1" dirty="0" smtClean="0"/>
              <a:t>Quem são os principais agentes motivadores, executores e/ou fiscalizadores deste processo?</a:t>
            </a:r>
            <a:endParaRPr lang="pt-BR" altLang="pt-BR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42584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0" y="391094"/>
            <a:ext cx="8741434" cy="55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aro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117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363542"/>
            <a:ext cx="8229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400" b="1" dirty="0">
                <a:latin typeface="Calibri" panose="020F0502020204030204" pitchFamily="34" charset="0"/>
              </a:rPr>
              <a:t>“Somos o que repetidamente fazemos. Portanto, a </a:t>
            </a:r>
            <a:r>
              <a:rPr lang="pt-BR" altLang="pt-BR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excelência</a:t>
            </a:r>
            <a:r>
              <a:rPr lang="pt-BR" altLang="pt-BR" sz="4400" b="1" dirty="0">
                <a:latin typeface="Calibri" panose="020F0502020204030204" pitchFamily="34" charset="0"/>
              </a:rPr>
              <a:t> não </a:t>
            </a:r>
            <a:r>
              <a:rPr lang="pt-BR" altLang="pt-BR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é</a:t>
            </a:r>
            <a:r>
              <a:rPr lang="pt-BR" altLang="pt-BR" sz="4400" b="1" dirty="0">
                <a:latin typeface="Calibri" panose="020F0502020204030204" pitchFamily="34" charset="0"/>
              </a:rPr>
              <a:t> um feito, mas um </a:t>
            </a:r>
            <a:r>
              <a:rPr lang="pt-BR" altLang="pt-BR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hábito</a:t>
            </a:r>
            <a:r>
              <a:rPr lang="pt-BR" altLang="pt-BR" sz="4400" b="1" dirty="0">
                <a:latin typeface="Calibri" panose="020F0502020204030204" pitchFamily="34" charset="0"/>
              </a:rPr>
              <a:t>”.     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600" b="1" dirty="0" err="1">
                <a:latin typeface="Calibri" panose="020F0502020204030204" pitchFamily="34" charset="0"/>
              </a:rPr>
              <a:t>Aristotéles</a:t>
            </a:r>
            <a:r>
              <a:rPr lang="pt-BR" altLang="pt-BR" sz="1600" b="1" dirty="0">
                <a:latin typeface="Calibri" panose="020F0502020204030204" pitchFamily="34" charset="0"/>
              </a:rPr>
              <a:t> apud Silva 2005. 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728917"/>
            <a:ext cx="67278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FE493C-6A7B-42FD-AF61-D2BCC965F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339095"/>
            <a:ext cx="8686800" cy="4862633"/>
          </a:xfrm>
        </p:spPr>
        <p:txBody>
          <a:bodyPr>
            <a:noAutofit/>
          </a:bodyPr>
          <a:lstStyle/>
          <a:p>
            <a:endParaRPr lang="pt-BR" sz="1000" b="1" dirty="0">
              <a:cs typeface="Calibri" panose="020F0502020204030204" pitchFamily="34" charset="0"/>
            </a:endParaRPr>
          </a:p>
          <a:p>
            <a:r>
              <a:rPr lang="pt-BR" sz="2000" b="1" dirty="0">
                <a:cs typeface="Calibri" panose="020F0502020204030204" pitchFamily="34" charset="0"/>
              </a:rPr>
              <a:t>BREVE HISTÓRICO SOBRE </a:t>
            </a:r>
            <a:r>
              <a:rPr lang="pt-BR" sz="2000" b="1" dirty="0" smtClean="0">
                <a:cs typeface="Calibri" panose="020F0502020204030204" pitchFamily="34" charset="0"/>
              </a:rPr>
              <a:t>GOVERNANÇA</a:t>
            </a:r>
          </a:p>
          <a:p>
            <a:endParaRPr lang="pt-BR" sz="2000" b="1" dirty="0">
              <a:cs typeface="Calibri" panose="020F0502020204030204" pitchFamily="34" charset="0"/>
            </a:endParaRPr>
          </a:p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r>
              <a:rPr lang="pt-BR" sz="2000" b="1" dirty="0" smtClean="0"/>
              <a:t>1995</a:t>
            </a: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Instituto Brasileiro de Governança Corporativa (IBGC) criou o </a:t>
            </a:r>
            <a:r>
              <a:rPr lang="pt-BR" sz="2000" b="1" dirty="0" smtClean="0">
                <a:solidFill>
                  <a:srgbClr val="0000CC"/>
                </a:solidFill>
              </a:rPr>
              <a:t>Código das melhores práticas de Governança Corporativa</a:t>
            </a:r>
            <a:r>
              <a:rPr lang="pt-BR" sz="2000" b="1" dirty="0" smtClean="0"/>
              <a:t> com o objetivo de: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Melhorar</a:t>
            </a:r>
            <a:r>
              <a:rPr lang="pt-BR" sz="1600" b="1" dirty="0" smtClean="0"/>
              <a:t> a </a:t>
            </a:r>
            <a:r>
              <a:rPr lang="pt-BR" sz="1600" b="1" dirty="0" smtClean="0">
                <a:solidFill>
                  <a:srgbClr val="0000CC"/>
                </a:solidFill>
              </a:rPr>
              <a:t>gestão</a:t>
            </a:r>
            <a:r>
              <a:rPr lang="pt-BR" sz="1600" b="1" dirty="0" smtClean="0"/>
              <a:t> da companhia e o seu </a:t>
            </a:r>
            <a:r>
              <a:rPr lang="pt-BR" sz="1600" b="1" dirty="0" smtClean="0">
                <a:solidFill>
                  <a:srgbClr val="0000CC"/>
                </a:solidFill>
              </a:rPr>
              <a:t>desempenho</a:t>
            </a:r>
            <a:r>
              <a:rPr lang="pt-BR" sz="1600" b="1" dirty="0" smtClean="0"/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Melhorar</a:t>
            </a:r>
            <a:r>
              <a:rPr lang="pt-BR" sz="1600" b="1" dirty="0" smtClean="0"/>
              <a:t> o </a:t>
            </a:r>
            <a:r>
              <a:rPr lang="pt-BR" sz="1600" b="1" dirty="0" smtClean="0">
                <a:solidFill>
                  <a:srgbClr val="0000CC"/>
                </a:solidFill>
              </a:rPr>
              <a:t>processo decisório</a:t>
            </a:r>
            <a:r>
              <a:rPr lang="pt-BR" sz="1600" b="1" dirty="0" smtClean="0"/>
              <a:t> na alta administração;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</a:rPr>
              <a:t>Melhorar</a:t>
            </a:r>
            <a:r>
              <a:rPr lang="pt-BR" sz="1600" b="1" dirty="0" smtClean="0"/>
              <a:t> a </a:t>
            </a:r>
            <a:r>
              <a:rPr lang="pt-BR" sz="1600" b="1" dirty="0" smtClean="0">
                <a:solidFill>
                  <a:srgbClr val="0000CC"/>
                </a:solidFill>
              </a:rPr>
              <a:t>imagem</a:t>
            </a:r>
            <a:r>
              <a:rPr lang="pt-BR" sz="1600" b="1" dirty="0" smtClean="0"/>
              <a:t> institucional;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Contribuir para a </a:t>
            </a:r>
            <a:r>
              <a:rPr lang="pt-BR" sz="1600" b="1" dirty="0" smtClean="0">
                <a:solidFill>
                  <a:srgbClr val="0000CC"/>
                </a:solidFill>
              </a:rPr>
              <a:t>perenidade</a:t>
            </a:r>
            <a:r>
              <a:rPr lang="pt-BR" sz="1600" b="1" dirty="0" smtClean="0"/>
              <a:t> da organização.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7" y="1198709"/>
            <a:ext cx="1938867" cy="11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6572" y="636742"/>
            <a:ext cx="8686800" cy="4542367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/>
              <a:t>2005</a:t>
            </a: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Decreto nº 5.378/2005;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Promover a Governança, estimulando e apoiando os órgãos e entidades públicos a </a:t>
            </a:r>
            <a:r>
              <a:rPr lang="pt-BR" sz="2000" b="1" dirty="0" smtClean="0">
                <a:solidFill>
                  <a:srgbClr val="0000CC"/>
                </a:solidFill>
              </a:rPr>
              <a:t>implementarem medidas de fortalecimento</a:t>
            </a:r>
            <a:r>
              <a:rPr lang="pt-BR" sz="2000" b="1" dirty="0" smtClean="0"/>
              <a:t> em sua </a:t>
            </a:r>
            <a:r>
              <a:rPr lang="pt-BR" sz="2000" b="1" dirty="0" smtClean="0">
                <a:solidFill>
                  <a:srgbClr val="0000CC"/>
                </a:solidFill>
              </a:rPr>
              <a:t>gestão interna</a:t>
            </a:r>
            <a:r>
              <a:rPr lang="pt-BR" sz="2000" b="1" dirty="0" smtClean="0"/>
              <a:t>, a fim de </a:t>
            </a:r>
            <a:r>
              <a:rPr lang="pt-BR" sz="2000" b="1" dirty="0" smtClean="0">
                <a:solidFill>
                  <a:srgbClr val="0000CC"/>
                </a:solidFill>
              </a:rPr>
              <a:t>oferecerem serviços de melhor qualidade</a:t>
            </a:r>
            <a:r>
              <a:rPr lang="pt-BR" sz="2000" b="1" dirty="0" smtClean="0"/>
              <a:t> aos cidadãos.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77" y="1201886"/>
            <a:ext cx="2337391" cy="14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DAE1C2F-869A-4C2C-8C88-C48A615AAF2A}">
  <we:reference id="wa104380121" version="2.0.0.0" store="pt-B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F379FE3-E14E-4328-87E1-E3801890E62F}">
  <we:reference id="wa104380169" version="1.1.0.0" store="pt-BR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7238</TotalTime>
  <Words>5361</Words>
  <Application>Microsoft Office PowerPoint</Application>
  <PresentationFormat>Apresentação na tela (4:3)</PresentationFormat>
  <Paragraphs>555</Paragraphs>
  <Slides>76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 abertura: www.conapresp.com.br</dc:title>
  <dc:creator>ALEXANDRE W. NEVES</dc:creator>
  <cp:lastModifiedBy>ALEXANDRE W. NEVES</cp:lastModifiedBy>
  <cp:revision>171</cp:revision>
  <dcterms:created xsi:type="dcterms:W3CDTF">2018-06-14T17:06:52Z</dcterms:created>
  <dcterms:modified xsi:type="dcterms:W3CDTF">2019-11-03T22:03:12Z</dcterms:modified>
</cp:coreProperties>
</file>