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58" r:id="rId4"/>
    <p:sldId id="268" r:id="rId5"/>
    <p:sldId id="271" r:id="rId6"/>
    <p:sldId id="263" r:id="rId7"/>
    <p:sldId id="269" r:id="rId8"/>
    <p:sldId id="265" r:id="rId9"/>
    <p:sldId id="276" r:id="rId10"/>
    <p:sldId id="273" r:id="rId11"/>
    <p:sldId id="272" r:id="rId12"/>
    <p:sldId id="275" r:id="rId13"/>
    <p:sldId id="274" r:id="rId14"/>
    <p:sldId id="279" r:id="rId15"/>
    <p:sldId id="260" r:id="rId16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Estilo com Tema 1 - Ênfas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 sz="2400" b="1" dirty="0"/>
              <a:t>PROJEÇÃO</a:t>
            </a:r>
            <a:r>
              <a:rPr lang="pt-BR" sz="2400" b="1" baseline="0" dirty="0"/>
              <a:t> DA FOLHA DE BENEFÍCIOS</a:t>
            </a:r>
            <a:endParaRPr lang="pt-BR" sz="240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Planilha1!$B$1</c:f>
              <c:strCache>
                <c:ptCount val="1"/>
                <c:pt idx="0">
                  <c:v>Série 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Planilha1!$A$2:$A$14</c:f>
              <c:numCache>
                <c:formatCode>General</c:formatCode>
                <c:ptCount val="1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  <c:pt idx="7">
                  <c:v>2025</c:v>
                </c:pt>
                <c:pt idx="8">
                  <c:v>2026</c:v>
                </c:pt>
                <c:pt idx="9">
                  <c:v>2027</c:v>
                </c:pt>
                <c:pt idx="10">
                  <c:v>2028</c:v>
                </c:pt>
                <c:pt idx="11">
                  <c:v>2029</c:v>
                </c:pt>
                <c:pt idx="12">
                  <c:v>2030</c:v>
                </c:pt>
              </c:numCache>
            </c:numRef>
          </c:cat>
          <c:val>
            <c:numRef>
              <c:f>Planilha1!$B$2:$B$14</c:f>
              <c:numCache>
                <c:formatCode>General</c:formatCode>
                <c:ptCount val="13"/>
                <c:pt idx="0">
                  <c:v>2889568016.312151</c:v>
                </c:pt>
                <c:pt idx="1">
                  <c:v>2766802635.6938796</c:v>
                </c:pt>
                <c:pt idx="2">
                  <c:v>2608167640.6764131</c:v>
                </c:pt>
                <c:pt idx="3">
                  <c:v>2473714702.1004133</c:v>
                </c:pt>
                <c:pt idx="4">
                  <c:v>2450925779.9814687</c:v>
                </c:pt>
                <c:pt idx="5">
                  <c:v>2377152362.8566456</c:v>
                </c:pt>
                <c:pt idx="6">
                  <c:v>2359310062.2464828</c:v>
                </c:pt>
                <c:pt idx="7">
                  <c:v>2416006198.3321786</c:v>
                </c:pt>
                <c:pt idx="8">
                  <c:v>2451042301.448061</c:v>
                </c:pt>
                <c:pt idx="9">
                  <c:v>2419645746.9268117</c:v>
                </c:pt>
                <c:pt idx="10">
                  <c:v>2586166850.715764</c:v>
                </c:pt>
                <c:pt idx="11">
                  <c:v>2719372238.5198374</c:v>
                </c:pt>
                <c:pt idx="12">
                  <c:v>2813023840.3082256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032D-4F69-A7EB-503F6B13E596}"/>
            </c:ext>
          </c:extLst>
        </c:ser>
        <c:ser>
          <c:idx val="1"/>
          <c:order val="1"/>
          <c:tx>
            <c:strRef>
              <c:f>Planilha1!$C$1</c:f>
              <c:strCache>
                <c:ptCount val="1"/>
                <c:pt idx="0">
                  <c:v>Série 2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Planilha1!$A$2:$A$14</c:f>
              <c:numCache>
                <c:formatCode>General</c:formatCode>
                <c:ptCount val="1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  <c:pt idx="7">
                  <c:v>2025</c:v>
                </c:pt>
                <c:pt idx="8">
                  <c:v>2026</c:v>
                </c:pt>
                <c:pt idx="9">
                  <c:v>2027</c:v>
                </c:pt>
                <c:pt idx="10">
                  <c:v>2028</c:v>
                </c:pt>
                <c:pt idx="11">
                  <c:v>2029</c:v>
                </c:pt>
                <c:pt idx="12">
                  <c:v>2030</c:v>
                </c:pt>
              </c:numCache>
            </c:numRef>
          </c:cat>
          <c:val>
            <c:numRef>
              <c:f>Planilha1!$C$2:$C$14</c:f>
              <c:numCache>
                <c:formatCode>General</c:formatCode>
                <c:ptCount val="13"/>
                <c:pt idx="0">
                  <c:v>2884270565.9594526</c:v>
                </c:pt>
                <c:pt idx="1">
                  <c:v>2871079186.0546699</c:v>
                </c:pt>
                <c:pt idx="2">
                  <c:v>2948996568.0262356</c:v>
                </c:pt>
                <c:pt idx="3">
                  <c:v>2891677036.7151732</c:v>
                </c:pt>
                <c:pt idx="4">
                  <c:v>2855340384.0965867</c:v>
                </c:pt>
                <c:pt idx="5">
                  <c:v>2836704847.8879185</c:v>
                </c:pt>
                <c:pt idx="6">
                  <c:v>2868339501.5107665</c:v>
                </c:pt>
                <c:pt idx="7">
                  <c:v>2826758462.8019862</c:v>
                </c:pt>
                <c:pt idx="8">
                  <c:v>2982846145.9556322</c:v>
                </c:pt>
                <c:pt idx="9">
                  <c:v>2996065632.3689847</c:v>
                </c:pt>
                <c:pt idx="10">
                  <c:v>3056421632.0163159</c:v>
                </c:pt>
                <c:pt idx="11">
                  <c:v>3213019942.504529</c:v>
                </c:pt>
                <c:pt idx="12">
                  <c:v>3422062110.7589941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032D-4F69-A7EB-503F6B13E596}"/>
            </c:ext>
          </c:extLst>
        </c:ser>
        <c:ser>
          <c:idx val="3"/>
          <c:order val="2"/>
          <c:tx>
            <c:strRef>
              <c:f>Planilha1!$E$1</c:f>
              <c:strCache>
                <c:ptCount val="1"/>
                <c:pt idx="0">
                  <c:v>Série 4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Planilha1!$A$2:$A$14</c:f>
              <c:numCache>
                <c:formatCode>General</c:formatCode>
                <c:ptCount val="1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  <c:pt idx="7">
                  <c:v>2025</c:v>
                </c:pt>
                <c:pt idx="8">
                  <c:v>2026</c:v>
                </c:pt>
                <c:pt idx="9">
                  <c:v>2027</c:v>
                </c:pt>
                <c:pt idx="10">
                  <c:v>2028</c:v>
                </c:pt>
                <c:pt idx="11">
                  <c:v>2029</c:v>
                </c:pt>
                <c:pt idx="12">
                  <c:v>2030</c:v>
                </c:pt>
              </c:numCache>
            </c:numRef>
          </c:cat>
          <c:val>
            <c:numRef>
              <c:f>Planilha1!$E$2:$E$14</c:f>
              <c:numCache>
                <c:formatCode>General</c:formatCode>
                <c:ptCount val="13"/>
                <c:pt idx="0">
                  <c:v>2956927288.4490685</c:v>
                </c:pt>
                <c:pt idx="1">
                  <c:v>3023374876.0646367</c:v>
                </c:pt>
                <c:pt idx="2">
                  <c:v>3089679059.8982992</c:v>
                </c:pt>
                <c:pt idx="3">
                  <c:v>3024796854.6573219</c:v>
                </c:pt>
                <c:pt idx="4">
                  <c:v>2814313234.4372096</c:v>
                </c:pt>
                <c:pt idx="5">
                  <c:v>2746878789.8095436</c:v>
                </c:pt>
                <c:pt idx="6">
                  <c:v>2813963258.179853</c:v>
                </c:pt>
                <c:pt idx="7">
                  <c:v>2672304360.3424902</c:v>
                </c:pt>
                <c:pt idx="8">
                  <c:v>2701593384.8848481</c:v>
                </c:pt>
                <c:pt idx="9">
                  <c:v>2765514146.2133904</c:v>
                </c:pt>
                <c:pt idx="10">
                  <c:v>2981204939.3199973</c:v>
                </c:pt>
                <c:pt idx="11">
                  <c:v>3080942392.574934</c:v>
                </c:pt>
                <c:pt idx="12">
                  <c:v>3378507583.3299861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032D-4F69-A7EB-503F6B13E596}"/>
            </c:ext>
          </c:extLst>
        </c:ser>
        <c:ser>
          <c:idx val="4"/>
          <c:order val="3"/>
          <c:tx>
            <c:strRef>
              <c:f>Planilha1!$F$1</c:f>
              <c:strCache>
                <c:ptCount val="1"/>
                <c:pt idx="0">
                  <c:v>Série 5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Planilha1!$A$2:$A$14</c:f>
              <c:numCache>
                <c:formatCode>General</c:formatCode>
                <c:ptCount val="1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  <c:pt idx="7">
                  <c:v>2025</c:v>
                </c:pt>
                <c:pt idx="8">
                  <c:v>2026</c:v>
                </c:pt>
                <c:pt idx="9">
                  <c:v>2027</c:v>
                </c:pt>
                <c:pt idx="10">
                  <c:v>2028</c:v>
                </c:pt>
                <c:pt idx="11">
                  <c:v>2029</c:v>
                </c:pt>
                <c:pt idx="12">
                  <c:v>2030</c:v>
                </c:pt>
              </c:numCache>
            </c:numRef>
          </c:cat>
          <c:val>
            <c:numRef>
              <c:f>Planilha1!$F$2:$F$14</c:f>
              <c:numCache>
                <c:formatCode>General</c:formatCode>
                <c:ptCount val="13"/>
                <c:pt idx="0">
                  <c:v>2925897094.6599507</c:v>
                </c:pt>
                <c:pt idx="1">
                  <c:v>2944609552.3847761</c:v>
                </c:pt>
                <c:pt idx="2">
                  <c:v>2979748653.8922281</c:v>
                </c:pt>
                <c:pt idx="3">
                  <c:v>2914163519.3311744</c:v>
                </c:pt>
                <c:pt idx="4">
                  <c:v>2774720439.7807975</c:v>
                </c:pt>
                <c:pt idx="5">
                  <c:v>2816218489.0657835</c:v>
                </c:pt>
                <c:pt idx="6">
                  <c:v>2758165492.5721841</c:v>
                </c:pt>
                <c:pt idx="7">
                  <c:v>2793190291.6251745</c:v>
                </c:pt>
                <c:pt idx="8">
                  <c:v>2875033659.1272249</c:v>
                </c:pt>
                <c:pt idx="9">
                  <c:v>3014988143.7086191</c:v>
                </c:pt>
                <c:pt idx="10">
                  <c:v>3052216248.0378618</c:v>
                </c:pt>
                <c:pt idx="11">
                  <c:v>3262116969.5436072</c:v>
                </c:pt>
                <c:pt idx="12">
                  <c:v>3424066421.0188293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032D-4F69-A7EB-503F6B13E596}"/>
            </c:ext>
          </c:extLst>
        </c:ser>
        <c:ser>
          <c:idx val="7"/>
          <c:order val="4"/>
          <c:tx>
            <c:strRef>
              <c:f>Planilha1!$I$1</c:f>
              <c:strCache>
                <c:ptCount val="1"/>
                <c:pt idx="0">
                  <c:v>Série 8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Planilha1!$A$2:$A$14</c:f>
              <c:numCache>
                <c:formatCode>General</c:formatCode>
                <c:ptCount val="1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  <c:pt idx="7">
                  <c:v>2025</c:v>
                </c:pt>
                <c:pt idx="8">
                  <c:v>2026</c:v>
                </c:pt>
                <c:pt idx="9">
                  <c:v>2027</c:v>
                </c:pt>
                <c:pt idx="10">
                  <c:v>2028</c:v>
                </c:pt>
                <c:pt idx="11">
                  <c:v>2029</c:v>
                </c:pt>
                <c:pt idx="12">
                  <c:v>2030</c:v>
                </c:pt>
              </c:numCache>
            </c:numRef>
          </c:cat>
          <c:val>
            <c:numRef>
              <c:f>Planilha1!$I$2:$I$14</c:f>
              <c:numCache>
                <c:formatCode>General</c:formatCode>
                <c:ptCount val="13"/>
                <c:pt idx="0">
                  <c:v>3046702931.4315181</c:v>
                </c:pt>
                <c:pt idx="1">
                  <c:v>2959159062.4781895</c:v>
                </c:pt>
                <c:pt idx="2">
                  <c:v>2967002954.1348748</c:v>
                </c:pt>
                <c:pt idx="3">
                  <c:v>2791630014.6393762</c:v>
                </c:pt>
                <c:pt idx="4">
                  <c:v>2650637444.3130527</c:v>
                </c:pt>
                <c:pt idx="5">
                  <c:v>2596971100.4955316</c:v>
                </c:pt>
                <c:pt idx="6">
                  <c:v>2674361729.0659299</c:v>
                </c:pt>
                <c:pt idx="7">
                  <c:v>2749547238.5106001</c:v>
                </c:pt>
                <c:pt idx="8">
                  <c:v>2651139530.1161513</c:v>
                </c:pt>
                <c:pt idx="9">
                  <c:v>2641713281.6794968</c:v>
                </c:pt>
                <c:pt idx="10">
                  <c:v>2866896389.2711325</c:v>
                </c:pt>
                <c:pt idx="11">
                  <c:v>3032075117.526155</c:v>
                </c:pt>
                <c:pt idx="12">
                  <c:v>3126526753.8941045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7-032D-4F69-A7EB-503F6B13E596}"/>
            </c:ext>
          </c:extLst>
        </c:ser>
        <c:ser>
          <c:idx val="9"/>
          <c:order val="5"/>
          <c:tx>
            <c:strRef>
              <c:f>Planilha1!$K$1</c:f>
              <c:strCache>
                <c:ptCount val="1"/>
                <c:pt idx="0">
                  <c:v>Série 10</c:v>
                </c:pt>
              </c:strCache>
            </c:strRef>
          </c:tx>
          <c:spPr>
            <a:ln w="28575" cap="rnd">
              <a:solidFill>
                <a:schemeClr val="accent4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Planilha1!$A$2:$A$14</c:f>
              <c:numCache>
                <c:formatCode>General</c:formatCode>
                <c:ptCount val="1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  <c:pt idx="7">
                  <c:v>2025</c:v>
                </c:pt>
                <c:pt idx="8">
                  <c:v>2026</c:v>
                </c:pt>
                <c:pt idx="9">
                  <c:v>2027</c:v>
                </c:pt>
                <c:pt idx="10">
                  <c:v>2028</c:v>
                </c:pt>
                <c:pt idx="11">
                  <c:v>2029</c:v>
                </c:pt>
                <c:pt idx="12">
                  <c:v>2030</c:v>
                </c:pt>
              </c:numCache>
            </c:numRef>
          </c:cat>
          <c:val>
            <c:numRef>
              <c:f>Planilha1!$K$2:$K$14</c:f>
              <c:numCache>
                <c:formatCode>General</c:formatCode>
                <c:ptCount val="13"/>
                <c:pt idx="0">
                  <c:v>2910080659.8212533</c:v>
                </c:pt>
                <c:pt idx="1">
                  <c:v>2723201781.151196</c:v>
                </c:pt>
                <c:pt idx="2">
                  <c:v>2604131050.4469562</c:v>
                </c:pt>
                <c:pt idx="3">
                  <c:v>2551196555.2418475</c:v>
                </c:pt>
                <c:pt idx="4">
                  <c:v>2424649974.6022305</c:v>
                </c:pt>
                <c:pt idx="5">
                  <c:v>2353127872.9538112</c:v>
                </c:pt>
                <c:pt idx="6">
                  <c:v>2328288663.9281349</c:v>
                </c:pt>
                <c:pt idx="7">
                  <c:v>2337118928.4976759</c:v>
                </c:pt>
                <c:pt idx="8">
                  <c:v>2360514492.8220348</c:v>
                </c:pt>
                <c:pt idx="9">
                  <c:v>2551373752.9052086</c:v>
                </c:pt>
                <c:pt idx="10">
                  <c:v>2667150905.780015</c:v>
                </c:pt>
                <c:pt idx="11">
                  <c:v>2847868325.1139665</c:v>
                </c:pt>
                <c:pt idx="12">
                  <c:v>3096576603.157228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9-032D-4F69-A7EB-503F6B13E596}"/>
            </c:ext>
          </c:extLst>
        </c:ser>
        <c:ser>
          <c:idx val="12"/>
          <c:order val="6"/>
          <c:tx>
            <c:strRef>
              <c:f>Planilha1!$N$1</c:f>
              <c:strCache>
                <c:ptCount val="1"/>
                <c:pt idx="0">
                  <c:v>Série 13</c:v>
                </c:pt>
              </c:strCache>
            </c:strRef>
          </c:tx>
          <c:spPr>
            <a:ln w="28575" cap="rnd">
              <a:solidFill>
                <a:schemeClr val="accent1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Planilha1!$A$2:$A$14</c:f>
              <c:numCache>
                <c:formatCode>General</c:formatCode>
                <c:ptCount val="1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  <c:pt idx="7">
                  <c:v>2025</c:v>
                </c:pt>
                <c:pt idx="8">
                  <c:v>2026</c:v>
                </c:pt>
                <c:pt idx="9">
                  <c:v>2027</c:v>
                </c:pt>
                <c:pt idx="10">
                  <c:v>2028</c:v>
                </c:pt>
                <c:pt idx="11">
                  <c:v>2029</c:v>
                </c:pt>
                <c:pt idx="12">
                  <c:v>2030</c:v>
                </c:pt>
              </c:numCache>
            </c:numRef>
          </c:cat>
          <c:val>
            <c:numRef>
              <c:f>Planilha1!$N$2:$N$14</c:f>
              <c:numCache>
                <c:formatCode>General</c:formatCode>
                <c:ptCount val="13"/>
                <c:pt idx="0">
                  <c:v>2787613931.5019884</c:v>
                </c:pt>
                <c:pt idx="1">
                  <c:v>2849169920.1164641</c:v>
                </c:pt>
                <c:pt idx="2">
                  <c:v>2700427536.8669086</c:v>
                </c:pt>
                <c:pt idx="3">
                  <c:v>2721938311.2678986</c:v>
                </c:pt>
                <c:pt idx="4">
                  <c:v>2723463275.9431634</c:v>
                </c:pt>
                <c:pt idx="5">
                  <c:v>2682788740.1018848</c:v>
                </c:pt>
                <c:pt idx="6">
                  <c:v>2666417487.4698858</c:v>
                </c:pt>
                <c:pt idx="7">
                  <c:v>2709445451.103601</c:v>
                </c:pt>
                <c:pt idx="8">
                  <c:v>2776928850.8883142</c:v>
                </c:pt>
                <c:pt idx="9">
                  <c:v>2896069935.1985393</c:v>
                </c:pt>
                <c:pt idx="10">
                  <c:v>2981484480.276403</c:v>
                </c:pt>
                <c:pt idx="11">
                  <c:v>3218761493.4702902</c:v>
                </c:pt>
                <c:pt idx="12">
                  <c:v>3286038395.8282433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C-032D-4F69-A7EB-503F6B13E596}"/>
            </c:ext>
          </c:extLst>
        </c:ser>
        <c:ser>
          <c:idx val="13"/>
          <c:order val="7"/>
          <c:tx>
            <c:strRef>
              <c:f>Planilha1!$O$1</c:f>
              <c:strCache>
                <c:ptCount val="1"/>
                <c:pt idx="0">
                  <c:v>Série 14</c:v>
                </c:pt>
              </c:strCache>
            </c:strRef>
          </c:tx>
          <c:spPr>
            <a:ln w="28575" cap="rnd">
              <a:solidFill>
                <a:schemeClr val="accent2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Planilha1!$A$2:$A$14</c:f>
              <c:numCache>
                <c:formatCode>General</c:formatCode>
                <c:ptCount val="1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  <c:pt idx="7">
                  <c:v>2025</c:v>
                </c:pt>
                <c:pt idx="8">
                  <c:v>2026</c:v>
                </c:pt>
                <c:pt idx="9">
                  <c:v>2027</c:v>
                </c:pt>
                <c:pt idx="10">
                  <c:v>2028</c:v>
                </c:pt>
                <c:pt idx="11">
                  <c:v>2029</c:v>
                </c:pt>
                <c:pt idx="12">
                  <c:v>2030</c:v>
                </c:pt>
              </c:numCache>
            </c:numRef>
          </c:cat>
          <c:val>
            <c:numRef>
              <c:f>Planilha1!$O$2:$O$14</c:f>
              <c:numCache>
                <c:formatCode>General</c:formatCode>
                <c:ptCount val="13"/>
                <c:pt idx="0">
                  <c:v>2992714554.5228333</c:v>
                </c:pt>
                <c:pt idx="1">
                  <c:v>2977017635.2623668</c:v>
                </c:pt>
                <c:pt idx="2">
                  <c:v>3028366190.5619335</c:v>
                </c:pt>
                <c:pt idx="3">
                  <c:v>3074956600.1627655</c:v>
                </c:pt>
                <c:pt idx="4">
                  <c:v>2986153834.625587</c:v>
                </c:pt>
                <c:pt idx="5">
                  <c:v>2918628968.6561723</c:v>
                </c:pt>
                <c:pt idx="6">
                  <c:v>2935576531.7976046</c:v>
                </c:pt>
                <c:pt idx="7">
                  <c:v>2987021761.0457282</c:v>
                </c:pt>
                <c:pt idx="8">
                  <c:v>2971285441.2244935</c:v>
                </c:pt>
                <c:pt idx="9">
                  <c:v>3022316902.9405646</c:v>
                </c:pt>
                <c:pt idx="10">
                  <c:v>3051658411.9417095</c:v>
                </c:pt>
                <c:pt idx="11">
                  <c:v>3268650844.6162529</c:v>
                </c:pt>
                <c:pt idx="12">
                  <c:v>3399468087.3840761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D-032D-4F69-A7EB-503F6B13E596}"/>
            </c:ext>
          </c:extLst>
        </c:ser>
        <c:ser>
          <c:idx val="14"/>
          <c:order val="8"/>
          <c:tx>
            <c:strRef>
              <c:f>Planilha1!$P$1</c:f>
              <c:strCache>
                <c:ptCount val="1"/>
                <c:pt idx="0">
                  <c:v>Série 15</c:v>
                </c:pt>
              </c:strCache>
            </c:strRef>
          </c:tx>
          <c:spPr>
            <a:ln w="28575" cap="rnd">
              <a:solidFill>
                <a:schemeClr val="accent3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Planilha1!$A$2:$A$14</c:f>
              <c:numCache>
                <c:formatCode>General</c:formatCode>
                <c:ptCount val="1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  <c:pt idx="7">
                  <c:v>2025</c:v>
                </c:pt>
                <c:pt idx="8">
                  <c:v>2026</c:v>
                </c:pt>
                <c:pt idx="9">
                  <c:v>2027</c:v>
                </c:pt>
                <c:pt idx="10">
                  <c:v>2028</c:v>
                </c:pt>
                <c:pt idx="11">
                  <c:v>2029</c:v>
                </c:pt>
                <c:pt idx="12">
                  <c:v>2030</c:v>
                </c:pt>
              </c:numCache>
            </c:numRef>
          </c:cat>
          <c:val>
            <c:numRef>
              <c:f>Planilha1!$P$2:$P$14</c:f>
              <c:numCache>
                <c:formatCode>General</c:formatCode>
                <c:ptCount val="13"/>
                <c:pt idx="0">
                  <c:v>2845991041.4978566</c:v>
                </c:pt>
                <c:pt idx="1">
                  <c:v>2681391783.2221437</c:v>
                </c:pt>
                <c:pt idx="2">
                  <c:v>2554393640.9028831</c:v>
                </c:pt>
                <c:pt idx="3">
                  <c:v>2402921765.2232819</c:v>
                </c:pt>
                <c:pt idx="4">
                  <c:v>2333590309.5284691</c:v>
                </c:pt>
                <c:pt idx="5">
                  <c:v>2331848805.9561238</c:v>
                </c:pt>
                <c:pt idx="6">
                  <c:v>2340637729.9638634</c:v>
                </c:pt>
                <c:pt idx="7">
                  <c:v>2233512815.2820907</c:v>
                </c:pt>
                <c:pt idx="8">
                  <c:v>2272406286.2139416</c:v>
                </c:pt>
                <c:pt idx="9">
                  <c:v>2464575300.9147778</c:v>
                </c:pt>
                <c:pt idx="10">
                  <c:v>2544135563.2784748</c:v>
                </c:pt>
                <c:pt idx="11">
                  <c:v>2680023747.7483521</c:v>
                </c:pt>
                <c:pt idx="12">
                  <c:v>2953121145.0331116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E-032D-4F69-A7EB-503F6B13E596}"/>
            </c:ext>
          </c:extLst>
        </c:ser>
        <c:ser>
          <c:idx val="17"/>
          <c:order val="9"/>
          <c:tx>
            <c:strRef>
              <c:f>Planilha1!$S$1</c:f>
              <c:strCache>
                <c:ptCount val="1"/>
                <c:pt idx="0">
                  <c:v>Série 18</c:v>
                </c:pt>
              </c:strCache>
            </c:strRef>
          </c:tx>
          <c:spPr>
            <a:ln w="28575" cap="rnd">
              <a:solidFill>
                <a:schemeClr val="accent6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Planilha1!$A$2:$A$14</c:f>
              <c:numCache>
                <c:formatCode>General</c:formatCode>
                <c:ptCount val="1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  <c:pt idx="7">
                  <c:v>2025</c:v>
                </c:pt>
                <c:pt idx="8">
                  <c:v>2026</c:v>
                </c:pt>
                <c:pt idx="9">
                  <c:v>2027</c:v>
                </c:pt>
                <c:pt idx="10">
                  <c:v>2028</c:v>
                </c:pt>
                <c:pt idx="11">
                  <c:v>2029</c:v>
                </c:pt>
                <c:pt idx="12">
                  <c:v>2030</c:v>
                </c:pt>
              </c:numCache>
            </c:numRef>
          </c:cat>
          <c:val>
            <c:numRef>
              <c:f>Planilha1!$S$2:$S$14</c:f>
              <c:numCache>
                <c:formatCode>General</c:formatCode>
                <c:ptCount val="13"/>
                <c:pt idx="0">
                  <c:v>2782692220.7150359</c:v>
                </c:pt>
                <c:pt idx="1">
                  <c:v>2617429266.0119047</c:v>
                </c:pt>
                <c:pt idx="2">
                  <c:v>2587853705.6291146</c:v>
                </c:pt>
                <c:pt idx="3">
                  <c:v>2657942941.734489</c:v>
                </c:pt>
                <c:pt idx="4">
                  <c:v>2589854023.5428476</c:v>
                </c:pt>
                <c:pt idx="5">
                  <c:v>2565116501.6508889</c:v>
                </c:pt>
                <c:pt idx="6">
                  <c:v>2463570983.3249569</c:v>
                </c:pt>
                <c:pt idx="7">
                  <c:v>2466089518.4987307</c:v>
                </c:pt>
                <c:pt idx="8">
                  <c:v>2575462084.9178543</c:v>
                </c:pt>
                <c:pt idx="9">
                  <c:v>2664378178.7284012</c:v>
                </c:pt>
                <c:pt idx="10">
                  <c:v>2742371028.5941834</c:v>
                </c:pt>
                <c:pt idx="11">
                  <c:v>2792874582.6539488</c:v>
                </c:pt>
                <c:pt idx="12">
                  <c:v>2936701117.388484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1-032D-4F69-A7EB-503F6B13E596}"/>
            </c:ext>
          </c:extLst>
        </c:ser>
        <c:ser>
          <c:idx val="27"/>
          <c:order val="10"/>
          <c:tx>
            <c:strRef>
              <c:f>Planilha1!$AC$1</c:f>
              <c:strCache>
                <c:ptCount val="1"/>
                <c:pt idx="0">
                  <c:v>Série 28</c:v>
                </c:pt>
              </c:strCache>
            </c:strRef>
          </c:tx>
          <c:spPr>
            <a:ln w="28575" cap="rnd">
              <a:solidFill>
                <a:schemeClr val="accent4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Planilha1!$A$2:$A$14</c:f>
              <c:numCache>
                <c:formatCode>General</c:formatCode>
                <c:ptCount val="1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  <c:pt idx="7">
                  <c:v>2025</c:v>
                </c:pt>
                <c:pt idx="8">
                  <c:v>2026</c:v>
                </c:pt>
                <c:pt idx="9">
                  <c:v>2027</c:v>
                </c:pt>
                <c:pt idx="10">
                  <c:v>2028</c:v>
                </c:pt>
                <c:pt idx="11">
                  <c:v>2029</c:v>
                </c:pt>
                <c:pt idx="12">
                  <c:v>2030</c:v>
                </c:pt>
              </c:numCache>
            </c:numRef>
          </c:cat>
          <c:val>
            <c:numRef>
              <c:f>Planilha1!$AC$2:$AC$14</c:f>
              <c:numCache>
                <c:formatCode>General</c:formatCode>
                <c:ptCount val="13"/>
                <c:pt idx="0">
                  <c:v>2941746490.0770149</c:v>
                </c:pt>
                <c:pt idx="1">
                  <c:v>2749048919.3630013</c:v>
                </c:pt>
                <c:pt idx="2">
                  <c:v>2613380741.7569728</c:v>
                </c:pt>
                <c:pt idx="3">
                  <c:v>2448570236.5240626</c:v>
                </c:pt>
                <c:pt idx="4">
                  <c:v>2500033396.2915897</c:v>
                </c:pt>
                <c:pt idx="5">
                  <c:v>2505359782.431273</c:v>
                </c:pt>
                <c:pt idx="6">
                  <c:v>2394105740.5077977</c:v>
                </c:pt>
                <c:pt idx="7">
                  <c:v>2331352368.7979259</c:v>
                </c:pt>
                <c:pt idx="8">
                  <c:v>2387807650.679647</c:v>
                </c:pt>
                <c:pt idx="9">
                  <c:v>2461899930.9536972</c:v>
                </c:pt>
                <c:pt idx="10">
                  <c:v>2531142984.0211267</c:v>
                </c:pt>
                <c:pt idx="11">
                  <c:v>2689599631.7061329</c:v>
                </c:pt>
                <c:pt idx="12">
                  <c:v>2864736840.0417762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B-032D-4F69-A7EB-503F6B13E596}"/>
            </c:ext>
          </c:extLst>
        </c:ser>
        <c:ser>
          <c:idx val="29"/>
          <c:order val="11"/>
          <c:tx>
            <c:strRef>
              <c:f>Planilha1!$AE$1</c:f>
              <c:strCache>
                <c:ptCount val="1"/>
                <c:pt idx="0">
                  <c:v>Série 30</c:v>
                </c:pt>
              </c:strCache>
            </c:strRef>
          </c:tx>
          <c:spPr>
            <a:ln w="28575" cap="rnd">
              <a:solidFill>
                <a:schemeClr val="accent6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Planilha1!$A$2:$A$14</c:f>
              <c:numCache>
                <c:formatCode>General</c:formatCode>
                <c:ptCount val="1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  <c:pt idx="7">
                  <c:v>2025</c:v>
                </c:pt>
                <c:pt idx="8">
                  <c:v>2026</c:v>
                </c:pt>
                <c:pt idx="9">
                  <c:v>2027</c:v>
                </c:pt>
                <c:pt idx="10">
                  <c:v>2028</c:v>
                </c:pt>
                <c:pt idx="11">
                  <c:v>2029</c:v>
                </c:pt>
                <c:pt idx="12">
                  <c:v>2030</c:v>
                </c:pt>
              </c:numCache>
            </c:numRef>
          </c:cat>
          <c:val>
            <c:numRef>
              <c:f>Planilha1!$AE$2:$AE$14</c:f>
              <c:numCache>
                <c:formatCode>General</c:formatCode>
                <c:ptCount val="13"/>
                <c:pt idx="0">
                  <c:v>2957934276.8618369</c:v>
                </c:pt>
                <c:pt idx="1">
                  <c:v>2753373043.9771299</c:v>
                </c:pt>
                <c:pt idx="2">
                  <c:v>2646955973.3346753</c:v>
                </c:pt>
                <c:pt idx="3">
                  <c:v>2529310239.2164407</c:v>
                </c:pt>
                <c:pt idx="4">
                  <c:v>2533998982.2620702</c:v>
                </c:pt>
                <c:pt idx="5">
                  <c:v>2409188570.6868758</c:v>
                </c:pt>
                <c:pt idx="6">
                  <c:v>2477757075.5236454</c:v>
                </c:pt>
                <c:pt idx="7">
                  <c:v>2478769501.1772218</c:v>
                </c:pt>
                <c:pt idx="8">
                  <c:v>2479669132.5939093</c:v>
                </c:pt>
                <c:pt idx="9">
                  <c:v>2530696251.1442199</c:v>
                </c:pt>
                <c:pt idx="10">
                  <c:v>2498238314.564105</c:v>
                </c:pt>
                <c:pt idx="11">
                  <c:v>2702080810.7057142</c:v>
                </c:pt>
                <c:pt idx="12">
                  <c:v>2949801431.5777645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D-032D-4F69-A7EB-503F6B13E596}"/>
            </c:ext>
          </c:extLst>
        </c:ser>
        <c:ser>
          <c:idx val="34"/>
          <c:order val="12"/>
          <c:tx>
            <c:strRef>
              <c:f>Planilha1!$AJ$1</c:f>
              <c:strCache>
                <c:ptCount val="1"/>
                <c:pt idx="0">
                  <c:v>Série 35</c:v>
                </c:pt>
              </c:strCache>
            </c:strRef>
          </c:tx>
          <c:spPr>
            <a:ln w="28575" cap="rnd">
              <a:solidFill>
                <a:schemeClr val="accent5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Planilha1!$A$2:$A$14</c:f>
              <c:numCache>
                <c:formatCode>General</c:formatCode>
                <c:ptCount val="1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  <c:pt idx="7">
                  <c:v>2025</c:v>
                </c:pt>
                <c:pt idx="8">
                  <c:v>2026</c:v>
                </c:pt>
                <c:pt idx="9">
                  <c:v>2027</c:v>
                </c:pt>
                <c:pt idx="10">
                  <c:v>2028</c:v>
                </c:pt>
                <c:pt idx="11">
                  <c:v>2029</c:v>
                </c:pt>
                <c:pt idx="12">
                  <c:v>2030</c:v>
                </c:pt>
              </c:numCache>
            </c:numRef>
          </c:cat>
          <c:val>
            <c:numRef>
              <c:f>Planilha1!$AJ$2:$AJ$14</c:f>
              <c:numCache>
                <c:formatCode>General</c:formatCode>
                <c:ptCount val="13"/>
                <c:pt idx="0">
                  <c:v>2814246224.0888987</c:v>
                </c:pt>
                <c:pt idx="1">
                  <c:v>2627673850.224112</c:v>
                </c:pt>
                <c:pt idx="2">
                  <c:v>2666307410.6100111</c:v>
                </c:pt>
                <c:pt idx="3">
                  <c:v>2667183317.8996162</c:v>
                </c:pt>
                <c:pt idx="4">
                  <c:v>2610789873.4639072</c:v>
                </c:pt>
                <c:pt idx="5">
                  <c:v>2488289182.5766621</c:v>
                </c:pt>
                <c:pt idx="6">
                  <c:v>2505049516.4863529</c:v>
                </c:pt>
                <c:pt idx="7">
                  <c:v>2410917898.8936348</c:v>
                </c:pt>
                <c:pt idx="8">
                  <c:v>2499339962.2299213</c:v>
                </c:pt>
                <c:pt idx="9">
                  <c:v>2475674703.7035999</c:v>
                </c:pt>
                <c:pt idx="10">
                  <c:v>2639988234.1672087</c:v>
                </c:pt>
                <c:pt idx="11">
                  <c:v>2770745195.7054272</c:v>
                </c:pt>
                <c:pt idx="12">
                  <c:v>3018024319.2289009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22-032D-4F69-A7EB-503F6B13E596}"/>
            </c:ext>
          </c:extLst>
        </c:ser>
        <c:ser>
          <c:idx val="44"/>
          <c:order val="13"/>
          <c:tx>
            <c:strRef>
              <c:f>Planilha1!$AT$1</c:f>
              <c:strCache>
                <c:ptCount val="1"/>
                <c:pt idx="0">
                  <c:v>Série 45</c:v>
                </c:pt>
              </c:strCache>
            </c:strRef>
          </c:tx>
          <c:spPr>
            <a:ln w="28575" cap="rnd">
              <a:solidFill>
                <a:schemeClr val="accent3">
                  <a:lumMod val="7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Planilha1!$A$2:$A$14</c:f>
              <c:numCache>
                <c:formatCode>General</c:formatCode>
                <c:ptCount val="1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  <c:pt idx="7">
                  <c:v>2025</c:v>
                </c:pt>
                <c:pt idx="8">
                  <c:v>2026</c:v>
                </c:pt>
                <c:pt idx="9">
                  <c:v>2027</c:v>
                </c:pt>
                <c:pt idx="10">
                  <c:v>2028</c:v>
                </c:pt>
                <c:pt idx="11">
                  <c:v>2029</c:v>
                </c:pt>
                <c:pt idx="12">
                  <c:v>2030</c:v>
                </c:pt>
              </c:numCache>
            </c:numRef>
          </c:cat>
          <c:val>
            <c:numRef>
              <c:f>Planilha1!$AT$2:$AT$14</c:f>
              <c:numCache>
                <c:formatCode>General</c:formatCode>
                <c:ptCount val="13"/>
                <c:pt idx="0">
                  <c:v>2938192888.6215072</c:v>
                </c:pt>
                <c:pt idx="1">
                  <c:v>2954244799.8175964</c:v>
                </c:pt>
                <c:pt idx="2">
                  <c:v>2982583700.148623</c:v>
                </c:pt>
                <c:pt idx="3">
                  <c:v>2914878432.3713903</c:v>
                </c:pt>
                <c:pt idx="4">
                  <c:v>2854108218.5554066</c:v>
                </c:pt>
                <c:pt idx="5">
                  <c:v>2708189858.2040954</c:v>
                </c:pt>
                <c:pt idx="6">
                  <c:v>2643715165.8928552</c:v>
                </c:pt>
                <c:pt idx="7">
                  <c:v>2704265285.774313</c:v>
                </c:pt>
                <c:pt idx="8">
                  <c:v>2847258608.9996834</c:v>
                </c:pt>
                <c:pt idx="9">
                  <c:v>3012285153.8354273</c:v>
                </c:pt>
                <c:pt idx="10">
                  <c:v>3002654057.0200052</c:v>
                </c:pt>
                <c:pt idx="11">
                  <c:v>3009535155.5262942</c:v>
                </c:pt>
                <c:pt idx="12">
                  <c:v>3142787421.2636089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2C-032D-4F69-A7EB-503F6B13E596}"/>
            </c:ext>
          </c:extLst>
        </c:ser>
        <c:ser>
          <c:idx val="65"/>
          <c:order val="14"/>
          <c:tx>
            <c:strRef>
              <c:f>Planilha1!$BO$1</c:f>
              <c:strCache>
                <c:ptCount val="1"/>
                <c:pt idx="0">
                  <c:v>Série 66</c:v>
                </c:pt>
              </c:strCache>
            </c:strRef>
          </c:tx>
          <c:spPr>
            <a:ln w="28575" cap="rnd">
              <a:solidFill>
                <a:schemeClr val="accent6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Planilha1!$A$2:$A$14</c:f>
              <c:numCache>
                <c:formatCode>General</c:formatCode>
                <c:ptCount val="1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  <c:pt idx="7">
                  <c:v>2025</c:v>
                </c:pt>
                <c:pt idx="8">
                  <c:v>2026</c:v>
                </c:pt>
                <c:pt idx="9">
                  <c:v>2027</c:v>
                </c:pt>
                <c:pt idx="10">
                  <c:v>2028</c:v>
                </c:pt>
                <c:pt idx="11">
                  <c:v>2029</c:v>
                </c:pt>
                <c:pt idx="12">
                  <c:v>2030</c:v>
                </c:pt>
              </c:numCache>
            </c:numRef>
          </c:cat>
          <c:val>
            <c:numRef>
              <c:f>Planilha1!$BO$2:$BO$14</c:f>
              <c:numCache>
                <c:formatCode>General</c:formatCode>
                <c:ptCount val="13"/>
                <c:pt idx="0">
                  <c:v>2764676721.6239548</c:v>
                </c:pt>
                <c:pt idx="1">
                  <c:v>2585814411.0825777</c:v>
                </c:pt>
                <c:pt idx="2">
                  <c:v>2584153801.9622664</c:v>
                </c:pt>
                <c:pt idx="3">
                  <c:v>2477568254.8437881</c:v>
                </c:pt>
                <c:pt idx="4">
                  <c:v>2352419042.9500484</c:v>
                </c:pt>
                <c:pt idx="5">
                  <c:v>2364736146.6330152</c:v>
                </c:pt>
                <c:pt idx="6">
                  <c:v>2285475520.3029346</c:v>
                </c:pt>
                <c:pt idx="7">
                  <c:v>2244736622.1976762</c:v>
                </c:pt>
                <c:pt idx="8">
                  <c:v>2229278677.6941566</c:v>
                </c:pt>
                <c:pt idx="9">
                  <c:v>2292800406.0567198</c:v>
                </c:pt>
                <c:pt idx="10">
                  <c:v>2449718126.3602676</c:v>
                </c:pt>
                <c:pt idx="11">
                  <c:v>2552166677.9274731</c:v>
                </c:pt>
                <c:pt idx="12">
                  <c:v>2749027480.0702868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41-032D-4F69-A7EB-503F6B13E596}"/>
            </c:ext>
          </c:extLst>
        </c:ser>
        <c:ser>
          <c:idx val="91"/>
          <c:order val="15"/>
          <c:tx>
            <c:strRef>
              <c:f>Planilha1!$CO$1</c:f>
              <c:strCache>
                <c:ptCount val="1"/>
                <c:pt idx="0">
                  <c:v>Série 92</c:v>
                </c:pt>
              </c:strCache>
            </c:strRef>
          </c:tx>
          <c:spPr>
            <a:ln w="38100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numRef>
              <c:f>Planilha1!$A$2:$A$14</c:f>
              <c:numCache>
                <c:formatCode>General</c:formatCode>
                <c:ptCount val="1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  <c:pt idx="7">
                  <c:v>2025</c:v>
                </c:pt>
                <c:pt idx="8">
                  <c:v>2026</c:v>
                </c:pt>
                <c:pt idx="9">
                  <c:v>2027</c:v>
                </c:pt>
                <c:pt idx="10">
                  <c:v>2028</c:v>
                </c:pt>
                <c:pt idx="11">
                  <c:v>2029</c:v>
                </c:pt>
                <c:pt idx="12">
                  <c:v>2030</c:v>
                </c:pt>
              </c:numCache>
            </c:numRef>
          </c:cat>
          <c:val>
            <c:numRef>
              <c:f>Planilha1!$CO$2:$CO$14</c:f>
              <c:numCache>
                <c:formatCode>General</c:formatCode>
                <c:ptCount val="13"/>
                <c:pt idx="0">
                  <c:v>2990753529.8581929</c:v>
                </c:pt>
                <c:pt idx="1">
                  <c:v>3044023340.5674739</c:v>
                </c:pt>
                <c:pt idx="2">
                  <c:v>3004731197.2151623</c:v>
                </c:pt>
                <c:pt idx="3">
                  <c:v>3091134077.2785735</c:v>
                </c:pt>
                <c:pt idx="4">
                  <c:v>3097013711.762239</c:v>
                </c:pt>
                <c:pt idx="5">
                  <c:v>3031450809.4509039</c:v>
                </c:pt>
                <c:pt idx="6">
                  <c:v>3066081139.6458278</c:v>
                </c:pt>
                <c:pt idx="7">
                  <c:v>2934246153.5776148</c:v>
                </c:pt>
                <c:pt idx="8">
                  <c:v>3085501221.9565177</c:v>
                </c:pt>
                <c:pt idx="9">
                  <c:v>3195135728.8052921</c:v>
                </c:pt>
                <c:pt idx="10">
                  <c:v>3293943696.6915913</c:v>
                </c:pt>
                <c:pt idx="11">
                  <c:v>3412238956.7632141</c:v>
                </c:pt>
                <c:pt idx="12">
                  <c:v>3559845833.523653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5B-032D-4F69-A7EB-503F6B13E5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13779424"/>
        <c:axId val="282277824"/>
      </c:lineChart>
      <c:catAx>
        <c:axId val="31377942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82277824"/>
        <c:crosses val="autoZero"/>
        <c:auto val="1"/>
        <c:lblAlgn val="ctr"/>
        <c:lblOffset val="100"/>
        <c:noMultiLvlLbl val="0"/>
      </c:catAx>
      <c:valAx>
        <c:axId val="282277824"/>
        <c:scaling>
          <c:orientation val="minMax"/>
          <c:min val="200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313779424"/>
        <c:crosses val="autoZero"/>
        <c:crossBetween val="between"/>
        <c:dispUnits>
          <c:builtInUnit val="b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</c:dispUnitsLbl>
        </c:dispUnits>
      </c:valAx>
      <c:spPr>
        <a:solidFill>
          <a:schemeClr val="bg1"/>
        </a:solidFill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cap="all" spc="15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 dirty="0" smtClean="0"/>
              <a:t>SOLVÊNCIA DO RPPS</a:t>
            </a:r>
            <a:endParaRPr lang="pt-BR" dirty="0"/>
          </a:p>
        </c:rich>
      </c:tx>
      <c:layout>
        <c:manualLayout>
          <c:xMode val="edge"/>
          <c:yMode val="edge"/>
          <c:x val="0.36490429751349412"/>
          <c:y val="8.0859959463904837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cap="all" spc="15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>
        <c:manualLayout>
          <c:layoutTarget val="inner"/>
          <c:xMode val="edge"/>
          <c:yMode val="edge"/>
          <c:x val="0.1044107349557712"/>
          <c:y val="4.3188064389477816E-2"/>
          <c:w val="0.76639413664489764"/>
          <c:h val="0.7872661677007688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Planilha1!$B$1</c:f>
              <c:strCache>
                <c:ptCount val="1"/>
                <c:pt idx="0">
                  <c:v>Série 1</c:v>
                </c:pt>
              </c:strCache>
            </c:strRef>
          </c:tx>
          <c:spPr>
            <a:pattFill prst="narHorz">
              <a:fgClr>
                <a:schemeClr val="accent1"/>
              </a:fgClr>
              <a:bgClr>
                <a:schemeClr val="accent1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1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Planilha1!$A$2:$A$10</c:f>
              <c:strCache>
                <c:ptCount val="9"/>
                <c:pt idx="0">
                  <c:v> 10 ou -</c:v>
                </c:pt>
                <c:pt idx="1">
                  <c:v> [11,12]</c:v>
                </c:pt>
                <c:pt idx="2">
                  <c:v> [13,14]</c:v>
                </c:pt>
                <c:pt idx="3">
                  <c:v> [15,16]</c:v>
                </c:pt>
                <c:pt idx="4">
                  <c:v> [17,18]</c:v>
                </c:pt>
                <c:pt idx="5">
                  <c:v> [19,20]</c:v>
                </c:pt>
                <c:pt idx="6">
                  <c:v> [21,22]</c:v>
                </c:pt>
                <c:pt idx="7">
                  <c:v> [23,24]</c:v>
                </c:pt>
                <c:pt idx="8">
                  <c:v> 25 ou +</c:v>
                </c:pt>
              </c:strCache>
            </c:strRef>
          </c:cat>
          <c:val>
            <c:numRef>
              <c:f>Planilha1!$B$2:$B$10</c:f>
              <c:numCache>
                <c:formatCode>_-* #,##0_-;\-* #,##0_-;_-* "-"??_-;_-@_-</c:formatCode>
                <c:ptCount val="9"/>
                <c:pt idx="0">
                  <c:v>5</c:v>
                </c:pt>
                <c:pt idx="1">
                  <c:v>9</c:v>
                </c:pt>
                <c:pt idx="2">
                  <c:v>14</c:v>
                </c:pt>
                <c:pt idx="3">
                  <c:v>15</c:v>
                </c:pt>
                <c:pt idx="4">
                  <c:v>26</c:v>
                </c:pt>
                <c:pt idx="5">
                  <c:v>15</c:v>
                </c:pt>
                <c:pt idx="6">
                  <c:v>10</c:v>
                </c:pt>
                <c:pt idx="7">
                  <c:v>4</c:v>
                </c:pt>
                <c:pt idx="8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DCF-471D-BDE8-6BCE5030801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5"/>
        <c:axId val="282277432"/>
        <c:axId val="282278216"/>
      </c:barChart>
      <c:lineChart>
        <c:grouping val="standard"/>
        <c:varyColors val="0"/>
        <c:ser>
          <c:idx val="1"/>
          <c:order val="1"/>
          <c:tx>
            <c:strRef>
              <c:f>Planilha1!$C$1</c:f>
              <c:strCache>
                <c:ptCount val="1"/>
                <c:pt idx="0">
                  <c:v>Série 3</c:v>
                </c:pt>
              </c:strCache>
            </c:strRef>
          </c:tx>
          <c:spPr>
            <a:ln w="50800" cap="rnd">
              <a:solidFill>
                <a:srgbClr val="C00000"/>
              </a:solidFill>
              <a:round/>
            </a:ln>
            <a:effectLst/>
          </c:spPr>
          <c:marker>
            <c:symbol val="circle"/>
            <c:size val="6"/>
            <c:spPr>
              <a:solidFill>
                <a:schemeClr val="accent2"/>
              </a:solidFill>
              <a:ln>
                <a:noFill/>
              </a:ln>
              <a:effectLst/>
            </c:spPr>
          </c:marker>
          <c:dLbls>
            <c:dLbl>
              <c:idx val="5"/>
              <c:layout>
                <c:manualLayout>
                  <c:x val="-1.3528748590755355E-2"/>
                  <c:y val="3.12438976762351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BDCF-471D-BDE8-6BCE50308016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2.2547914317925674E-2"/>
                  <c:y val="3.9054872095293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BDCF-471D-BDE8-6BCE50308016}"/>
                </c:ex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3.382187147688847E-2"/>
                  <c:y val="4.2960359304823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BDCF-471D-BDE8-6BCE50308016}"/>
                </c:ex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3.8331454340473588E-2"/>
                  <c:y val="4.29603593048232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BDCF-471D-BDE8-6BCE50308016}"/>
                </c:ex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4.2841037204058623E-2"/>
                  <c:y val="4.29603593048232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BDCF-471D-BDE8-6BCE50308016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Planilha1!$A$2:$A$10</c:f>
              <c:strCache>
                <c:ptCount val="9"/>
                <c:pt idx="0">
                  <c:v> 10 ou -</c:v>
                </c:pt>
                <c:pt idx="1">
                  <c:v> [11,12]</c:v>
                </c:pt>
                <c:pt idx="2">
                  <c:v> [13,14]</c:v>
                </c:pt>
                <c:pt idx="3">
                  <c:v> [15,16]</c:v>
                </c:pt>
                <c:pt idx="4">
                  <c:v> [17,18]</c:v>
                </c:pt>
                <c:pt idx="5">
                  <c:v> [19,20]</c:v>
                </c:pt>
                <c:pt idx="6">
                  <c:v> [21,22]</c:v>
                </c:pt>
                <c:pt idx="7">
                  <c:v> [23,24]</c:v>
                </c:pt>
                <c:pt idx="8">
                  <c:v> 25 ou +</c:v>
                </c:pt>
              </c:strCache>
            </c:strRef>
          </c:cat>
          <c:val>
            <c:numRef>
              <c:f>Planilha1!$C$2:$C$10</c:f>
              <c:numCache>
                <c:formatCode>0%</c:formatCode>
                <c:ptCount val="9"/>
                <c:pt idx="0">
                  <c:v>0.05</c:v>
                </c:pt>
                <c:pt idx="1">
                  <c:v>0.14000000000000001</c:v>
                </c:pt>
                <c:pt idx="2">
                  <c:v>0.28000000000000003</c:v>
                </c:pt>
                <c:pt idx="3">
                  <c:v>0.43000000000000005</c:v>
                </c:pt>
                <c:pt idx="4">
                  <c:v>0.69000000000000006</c:v>
                </c:pt>
                <c:pt idx="5">
                  <c:v>0.84000000000000008</c:v>
                </c:pt>
                <c:pt idx="6">
                  <c:v>0.94000000000000006</c:v>
                </c:pt>
                <c:pt idx="7">
                  <c:v>0.98000000000000009</c:v>
                </c:pt>
                <c:pt idx="8">
                  <c:v>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6-BDCF-471D-BDE8-6BCE5030801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313559584"/>
        <c:axId val="313557232"/>
      </c:lineChart>
      <c:valAx>
        <c:axId val="282278216"/>
        <c:scaling>
          <c:orientation val="minMax"/>
        </c:scaling>
        <c:delete val="0"/>
        <c:axPos val="l"/>
        <c:majorGridlines>
          <c:spPr>
            <a:ln>
              <a:solidFill>
                <a:schemeClr val="tx1">
                  <a:lumMod val="15000"/>
                  <a:lumOff val="85000"/>
                </a:schemeClr>
              </a:solidFill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pt-BR"/>
                  <a:t>Quantidade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97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pt-BR"/>
            </a:p>
          </c:txPr>
        </c:title>
        <c:numFmt formatCode="_-* #,##0_-;\-* #,##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82277432"/>
        <c:crosses val="autoZero"/>
        <c:crossBetween val="between"/>
      </c:valAx>
      <c:catAx>
        <c:axId val="28227743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pt-BR" dirty="0" smtClean="0"/>
                  <a:t>Anos</a:t>
                </a:r>
                <a:endParaRPr lang="pt-BR" dirty="0"/>
              </a:p>
            </c:rich>
          </c:tx>
          <c:layout>
            <c:manualLayout>
              <c:xMode val="edge"/>
              <c:yMode val="edge"/>
              <c:x val="0.84892614536293476"/>
              <c:y val="0.896046138989993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197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pt-B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82278216"/>
        <c:crosses val="autoZero"/>
        <c:auto val="1"/>
        <c:lblAlgn val="ctr"/>
        <c:lblOffset val="100"/>
        <c:noMultiLvlLbl val="0"/>
      </c:catAx>
      <c:valAx>
        <c:axId val="313557232"/>
        <c:scaling>
          <c:orientation val="minMax"/>
          <c:max val="1.02"/>
          <c:min val="0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pt-BR"/>
                  <a:t>Percentual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97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pt-BR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313559584"/>
        <c:crosses val="max"/>
        <c:crossBetween val="between"/>
        <c:majorUnit val="0.1"/>
        <c:minorUnit val="5.000000000000001E-2"/>
      </c:valAx>
      <c:catAx>
        <c:axId val="31355958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1355723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2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15875" cap="flat" cmpd="sng" algn="ctr">
        <a:solidFill>
          <a:schemeClr val="tx1">
            <a:lumMod val="65000"/>
            <a:lumOff val="3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DA0A49-210A-4600-B544-C84B8382839F}" type="doc">
      <dgm:prSet loTypeId="urn:microsoft.com/office/officeart/2005/8/layout/orgChart1" loCatId="hierarchy" qsTypeId="urn:microsoft.com/office/officeart/2005/8/quickstyle/simple1" qsCatId="simple" csTypeId="urn:microsoft.com/office/officeart/2005/8/colors/accent5_1" csCatId="accent5" phldr="1"/>
      <dgm:spPr/>
      <dgm:t>
        <a:bodyPr/>
        <a:lstStyle/>
        <a:p>
          <a:endParaRPr lang="pt-BR"/>
        </a:p>
      </dgm:t>
    </dgm:pt>
    <dgm:pt modelId="{B0E03186-6894-4E6B-8D2D-F0661E7EF2D8}">
      <dgm:prSet phldrT="[Texto]" custT="1"/>
      <dgm:spPr/>
      <dgm:t>
        <a:bodyPr/>
        <a:lstStyle/>
        <a:p>
          <a:r>
            <a:rPr lang="pt-BR" sz="3200" b="1" dirty="0" smtClean="0"/>
            <a:t>COI – Carteira de Obrigações Imunizadas</a:t>
          </a:r>
          <a:endParaRPr lang="pt-BR" sz="3200" b="1" dirty="0"/>
        </a:p>
      </dgm:t>
    </dgm:pt>
    <dgm:pt modelId="{93A03E27-3C77-4001-95B8-8B5BF8B96C0B}" type="parTrans" cxnId="{2B9553FB-3E49-4A2F-BE49-30FC0161DCE9}">
      <dgm:prSet/>
      <dgm:spPr/>
      <dgm:t>
        <a:bodyPr/>
        <a:lstStyle/>
        <a:p>
          <a:endParaRPr lang="pt-BR"/>
        </a:p>
      </dgm:t>
    </dgm:pt>
    <dgm:pt modelId="{1730C977-64D6-4E0B-8D5E-383684818286}" type="sibTrans" cxnId="{2B9553FB-3E49-4A2F-BE49-30FC0161DCE9}">
      <dgm:prSet/>
      <dgm:spPr/>
      <dgm:t>
        <a:bodyPr/>
        <a:lstStyle/>
        <a:p>
          <a:endParaRPr lang="pt-BR"/>
        </a:p>
      </dgm:t>
    </dgm:pt>
    <dgm:pt modelId="{823030A5-239A-4646-9145-2FD5C22C3277}">
      <dgm:prSet phldrT="[Texto]" custT="1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lang="pt-BR" sz="2800" dirty="0" smtClean="0"/>
            <a:t>BAIXO RISCO</a:t>
          </a:r>
          <a:endParaRPr lang="pt-BR" sz="2800" dirty="0"/>
        </a:p>
      </dgm:t>
    </dgm:pt>
    <dgm:pt modelId="{B6C999AB-8174-4541-8956-E09E90FD7820}" type="parTrans" cxnId="{D4BD3D80-3594-4305-9E58-434F572BBBE2}">
      <dgm:prSet/>
      <dgm:spPr/>
      <dgm:t>
        <a:bodyPr/>
        <a:lstStyle/>
        <a:p>
          <a:endParaRPr lang="pt-BR"/>
        </a:p>
      </dgm:t>
    </dgm:pt>
    <dgm:pt modelId="{C0117306-95C3-4F4C-8F15-956036BC9FC5}" type="sibTrans" cxnId="{D4BD3D80-3594-4305-9E58-434F572BBBE2}">
      <dgm:prSet/>
      <dgm:spPr/>
      <dgm:t>
        <a:bodyPr/>
        <a:lstStyle/>
        <a:p>
          <a:endParaRPr lang="pt-BR"/>
        </a:p>
      </dgm:t>
    </dgm:pt>
    <dgm:pt modelId="{D8082D5B-A865-4FD3-9AD9-3B9644CD5DF0}">
      <dgm:prSet phldrT="[Texto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pt-BR" sz="2800" dirty="0" smtClean="0"/>
            <a:t>MAIOR RISCO</a:t>
          </a:r>
          <a:endParaRPr lang="pt-BR" sz="2800" dirty="0"/>
        </a:p>
      </dgm:t>
    </dgm:pt>
    <dgm:pt modelId="{35DA1D46-D617-4A7C-9357-A2E978972393}" type="parTrans" cxnId="{F9D49E94-6EE7-4F8A-941D-21AD2335EBFD}">
      <dgm:prSet/>
      <dgm:spPr/>
      <dgm:t>
        <a:bodyPr/>
        <a:lstStyle/>
        <a:p>
          <a:endParaRPr lang="pt-BR"/>
        </a:p>
      </dgm:t>
    </dgm:pt>
    <dgm:pt modelId="{74C93D1F-A140-402E-B9ED-94634CEAFD3B}" type="sibTrans" cxnId="{F9D49E94-6EE7-4F8A-941D-21AD2335EBFD}">
      <dgm:prSet/>
      <dgm:spPr/>
      <dgm:t>
        <a:bodyPr/>
        <a:lstStyle/>
        <a:p>
          <a:endParaRPr lang="pt-BR"/>
        </a:p>
      </dgm:t>
    </dgm:pt>
    <dgm:pt modelId="{0D6AA8BB-8F9C-4CF0-9D4D-CFBF428C7D27}">
      <dgm:prSet custT="1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lang="pt-BR" sz="2200" dirty="0" smtClean="0"/>
            <a:t>Investimentos em Renda Fixa Com a Taxa de Juros Contratada</a:t>
          </a:r>
        </a:p>
        <a:p>
          <a:r>
            <a:rPr lang="pt-BR" sz="2200" dirty="0" smtClean="0"/>
            <a:t>Proteção p/ PMBC</a:t>
          </a:r>
          <a:endParaRPr lang="pt-BR" sz="2200" dirty="0"/>
        </a:p>
      </dgm:t>
    </dgm:pt>
    <dgm:pt modelId="{1F259889-90C0-4380-8E83-BE1239B8601C}" type="parTrans" cxnId="{CB3392C2-EE75-4BC1-990B-077ABC4D0DE1}">
      <dgm:prSet/>
      <dgm:spPr/>
      <dgm:t>
        <a:bodyPr/>
        <a:lstStyle/>
        <a:p>
          <a:endParaRPr lang="pt-BR"/>
        </a:p>
      </dgm:t>
    </dgm:pt>
    <dgm:pt modelId="{F3EF769B-9AE5-4B1F-BD4D-8894B7BEF231}" type="sibTrans" cxnId="{CB3392C2-EE75-4BC1-990B-077ABC4D0DE1}">
      <dgm:prSet/>
      <dgm:spPr/>
      <dgm:t>
        <a:bodyPr/>
        <a:lstStyle/>
        <a:p>
          <a:endParaRPr lang="pt-BR"/>
        </a:p>
      </dgm:t>
    </dgm:pt>
    <dgm:pt modelId="{C257545B-E89B-4BAF-AB84-4019AE3CFD88}">
      <dgm:prSet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pt-BR" sz="2200" dirty="0" smtClean="0"/>
            <a:t>Investimentos em Renda Variável Pela Variação da Economia em Longo Prazo</a:t>
          </a:r>
        </a:p>
        <a:p>
          <a:r>
            <a:rPr lang="pt-BR" sz="2200" dirty="0" smtClean="0"/>
            <a:t>Proteção p/ </a:t>
          </a:r>
          <a:r>
            <a:rPr lang="pt-BR" sz="2200" dirty="0" err="1" smtClean="0"/>
            <a:t>PMBaC</a:t>
          </a:r>
          <a:endParaRPr lang="pt-BR" sz="2200" dirty="0"/>
        </a:p>
      </dgm:t>
    </dgm:pt>
    <dgm:pt modelId="{59C7F4C0-B2F7-4288-8B24-D0FE238E506A}" type="parTrans" cxnId="{9F28FE66-B438-4F8C-AA17-76E6AAC2E99C}">
      <dgm:prSet/>
      <dgm:spPr/>
      <dgm:t>
        <a:bodyPr/>
        <a:lstStyle/>
        <a:p>
          <a:endParaRPr lang="pt-BR"/>
        </a:p>
      </dgm:t>
    </dgm:pt>
    <dgm:pt modelId="{8DDD2EA9-8742-4541-969C-5FAFABB57E08}" type="sibTrans" cxnId="{9F28FE66-B438-4F8C-AA17-76E6AAC2E99C}">
      <dgm:prSet/>
      <dgm:spPr/>
      <dgm:t>
        <a:bodyPr/>
        <a:lstStyle/>
        <a:p>
          <a:endParaRPr lang="pt-BR"/>
        </a:p>
      </dgm:t>
    </dgm:pt>
    <dgm:pt modelId="{4AA15EC7-B11B-4A7B-8708-99EDAC4EC5E4}" type="pres">
      <dgm:prSet presAssocID="{48DA0A49-210A-4600-B544-C84B8382839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25607571-50CD-484D-9F71-50B4436CE4E2}" type="pres">
      <dgm:prSet presAssocID="{B0E03186-6894-4E6B-8D2D-F0661E7EF2D8}" presName="hierRoot1" presStyleCnt="0">
        <dgm:presLayoutVars>
          <dgm:hierBranch val="init"/>
        </dgm:presLayoutVars>
      </dgm:prSet>
      <dgm:spPr/>
    </dgm:pt>
    <dgm:pt modelId="{D8A5B0FC-4FD6-4C5A-B28E-F0343461EA32}" type="pres">
      <dgm:prSet presAssocID="{B0E03186-6894-4E6B-8D2D-F0661E7EF2D8}" presName="rootComposite1" presStyleCnt="0"/>
      <dgm:spPr/>
    </dgm:pt>
    <dgm:pt modelId="{B632A660-FF75-420E-AA19-2863EC2488C0}" type="pres">
      <dgm:prSet presAssocID="{B0E03186-6894-4E6B-8D2D-F0661E7EF2D8}" presName="rootText1" presStyleLbl="node0" presStyleIdx="0" presStyleCnt="1" custScaleX="290554" custScaleY="52610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8BC268CD-F10D-4CF6-B17E-809DC3DEFD9D}" type="pres">
      <dgm:prSet presAssocID="{B0E03186-6894-4E6B-8D2D-F0661E7EF2D8}" presName="rootConnector1" presStyleLbl="node1" presStyleIdx="0" presStyleCnt="0"/>
      <dgm:spPr/>
      <dgm:t>
        <a:bodyPr/>
        <a:lstStyle/>
        <a:p>
          <a:endParaRPr lang="pt-BR"/>
        </a:p>
      </dgm:t>
    </dgm:pt>
    <dgm:pt modelId="{4C3B3914-5A69-4DBA-B89B-6A61A81449E5}" type="pres">
      <dgm:prSet presAssocID="{B0E03186-6894-4E6B-8D2D-F0661E7EF2D8}" presName="hierChild2" presStyleCnt="0"/>
      <dgm:spPr/>
    </dgm:pt>
    <dgm:pt modelId="{0DA50127-08F8-44AF-96A6-4CA688EABD69}" type="pres">
      <dgm:prSet presAssocID="{B6C999AB-8174-4541-8956-E09E90FD7820}" presName="Name37" presStyleLbl="parChTrans1D2" presStyleIdx="0" presStyleCnt="2"/>
      <dgm:spPr/>
      <dgm:t>
        <a:bodyPr/>
        <a:lstStyle/>
        <a:p>
          <a:endParaRPr lang="pt-BR"/>
        </a:p>
      </dgm:t>
    </dgm:pt>
    <dgm:pt modelId="{AC2E6C8E-ECB7-4244-97AC-0FDF7099634D}" type="pres">
      <dgm:prSet presAssocID="{823030A5-239A-4646-9145-2FD5C22C3277}" presName="hierRoot2" presStyleCnt="0">
        <dgm:presLayoutVars>
          <dgm:hierBranch val="init"/>
        </dgm:presLayoutVars>
      </dgm:prSet>
      <dgm:spPr/>
    </dgm:pt>
    <dgm:pt modelId="{B66F4996-3AA4-42FC-A9B0-D47FAEAEFF67}" type="pres">
      <dgm:prSet presAssocID="{823030A5-239A-4646-9145-2FD5C22C3277}" presName="rootComposite" presStyleCnt="0"/>
      <dgm:spPr/>
    </dgm:pt>
    <dgm:pt modelId="{17619342-F14C-401D-A1FC-F2D64F303722}" type="pres">
      <dgm:prSet presAssocID="{823030A5-239A-4646-9145-2FD5C22C3277}" presName="rootText" presStyleLbl="node2" presStyleIdx="0" presStyleCnt="2" custScaleY="40547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ACCEA486-2654-4EB8-B82F-152E2F47F5CE}" type="pres">
      <dgm:prSet presAssocID="{823030A5-239A-4646-9145-2FD5C22C3277}" presName="rootConnector" presStyleLbl="node2" presStyleIdx="0" presStyleCnt="2"/>
      <dgm:spPr/>
      <dgm:t>
        <a:bodyPr/>
        <a:lstStyle/>
        <a:p>
          <a:endParaRPr lang="pt-BR"/>
        </a:p>
      </dgm:t>
    </dgm:pt>
    <dgm:pt modelId="{6FC69A32-C5BC-456F-8A5D-D8D89D2C8625}" type="pres">
      <dgm:prSet presAssocID="{823030A5-239A-4646-9145-2FD5C22C3277}" presName="hierChild4" presStyleCnt="0"/>
      <dgm:spPr/>
    </dgm:pt>
    <dgm:pt modelId="{03A25909-FBAA-4847-A44F-F9D908D63F7E}" type="pres">
      <dgm:prSet presAssocID="{1F259889-90C0-4380-8E83-BE1239B8601C}" presName="Name37" presStyleLbl="parChTrans1D3" presStyleIdx="0" presStyleCnt="2"/>
      <dgm:spPr/>
      <dgm:t>
        <a:bodyPr/>
        <a:lstStyle/>
        <a:p>
          <a:endParaRPr lang="pt-BR"/>
        </a:p>
      </dgm:t>
    </dgm:pt>
    <dgm:pt modelId="{A2A3E982-A6D7-4913-ABF3-F1A5E0FB6C9A}" type="pres">
      <dgm:prSet presAssocID="{0D6AA8BB-8F9C-4CF0-9D4D-CFBF428C7D27}" presName="hierRoot2" presStyleCnt="0">
        <dgm:presLayoutVars>
          <dgm:hierBranch val="init"/>
        </dgm:presLayoutVars>
      </dgm:prSet>
      <dgm:spPr/>
    </dgm:pt>
    <dgm:pt modelId="{8101FD5D-9E94-460E-8C9B-B96AF8CD5BE9}" type="pres">
      <dgm:prSet presAssocID="{0D6AA8BB-8F9C-4CF0-9D4D-CFBF428C7D27}" presName="rootComposite" presStyleCnt="0"/>
      <dgm:spPr/>
    </dgm:pt>
    <dgm:pt modelId="{43FF94B3-67F7-4DFB-B4AA-850FCFDAC57D}" type="pres">
      <dgm:prSet presAssocID="{0D6AA8BB-8F9C-4CF0-9D4D-CFBF428C7D27}" presName="rootText" presStyleLbl="node3" presStyleIdx="0" presStyleCnt="2" custLinFactNeighborX="-25759" custLinFactNeighborY="-4619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55D899FC-5411-4BE8-9BBE-B9251EC40976}" type="pres">
      <dgm:prSet presAssocID="{0D6AA8BB-8F9C-4CF0-9D4D-CFBF428C7D27}" presName="rootConnector" presStyleLbl="node3" presStyleIdx="0" presStyleCnt="2"/>
      <dgm:spPr/>
      <dgm:t>
        <a:bodyPr/>
        <a:lstStyle/>
        <a:p>
          <a:endParaRPr lang="pt-BR"/>
        </a:p>
      </dgm:t>
    </dgm:pt>
    <dgm:pt modelId="{EE4D14F9-140F-40F8-868F-AB4F96042980}" type="pres">
      <dgm:prSet presAssocID="{0D6AA8BB-8F9C-4CF0-9D4D-CFBF428C7D27}" presName="hierChild4" presStyleCnt="0"/>
      <dgm:spPr/>
    </dgm:pt>
    <dgm:pt modelId="{A5F16BBB-67DF-4A42-B638-E7E3BDCAE846}" type="pres">
      <dgm:prSet presAssocID="{0D6AA8BB-8F9C-4CF0-9D4D-CFBF428C7D27}" presName="hierChild5" presStyleCnt="0"/>
      <dgm:spPr/>
    </dgm:pt>
    <dgm:pt modelId="{CE5CF721-5C0B-40CC-BABB-5CEE6B545BE2}" type="pres">
      <dgm:prSet presAssocID="{823030A5-239A-4646-9145-2FD5C22C3277}" presName="hierChild5" presStyleCnt="0"/>
      <dgm:spPr/>
    </dgm:pt>
    <dgm:pt modelId="{EB054072-88D6-4D72-8F01-6451C49FCFF2}" type="pres">
      <dgm:prSet presAssocID="{35DA1D46-D617-4A7C-9357-A2E978972393}" presName="Name37" presStyleLbl="parChTrans1D2" presStyleIdx="1" presStyleCnt="2"/>
      <dgm:spPr/>
      <dgm:t>
        <a:bodyPr/>
        <a:lstStyle/>
        <a:p>
          <a:endParaRPr lang="pt-BR"/>
        </a:p>
      </dgm:t>
    </dgm:pt>
    <dgm:pt modelId="{E7BAD33C-AA3C-4DFD-B2FF-9D3539C11780}" type="pres">
      <dgm:prSet presAssocID="{D8082D5B-A865-4FD3-9AD9-3B9644CD5DF0}" presName="hierRoot2" presStyleCnt="0">
        <dgm:presLayoutVars>
          <dgm:hierBranch val="init"/>
        </dgm:presLayoutVars>
      </dgm:prSet>
      <dgm:spPr/>
    </dgm:pt>
    <dgm:pt modelId="{CEFBC43E-7E1B-43EF-883F-473BEEAABCAA}" type="pres">
      <dgm:prSet presAssocID="{D8082D5B-A865-4FD3-9AD9-3B9644CD5DF0}" presName="rootComposite" presStyleCnt="0"/>
      <dgm:spPr/>
    </dgm:pt>
    <dgm:pt modelId="{6296F9A2-6005-4B48-9468-E3D251D94DD8}" type="pres">
      <dgm:prSet presAssocID="{D8082D5B-A865-4FD3-9AD9-3B9644CD5DF0}" presName="rootText" presStyleLbl="node2" presStyleIdx="1" presStyleCnt="2" custScaleY="40547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90653A75-4EC2-49BF-9F90-BB47E3E4EA7E}" type="pres">
      <dgm:prSet presAssocID="{D8082D5B-A865-4FD3-9AD9-3B9644CD5DF0}" presName="rootConnector" presStyleLbl="node2" presStyleIdx="1" presStyleCnt="2"/>
      <dgm:spPr/>
      <dgm:t>
        <a:bodyPr/>
        <a:lstStyle/>
        <a:p>
          <a:endParaRPr lang="pt-BR"/>
        </a:p>
      </dgm:t>
    </dgm:pt>
    <dgm:pt modelId="{053B4BAC-8760-40D4-A026-04A975B62A49}" type="pres">
      <dgm:prSet presAssocID="{D8082D5B-A865-4FD3-9AD9-3B9644CD5DF0}" presName="hierChild4" presStyleCnt="0"/>
      <dgm:spPr/>
    </dgm:pt>
    <dgm:pt modelId="{A44AE398-EC8B-44D5-9EE4-99D606AD8990}" type="pres">
      <dgm:prSet presAssocID="{59C7F4C0-B2F7-4288-8B24-D0FE238E506A}" presName="Name37" presStyleLbl="parChTrans1D3" presStyleIdx="1" presStyleCnt="2"/>
      <dgm:spPr/>
      <dgm:t>
        <a:bodyPr/>
        <a:lstStyle/>
        <a:p>
          <a:endParaRPr lang="pt-BR"/>
        </a:p>
      </dgm:t>
    </dgm:pt>
    <dgm:pt modelId="{6DDEF3E7-1FBC-4648-84B5-0C8814AB3DF6}" type="pres">
      <dgm:prSet presAssocID="{C257545B-E89B-4BAF-AB84-4019AE3CFD88}" presName="hierRoot2" presStyleCnt="0">
        <dgm:presLayoutVars>
          <dgm:hierBranch val="init"/>
        </dgm:presLayoutVars>
      </dgm:prSet>
      <dgm:spPr/>
    </dgm:pt>
    <dgm:pt modelId="{A4ED427D-3E19-4C2A-9F3F-40EE395EB7E9}" type="pres">
      <dgm:prSet presAssocID="{C257545B-E89B-4BAF-AB84-4019AE3CFD88}" presName="rootComposite" presStyleCnt="0"/>
      <dgm:spPr/>
    </dgm:pt>
    <dgm:pt modelId="{37F4C16B-6D84-4255-80C8-A86B2FAA4BBA}" type="pres">
      <dgm:prSet presAssocID="{C257545B-E89B-4BAF-AB84-4019AE3CFD88}" presName="rootText" presStyleLbl="node3" presStyleIdx="1" presStyleCnt="2" custLinFactNeighborX="-24328" custLinFactNeighborY="-484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41B86271-7718-49E3-B134-7070C235CAB7}" type="pres">
      <dgm:prSet presAssocID="{C257545B-E89B-4BAF-AB84-4019AE3CFD88}" presName="rootConnector" presStyleLbl="node3" presStyleIdx="1" presStyleCnt="2"/>
      <dgm:spPr/>
      <dgm:t>
        <a:bodyPr/>
        <a:lstStyle/>
        <a:p>
          <a:endParaRPr lang="pt-BR"/>
        </a:p>
      </dgm:t>
    </dgm:pt>
    <dgm:pt modelId="{5B668AAB-A587-4733-AD6D-37EC1CBA1854}" type="pres">
      <dgm:prSet presAssocID="{C257545B-E89B-4BAF-AB84-4019AE3CFD88}" presName="hierChild4" presStyleCnt="0"/>
      <dgm:spPr/>
    </dgm:pt>
    <dgm:pt modelId="{34A59269-8C71-48FB-A232-DF3580844D64}" type="pres">
      <dgm:prSet presAssocID="{C257545B-E89B-4BAF-AB84-4019AE3CFD88}" presName="hierChild5" presStyleCnt="0"/>
      <dgm:spPr/>
    </dgm:pt>
    <dgm:pt modelId="{5B654029-D22B-4F42-852E-7720238BF889}" type="pres">
      <dgm:prSet presAssocID="{D8082D5B-A865-4FD3-9AD9-3B9644CD5DF0}" presName="hierChild5" presStyleCnt="0"/>
      <dgm:spPr/>
    </dgm:pt>
    <dgm:pt modelId="{EF261983-8F6E-4F65-AD5A-FC0E14964A81}" type="pres">
      <dgm:prSet presAssocID="{B0E03186-6894-4E6B-8D2D-F0661E7EF2D8}" presName="hierChild3" presStyleCnt="0"/>
      <dgm:spPr/>
    </dgm:pt>
  </dgm:ptLst>
  <dgm:cxnLst>
    <dgm:cxn modelId="{5C072572-2D48-4773-8776-EB0A4EAF3997}" type="presOf" srcId="{59C7F4C0-B2F7-4288-8B24-D0FE238E506A}" destId="{A44AE398-EC8B-44D5-9EE4-99D606AD8990}" srcOrd="0" destOrd="0" presId="urn:microsoft.com/office/officeart/2005/8/layout/orgChart1"/>
    <dgm:cxn modelId="{FCC038E2-2D95-4DAF-A150-A973CADE33E7}" type="presOf" srcId="{D8082D5B-A865-4FD3-9AD9-3B9644CD5DF0}" destId="{6296F9A2-6005-4B48-9468-E3D251D94DD8}" srcOrd="0" destOrd="0" presId="urn:microsoft.com/office/officeart/2005/8/layout/orgChart1"/>
    <dgm:cxn modelId="{08B41100-07DF-4CB7-8EE1-43757A2DC583}" type="presOf" srcId="{B0E03186-6894-4E6B-8D2D-F0661E7EF2D8}" destId="{B632A660-FF75-420E-AA19-2863EC2488C0}" srcOrd="0" destOrd="0" presId="urn:microsoft.com/office/officeart/2005/8/layout/orgChart1"/>
    <dgm:cxn modelId="{E2385C13-D8D4-4CD2-9410-EA32A73AFE53}" type="presOf" srcId="{48DA0A49-210A-4600-B544-C84B8382839F}" destId="{4AA15EC7-B11B-4A7B-8708-99EDAC4EC5E4}" srcOrd="0" destOrd="0" presId="urn:microsoft.com/office/officeart/2005/8/layout/orgChart1"/>
    <dgm:cxn modelId="{C5873D31-78C8-445F-B153-6A30E556B539}" type="presOf" srcId="{0D6AA8BB-8F9C-4CF0-9D4D-CFBF428C7D27}" destId="{55D899FC-5411-4BE8-9BBE-B9251EC40976}" srcOrd="1" destOrd="0" presId="urn:microsoft.com/office/officeart/2005/8/layout/orgChart1"/>
    <dgm:cxn modelId="{8B79BD2A-F0BD-40B1-8F9E-027724597347}" type="presOf" srcId="{35DA1D46-D617-4A7C-9357-A2E978972393}" destId="{EB054072-88D6-4D72-8F01-6451C49FCFF2}" srcOrd="0" destOrd="0" presId="urn:microsoft.com/office/officeart/2005/8/layout/orgChart1"/>
    <dgm:cxn modelId="{D4BD3D80-3594-4305-9E58-434F572BBBE2}" srcId="{B0E03186-6894-4E6B-8D2D-F0661E7EF2D8}" destId="{823030A5-239A-4646-9145-2FD5C22C3277}" srcOrd="0" destOrd="0" parTransId="{B6C999AB-8174-4541-8956-E09E90FD7820}" sibTransId="{C0117306-95C3-4F4C-8F15-956036BC9FC5}"/>
    <dgm:cxn modelId="{2B9553FB-3E49-4A2F-BE49-30FC0161DCE9}" srcId="{48DA0A49-210A-4600-B544-C84B8382839F}" destId="{B0E03186-6894-4E6B-8D2D-F0661E7EF2D8}" srcOrd="0" destOrd="0" parTransId="{93A03E27-3C77-4001-95B8-8B5BF8B96C0B}" sibTransId="{1730C977-64D6-4E0B-8D5E-383684818286}"/>
    <dgm:cxn modelId="{AAB1300E-6F52-413D-AAC9-9E97C3D804EC}" type="presOf" srcId="{823030A5-239A-4646-9145-2FD5C22C3277}" destId="{17619342-F14C-401D-A1FC-F2D64F303722}" srcOrd="0" destOrd="0" presId="urn:microsoft.com/office/officeart/2005/8/layout/orgChart1"/>
    <dgm:cxn modelId="{F9D49E94-6EE7-4F8A-941D-21AD2335EBFD}" srcId="{B0E03186-6894-4E6B-8D2D-F0661E7EF2D8}" destId="{D8082D5B-A865-4FD3-9AD9-3B9644CD5DF0}" srcOrd="1" destOrd="0" parTransId="{35DA1D46-D617-4A7C-9357-A2E978972393}" sibTransId="{74C93D1F-A140-402E-B9ED-94634CEAFD3B}"/>
    <dgm:cxn modelId="{E125B4A1-CCE3-42D8-92D4-00625E7CEA50}" type="presOf" srcId="{D8082D5B-A865-4FD3-9AD9-3B9644CD5DF0}" destId="{90653A75-4EC2-49BF-9F90-BB47E3E4EA7E}" srcOrd="1" destOrd="0" presId="urn:microsoft.com/office/officeart/2005/8/layout/orgChart1"/>
    <dgm:cxn modelId="{225A5ED8-5DD7-4D26-8EFD-3A36B226F6F9}" type="presOf" srcId="{B6C999AB-8174-4541-8956-E09E90FD7820}" destId="{0DA50127-08F8-44AF-96A6-4CA688EABD69}" srcOrd="0" destOrd="0" presId="urn:microsoft.com/office/officeart/2005/8/layout/orgChart1"/>
    <dgm:cxn modelId="{2AD51711-6B61-4DA2-8012-6E640E5E1E7E}" type="presOf" srcId="{C257545B-E89B-4BAF-AB84-4019AE3CFD88}" destId="{37F4C16B-6D84-4255-80C8-A86B2FAA4BBA}" srcOrd="0" destOrd="0" presId="urn:microsoft.com/office/officeart/2005/8/layout/orgChart1"/>
    <dgm:cxn modelId="{CB3392C2-EE75-4BC1-990B-077ABC4D0DE1}" srcId="{823030A5-239A-4646-9145-2FD5C22C3277}" destId="{0D6AA8BB-8F9C-4CF0-9D4D-CFBF428C7D27}" srcOrd="0" destOrd="0" parTransId="{1F259889-90C0-4380-8E83-BE1239B8601C}" sibTransId="{F3EF769B-9AE5-4B1F-BD4D-8894B7BEF231}"/>
    <dgm:cxn modelId="{F33590E8-5134-4191-B6EF-5C89981BC59F}" type="presOf" srcId="{C257545B-E89B-4BAF-AB84-4019AE3CFD88}" destId="{41B86271-7718-49E3-B134-7070C235CAB7}" srcOrd="1" destOrd="0" presId="urn:microsoft.com/office/officeart/2005/8/layout/orgChart1"/>
    <dgm:cxn modelId="{F7D48CA6-DE65-4FD1-81BC-7E1D0271A41B}" type="presOf" srcId="{B0E03186-6894-4E6B-8D2D-F0661E7EF2D8}" destId="{8BC268CD-F10D-4CF6-B17E-809DC3DEFD9D}" srcOrd="1" destOrd="0" presId="urn:microsoft.com/office/officeart/2005/8/layout/orgChart1"/>
    <dgm:cxn modelId="{C84C3335-5293-4584-AB28-870CF5820451}" type="presOf" srcId="{1F259889-90C0-4380-8E83-BE1239B8601C}" destId="{03A25909-FBAA-4847-A44F-F9D908D63F7E}" srcOrd="0" destOrd="0" presId="urn:microsoft.com/office/officeart/2005/8/layout/orgChart1"/>
    <dgm:cxn modelId="{10FDCD62-2F99-43BB-8430-A1216FA38DDE}" type="presOf" srcId="{823030A5-239A-4646-9145-2FD5C22C3277}" destId="{ACCEA486-2654-4EB8-B82F-152E2F47F5CE}" srcOrd="1" destOrd="0" presId="urn:microsoft.com/office/officeart/2005/8/layout/orgChart1"/>
    <dgm:cxn modelId="{10D6070D-B148-4E55-A651-77C979E64B93}" type="presOf" srcId="{0D6AA8BB-8F9C-4CF0-9D4D-CFBF428C7D27}" destId="{43FF94B3-67F7-4DFB-B4AA-850FCFDAC57D}" srcOrd="0" destOrd="0" presId="urn:microsoft.com/office/officeart/2005/8/layout/orgChart1"/>
    <dgm:cxn modelId="{9F28FE66-B438-4F8C-AA17-76E6AAC2E99C}" srcId="{D8082D5B-A865-4FD3-9AD9-3B9644CD5DF0}" destId="{C257545B-E89B-4BAF-AB84-4019AE3CFD88}" srcOrd="0" destOrd="0" parTransId="{59C7F4C0-B2F7-4288-8B24-D0FE238E506A}" sibTransId="{8DDD2EA9-8742-4541-969C-5FAFABB57E08}"/>
    <dgm:cxn modelId="{D2632C82-5CB9-480F-AFA1-BC7E29EB1983}" type="presParOf" srcId="{4AA15EC7-B11B-4A7B-8708-99EDAC4EC5E4}" destId="{25607571-50CD-484D-9F71-50B4436CE4E2}" srcOrd="0" destOrd="0" presId="urn:microsoft.com/office/officeart/2005/8/layout/orgChart1"/>
    <dgm:cxn modelId="{99C55980-6185-48E6-9225-8B6BE41A39B3}" type="presParOf" srcId="{25607571-50CD-484D-9F71-50B4436CE4E2}" destId="{D8A5B0FC-4FD6-4C5A-B28E-F0343461EA32}" srcOrd="0" destOrd="0" presId="urn:microsoft.com/office/officeart/2005/8/layout/orgChart1"/>
    <dgm:cxn modelId="{2E4206EB-CCEE-4BAF-8542-DAD322E0C718}" type="presParOf" srcId="{D8A5B0FC-4FD6-4C5A-B28E-F0343461EA32}" destId="{B632A660-FF75-420E-AA19-2863EC2488C0}" srcOrd="0" destOrd="0" presId="urn:microsoft.com/office/officeart/2005/8/layout/orgChart1"/>
    <dgm:cxn modelId="{EC392CC7-4146-42A3-8E62-9E10E8407ED3}" type="presParOf" srcId="{D8A5B0FC-4FD6-4C5A-B28E-F0343461EA32}" destId="{8BC268CD-F10D-4CF6-B17E-809DC3DEFD9D}" srcOrd="1" destOrd="0" presId="urn:microsoft.com/office/officeart/2005/8/layout/orgChart1"/>
    <dgm:cxn modelId="{42331410-3505-4D70-AED8-18EC645D506F}" type="presParOf" srcId="{25607571-50CD-484D-9F71-50B4436CE4E2}" destId="{4C3B3914-5A69-4DBA-B89B-6A61A81449E5}" srcOrd="1" destOrd="0" presId="urn:microsoft.com/office/officeart/2005/8/layout/orgChart1"/>
    <dgm:cxn modelId="{B298FF28-5D5C-4EC6-AEFA-09E0A645D235}" type="presParOf" srcId="{4C3B3914-5A69-4DBA-B89B-6A61A81449E5}" destId="{0DA50127-08F8-44AF-96A6-4CA688EABD69}" srcOrd="0" destOrd="0" presId="urn:microsoft.com/office/officeart/2005/8/layout/orgChart1"/>
    <dgm:cxn modelId="{07BF7561-F8A8-405E-B1CA-8488304D35CA}" type="presParOf" srcId="{4C3B3914-5A69-4DBA-B89B-6A61A81449E5}" destId="{AC2E6C8E-ECB7-4244-97AC-0FDF7099634D}" srcOrd="1" destOrd="0" presId="urn:microsoft.com/office/officeart/2005/8/layout/orgChart1"/>
    <dgm:cxn modelId="{49958120-B5E7-4B4D-AA00-A06799D6EE12}" type="presParOf" srcId="{AC2E6C8E-ECB7-4244-97AC-0FDF7099634D}" destId="{B66F4996-3AA4-42FC-A9B0-D47FAEAEFF67}" srcOrd="0" destOrd="0" presId="urn:microsoft.com/office/officeart/2005/8/layout/orgChart1"/>
    <dgm:cxn modelId="{48E693AA-F2F0-4855-A801-088FB0F76751}" type="presParOf" srcId="{B66F4996-3AA4-42FC-A9B0-D47FAEAEFF67}" destId="{17619342-F14C-401D-A1FC-F2D64F303722}" srcOrd="0" destOrd="0" presId="urn:microsoft.com/office/officeart/2005/8/layout/orgChart1"/>
    <dgm:cxn modelId="{C8781965-B448-4EB4-AA91-3686657404C7}" type="presParOf" srcId="{B66F4996-3AA4-42FC-A9B0-D47FAEAEFF67}" destId="{ACCEA486-2654-4EB8-B82F-152E2F47F5CE}" srcOrd="1" destOrd="0" presId="urn:microsoft.com/office/officeart/2005/8/layout/orgChart1"/>
    <dgm:cxn modelId="{AE10239E-570F-4B53-BAF0-A983D0E3267F}" type="presParOf" srcId="{AC2E6C8E-ECB7-4244-97AC-0FDF7099634D}" destId="{6FC69A32-C5BC-456F-8A5D-D8D89D2C8625}" srcOrd="1" destOrd="0" presId="urn:microsoft.com/office/officeart/2005/8/layout/orgChart1"/>
    <dgm:cxn modelId="{651BB8C4-C8AB-4666-8AD6-B617E2B1100B}" type="presParOf" srcId="{6FC69A32-C5BC-456F-8A5D-D8D89D2C8625}" destId="{03A25909-FBAA-4847-A44F-F9D908D63F7E}" srcOrd="0" destOrd="0" presId="urn:microsoft.com/office/officeart/2005/8/layout/orgChart1"/>
    <dgm:cxn modelId="{38BB89B3-5F55-4556-88CE-3149C036B4F2}" type="presParOf" srcId="{6FC69A32-C5BC-456F-8A5D-D8D89D2C8625}" destId="{A2A3E982-A6D7-4913-ABF3-F1A5E0FB6C9A}" srcOrd="1" destOrd="0" presId="urn:microsoft.com/office/officeart/2005/8/layout/orgChart1"/>
    <dgm:cxn modelId="{E318ED6B-0802-43C7-B076-A840E1794014}" type="presParOf" srcId="{A2A3E982-A6D7-4913-ABF3-F1A5E0FB6C9A}" destId="{8101FD5D-9E94-460E-8C9B-B96AF8CD5BE9}" srcOrd="0" destOrd="0" presId="urn:microsoft.com/office/officeart/2005/8/layout/orgChart1"/>
    <dgm:cxn modelId="{05A6AC97-4C6E-4A2A-A279-E2DE529C5703}" type="presParOf" srcId="{8101FD5D-9E94-460E-8C9B-B96AF8CD5BE9}" destId="{43FF94B3-67F7-4DFB-B4AA-850FCFDAC57D}" srcOrd="0" destOrd="0" presId="urn:microsoft.com/office/officeart/2005/8/layout/orgChart1"/>
    <dgm:cxn modelId="{70968CBE-71EF-4427-8B70-AB36FBCE5445}" type="presParOf" srcId="{8101FD5D-9E94-460E-8C9B-B96AF8CD5BE9}" destId="{55D899FC-5411-4BE8-9BBE-B9251EC40976}" srcOrd="1" destOrd="0" presId="urn:microsoft.com/office/officeart/2005/8/layout/orgChart1"/>
    <dgm:cxn modelId="{404AAE7C-BEC4-40F3-8AD8-C7821EC461FE}" type="presParOf" srcId="{A2A3E982-A6D7-4913-ABF3-F1A5E0FB6C9A}" destId="{EE4D14F9-140F-40F8-868F-AB4F96042980}" srcOrd="1" destOrd="0" presId="urn:microsoft.com/office/officeart/2005/8/layout/orgChart1"/>
    <dgm:cxn modelId="{B770CE78-1A18-497B-84F4-FF7BCE3D8B2B}" type="presParOf" srcId="{A2A3E982-A6D7-4913-ABF3-F1A5E0FB6C9A}" destId="{A5F16BBB-67DF-4A42-B638-E7E3BDCAE846}" srcOrd="2" destOrd="0" presId="urn:microsoft.com/office/officeart/2005/8/layout/orgChart1"/>
    <dgm:cxn modelId="{6F928579-6036-4E0D-A2A0-5DEB2A64CD83}" type="presParOf" srcId="{AC2E6C8E-ECB7-4244-97AC-0FDF7099634D}" destId="{CE5CF721-5C0B-40CC-BABB-5CEE6B545BE2}" srcOrd="2" destOrd="0" presId="urn:microsoft.com/office/officeart/2005/8/layout/orgChart1"/>
    <dgm:cxn modelId="{61B63F24-D67A-4834-B3B0-41579A3F06AE}" type="presParOf" srcId="{4C3B3914-5A69-4DBA-B89B-6A61A81449E5}" destId="{EB054072-88D6-4D72-8F01-6451C49FCFF2}" srcOrd="2" destOrd="0" presId="urn:microsoft.com/office/officeart/2005/8/layout/orgChart1"/>
    <dgm:cxn modelId="{B671E02C-263F-457F-8A4B-CD01E5E4D870}" type="presParOf" srcId="{4C3B3914-5A69-4DBA-B89B-6A61A81449E5}" destId="{E7BAD33C-AA3C-4DFD-B2FF-9D3539C11780}" srcOrd="3" destOrd="0" presId="urn:microsoft.com/office/officeart/2005/8/layout/orgChart1"/>
    <dgm:cxn modelId="{0322D210-C6B5-4BB5-A106-08D5AFB4EC71}" type="presParOf" srcId="{E7BAD33C-AA3C-4DFD-B2FF-9D3539C11780}" destId="{CEFBC43E-7E1B-43EF-883F-473BEEAABCAA}" srcOrd="0" destOrd="0" presId="urn:microsoft.com/office/officeart/2005/8/layout/orgChart1"/>
    <dgm:cxn modelId="{D3F77FC4-5B17-46F2-9A7C-1E7BD733BE8C}" type="presParOf" srcId="{CEFBC43E-7E1B-43EF-883F-473BEEAABCAA}" destId="{6296F9A2-6005-4B48-9468-E3D251D94DD8}" srcOrd="0" destOrd="0" presId="urn:microsoft.com/office/officeart/2005/8/layout/orgChart1"/>
    <dgm:cxn modelId="{ECDDF5A3-7F1C-4D85-B019-F46E503A3E40}" type="presParOf" srcId="{CEFBC43E-7E1B-43EF-883F-473BEEAABCAA}" destId="{90653A75-4EC2-49BF-9F90-BB47E3E4EA7E}" srcOrd="1" destOrd="0" presId="urn:microsoft.com/office/officeart/2005/8/layout/orgChart1"/>
    <dgm:cxn modelId="{5F1FED13-9EAB-4BFB-877F-96C36A8B9F1A}" type="presParOf" srcId="{E7BAD33C-AA3C-4DFD-B2FF-9D3539C11780}" destId="{053B4BAC-8760-40D4-A026-04A975B62A49}" srcOrd="1" destOrd="0" presId="urn:microsoft.com/office/officeart/2005/8/layout/orgChart1"/>
    <dgm:cxn modelId="{58A6299F-DE9C-4207-A90A-DD3EE017C908}" type="presParOf" srcId="{053B4BAC-8760-40D4-A026-04A975B62A49}" destId="{A44AE398-EC8B-44D5-9EE4-99D606AD8990}" srcOrd="0" destOrd="0" presId="urn:microsoft.com/office/officeart/2005/8/layout/orgChart1"/>
    <dgm:cxn modelId="{A4E4C1AE-4396-46A6-A49C-5B2303011FCE}" type="presParOf" srcId="{053B4BAC-8760-40D4-A026-04A975B62A49}" destId="{6DDEF3E7-1FBC-4648-84B5-0C8814AB3DF6}" srcOrd="1" destOrd="0" presId="urn:microsoft.com/office/officeart/2005/8/layout/orgChart1"/>
    <dgm:cxn modelId="{C1E995A7-E602-4978-8044-9DE4748D48A8}" type="presParOf" srcId="{6DDEF3E7-1FBC-4648-84B5-0C8814AB3DF6}" destId="{A4ED427D-3E19-4C2A-9F3F-40EE395EB7E9}" srcOrd="0" destOrd="0" presId="urn:microsoft.com/office/officeart/2005/8/layout/orgChart1"/>
    <dgm:cxn modelId="{4EA78FC5-2323-4E65-9204-36DD629A7C7C}" type="presParOf" srcId="{A4ED427D-3E19-4C2A-9F3F-40EE395EB7E9}" destId="{37F4C16B-6D84-4255-80C8-A86B2FAA4BBA}" srcOrd="0" destOrd="0" presId="urn:microsoft.com/office/officeart/2005/8/layout/orgChart1"/>
    <dgm:cxn modelId="{4AD68C59-8140-412B-B390-357C125763B7}" type="presParOf" srcId="{A4ED427D-3E19-4C2A-9F3F-40EE395EB7E9}" destId="{41B86271-7718-49E3-B134-7070C235CAB7}" srcOrd="1" destOrd="0" presId="urn:microsoft.com/office/officeart/2005/8/layout/orgChart1"/>
    <dgm:cxn modelId="{8DFBF6F7-8E0F-4608-9B13-F98DF6C2AC32}" type="presParOf" srcId="{6DDEF3E7-1FBC-4648-84B5-0C8814AB3DF6}" destId="{5B668AAB-A587-4733-AD6D-37EC1CBA1854}" srcOrd="1" destOrd="0" presId="urn:microsoft.com/office/officeart/2005/8/layout/orgChart1"/>
    <dgm:cxn modelId="{EA419277-9AC1-43F0-B418-0E3C635C60E9}" type="presParOf" srcId="{6DDEF3E7-1FBC-4648-84B5-0C8814AB3DF6}" destId="{34A59269-8C71-48FB-A232-DF3580844D64}" srcOrd="2" destOrd="0" presId="urn:microsoft.com/office/officeart/2005/8/layout/orgChart1"/>
    <dgm:cxn modelId="{BD2461ED-4F4B-4560-AF39-6A0897406CE7}" type="presParOf" srcId="{E7BAD33C-AA3C-4DFD-B2FF-9D3539C11780}" destId="{5B654029-D22B-4F42-852E-7720238BF889}" srcOrd="2" destOrd="0" presId="urn:microsoft.com/office/officeart/2005/8/layout/orgChart1"/>
    <dgm:cxn modelId="{CDEA0F25-E805-4151-A1F5-1E4DC0E3A09D}" type="presParOf" srcId="{25607571-50CD-484D-9F71-50B4436CE4E2}" destId="{EF261983-8F6E-4F65-AD5A-FC0E14964A8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DBB6-2528-464A-A307-139B018918CF}" type="datetimeFigureOut">
              <a:rPr lang="pt-BR" smtClean="0"/>
              <a:t>26/06/2019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65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DBB6-2528-464A-A307-139B018918CF}" type="datetimeFigureOut">
              <a:rPr lang="pt-BR" smtClean="0"/>
              <a:t>26/06/2019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2694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DBB6-2528-464A-A307-139B018918CF}" type="datetimeFigureOut">
              <a:rPr lang="pt-BR" smtClean="0"/>
              <a:t>26/06/2019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0916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DBB6-2528-464A-A307-139B018918CF}" type="datetimeFigureOut">
              <a:rPr lang="pt-BR" smtClean="0"/>
              <a:t>26/06/2019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8076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DBB6-2528-464A-A307-139B018918CF}" type="datetimeFigureOut">
              <a:rPr lang="pt-BR" smtClean="0"/>
              <a:t>26/06/2019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23996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DBB6-2528-464A-A307-139B018918CF}" type="datetimeFigureOut">
              <a:rPr lang="pt-BR" smtClean="0"/>
              <a:t>26/06/2019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5092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DBB6-2528-464A-A307-139B018918CF}" type="datetimeFigureOut">
              <a:rPr lang="pt-BR" smtClean="0"/>
              <a:t>26/06/2019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0036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DBB6-2528-464A-A307-139B018918CF}" type="datetimeFigureOut">
              <a:rPr lang="pt-BR" smtClean="0"/>
              <a:t>26/06/2019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2740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DBB6-2528-464A-A307-139B018918CF}" type="datetimeFigureOut">
              <a:rPr lang="pt-BR" smtClean="0"/>
              <a:t>26/06/2019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796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DBB6-2528-464A-A307-139B018918CF}" type="datetimeFigureOut">
              <a:rPr lang="pt-BR" smtClean="0"/>
              <a:t>26/06/2019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1660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DBB6-2528-464A-A307-139B018918CF}" type="datetimeFigureOut">
              <a:rPr lang="pt-BR" smtClean="0"/>
              <a:t>26/06/2019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760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3ADBB6-2528-464A-A307-139B018918CF}" type="datetimeFigureOut">
              <a:rPr lang="pt-BR" smtClean="0"/>
              <a:t>26/06/2019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6711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1269404" y="1304640"/>
            <a:ext cx="976547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cap="all" dirty="0"/>
              <a:t>UTILIZAÇÃO DO ESTUDO </a:t>
            </a:r>
            <a:r>
              <a:rPr lang="pt-BR" sz="3200" b="1" i="1" cap="all" dirty="0" err="1"/>
              <a:t>Asset</a:t>
            </a:r>
            <a:r>
              <a:rPr lang="pt-BR" sz="3200" b="1" i="1" cap="all" dirty="0"/>
              <a:t> </a:t>
            </a:r>
            <a:r>
              <a:rPr lang="pt-BR" sz="3200" b="1" i="1" cap="all" dirty="0" err="1"/>
              <a:t>and</a:t>
            </a:r>
            <a:r>
              <a:rPr lang="pt-BR" sz="3200" b="1" i="1" cap="all" dirty="0"/>
              <a:t> </a:t>
            </a:r>
            <a:r>
              <a:rPr lang="pt-BR" sz="3200" b="1" i="1" cap="all" dirty="0" err="1"/>
              <a:t>Liability</a:t>
            </a:r>
            <a:r>
              <a:rPr lang="pt-BR" sz="3200" b="1" i="1" cap="all" dirty="0"/>
              <a:t> Management</a:t>
            </a:r>
            <a:r>
              <a:rPr lang="pt-BR" sz="3200" b="1" cap="all" dirty="0"/>
              <a:t> (ALM) COMO FERRAMENTA DE GESTÃO DA CARTEIRA DE INVESTIMENTOS: estudo de caso De um regime próprio de previdência social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xmlns="" id="{3A72ACA0-F20B-4B37-85FF-D26FEC09F751}"/>
              </a:ext>
            </a:extLst>
          </p:cNvPr>
          <p:cNvSpPr txBox="1"/>
          <p:nvPr/>
        </p:nvSpPr>
        <p:spPr>
          <a:xfrm>
            <a:off x="1840522" y="3596807"/>
            <a:ext cx="9339542" cy="20467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/>
              <a:t>AUTORES </a:t>
            </a:r>
          </a:p>
          <a:p>
            <a:pPr algn="ctr"/>
            <a:r>
              <a:rPr lang="pt-BR" sz="2400" b="1" dirty="0" smtClean="0">
                <a:solidFill>
                  <a:srgbClr val="C00000"/>
                </a:solidFill>
              </a:rPr>
              <a:t>PAULO </a:t>
            </a:r>
            <a:r>
              <a:rPr lang="pt-BR" sz="2400" b="1" dirty="0">
                <a:solidFill>
                  <a:srgbClr val="C00000"/>
                </a:solidFill>
              </a:rPr>
              <a:t>ROBERTO </a:t>
            </a:r>
            <a:r>
              <a:rPr lang="pt-BR" sz="2400" b="1" dirty="0" smtClean="0">
                <a:solidFill>
                  <a:srgbClr val="C00000"/>
                </a:solidFill>
              </a:rPr>
              <a:t>CALDART - ATUÁRIO</a:t>
            </a:r>
            <a:endParaRPr lang="pt-BR" sz="2400" b="1" dirty="0">
              <a:solidFill>
                <a:srgbClr val="C00000"/>
              </a:solidFill>
            </a:endParaRPr>
          </a:p>
          <a:p>
            <a:pPr algn="ctr"/>
            <a:r>
              <a:rPr lang="pt-BR" sz="2400" b="1" dirty="0">
                <a:solidFill>
                  <a:srgbClr val="C00000"/>
                </a:solidFill>
              </a:rPr>
              <a:t>FRANCIELI </a:t>
            </a:r>
            <a:r>
              <a:rPr lang="pt-BR" sz="2400" b="1" dirty="0" smtClean="0">
                <a:solidFill>
                  <a:srgbClr val="C00000"/>
                </a:solidFill>
              </a:rPr>
              <a:t>A. MARCULAN COLLETE – SUPERVISORA DE INVESTIMENTOS</a:t>
            </a:r>
          </a:p>
          <a:p>
            <a:pPr algn="ctr"/>
            <a:endParaRPr lang="pt-BR" sz="700" b="1" dirty="0" smtClean="0"/>
          </a:p>
          <a:p>
            <a:pPr algn="ctr"/>
            <a:r>
              <a:rPr lang="pt-BR" sz="2400" b="1" i="1" dirty="0" smtClean="0"/>
              <a:t>Paranaprevidência</a:t>
            </a:r>
          </a:p>
          <a:p>
            <a:pPr algn="ctr"/>
            <a:endParaRPr lang="pt-BR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6631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Título 1"/>
          <p:cNvSpPr txBox="1">
            <a:spLocks/>
          </p:cNvSpPr>
          <p:nvPr/>
        </p:nvSpPr>
        <p:spPr>
          <a:xfrm>
            <a:off x="2187833" y="1278898"/>
            <a:ext cx="8229599" cy="5675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defPPr>
              <a:defRPr lang="pt-BR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2800"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pt-BR" b="1" dirty="0">
                <a:latin typeface="+mn-lt"/>
              </a:rPr>
              <a:t>COMPOSIÇÃO DA CARTEIRA DO RPPS – DEZ/2017</a:t>
            </a: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9561" y="2112806"/>
            <a:ext cx="10686142" cy="3279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3477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51886" y="1674505"/>
            <a:ext cx="7488228" cy="3867429"/>
          </a:xfrm>
          <a:prstGeom prst="rect">
            <a:avLst/>
          </a:prstGeom>
        </p:spPr>
      </p:pic>
      <p:sp>
        <p:nvSpPr>
          <p:cNvPr id="7" name="Título 1"/>
          <p:cNvSpPr txBox="1">
            <a:spLocks/>
          </p:cNvSpPr>
          <p:nvPr/>
        </p:nvSpPr>
        <p:spPr>
          <a:xfrm>
            <a:off x="2945174" y="1106948"/>
            <a:ext cx="6477000" cy="5675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800" b="1" dirty="0" smtClean="0">
                <a:latin typeface="+mn-lt"/>
                <a:cs typeface="Arial" panose="020B0604020202020204" pitchFamily="34" charset="0"/>
              </a:rPr>
              <a:t>EVOLUÇÃO DA TAXA SELIC (%)</a:t>
            </a:r>
            <a:endParaRPr lang="pt-BR" sz="2800" b="1" dirty="0">
              <a:latin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5305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Título 1"/>
          <p:cNvSpPr txBox="1">
            <a:spLocks/>
          </p:cNvSpPr>
          <p:nvPr/>
        </p:nvSpPr>
        <p:spPr>
          <a:xfrm>
            <a:off x="1466193" y="1126326"/>
            <a:ext cx="9259614" cy="5675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defPPr>
              <a:defRPr lang="pt-BR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2800"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pt-BR" b="1" dirty="0">
                <a:latin typeface="+mn-lt"/>
              </a:rPr>
              <a:t>MATRIZ DE CORRELAÇÃO ENTRE OS BENCHMARKS EM 2018</a:t>
            </a: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8189" y="1909535"/>
            <a:ext cx="11395622" cy="3599761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2871711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19384" y="1789941"/>
            <a:ext cx="9153231" cy="4234556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7" name="Título 1"/>
          <p:cNvSpPr txBox="1">
            <a:spLocks/>
          </p:cNvSpPr>
          <p:nvPr/>
        </p:nvSpPr>
        <p:spPr>
          <a:xfrm>
            <a:off x="2857499" y="1041782"/>
            <a:ext cx="6477000" cy="5675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defPPr>
              <a:defRPr lang="pt-BR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2800"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pt-BR" b="1" dirty="0">
                <a:latin typeface="+mn-lt"/>
              </a:rPr>
              <a:t>RESULTADO DAS CARTEIRAS EM 2018</a:t>
            </a:r>
          </a:p>
        </p:txBody>
      </p:sp>
    </p:spTree>
    <p:extLst>
      <p:ext uri="{BB962C8B-B14F-4D97-AF65-F5344CB8AC3E}">
        <p14:creationId xmlns:p14="http://schemas.microsoft.com/office/powerpoint/2010/main" val="3184729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4548"/>
            <a:ext cx="12192000" cy="6858000"/>
          </a:xfrm>
          <a:prstGeom prst="rect">
            <a:avLst/>
          </a:prstGeom>
        </p:spPr>
      </p:pic>
      <p:sp>
        <p:nvSpPr>
          <p:cNvPr id="5" name="Subtítulo 2"/>
          <p:cNvSpPr txBox="1">
            <a:spLocks/>
          </p:cNvSpPr>
          <p:nvPr/>
        </p:nvSpPr>
        <p:spPr>
          <a:xfrm>
            <a:off x="1294544" y="1481960"/>
            <a:ext cx="9602912" cy="42672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C00000"/>
              </a:buClr>
              <a:buNone/>
            </a:pPr>
            <a:r>
              <a:rPr lang="pt-BR" b="1" dirty="0" smtClean="0">
                <a:solidFill>
                  <a:srgbClr val="C00000"/>
                </a:solidFill>
                <a:cs typeface="Arial" panose="020B0604020202020204" pitchFamily="34" charset="0"/>
              </a:rPr>
              <a:t>A UTILIZAÇÃO DO ALM COMO FERRAMENTA DE CONTROLE INTERNO</a:t>
            </a:r>
          </a:p>
          <a:p>
            <a:pPr algn="just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pt-BR" dirty="0" smtClean="0">
                <a:cs typeface="Arial" panose="020B0604020202020204" pitchFamily="34" charset="0"/>
              </a:rPr>
              <a:t>Instrumento de </a:t>
            </a:r>
            <a:r>
              <a:rPr lang="pt-BR" i="1" dirty="0" smtClean="0">
                <a:cs typeface="Arial" panose="020B0604020202020204" pitchFamily="34" charset="0"/>
              </a:rPr>
              <a:t>Gestão de Ativos e Passivos </a:t>
            </a:r>
            <a:r>
              <a:rPr lang="pt-BR" dirty="0" smtClean="0">
                <a:cs typeface="Arial" panose="020B0604020202020204" pitchFamily="34" charset="0"/>
              </a:rPr>
              <a:t>para minimizar resgates inoportunos;</a:t>
            </a:r>
          </a:p>
          <a:p>
            <a:pPr algn="just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pt-BR" dirty="0" smtClean="0">
                <a:cs typeface="Arial" panose="020B0604020202020204" pitchFamily="34" charset="0"/>
              </a:rPr>
              <a:t>Permite melhorar a imunização de </a:t>
            </a:r>
            <a:r>
              <a:rPr lang="pt-BR" i="1" dirty="0" smtClean="0">
                <a:cs typeface="Arial" panose="020B0604020202020204" pitchFamily="34" charset="0"/>
              </a:rPr>
              <a:t>Carteiras de Investimentos</a:t>
            </a:r>
            <a:r>
              <a:rPr lang="pt-BR" dirty="0" smtClean="0">
                <a:cs typeface="Arial" panose="020B0604020202020204" pitchFamily="34" charset="0"/>
              </a:rPr>
              <a:t>: maximização do retorno com risco controlado</a:t>
            </a:r>
            <a:r>
              <a:rPr lang="pt-BR" dirty="0">
                <a:cs typeface="Arial" panose="020B0604020202020204" pitchFamily="34" charset="0"/>
              </a:rPr>
              <a:t>;</a:t>
            </a:r>
            <a:endParaRPr lang="pt-BR" dirty="0" smtClean="0">
              <a:cs typeface="Arial" panose="020B0604020202020204" pitchFamily="34" charset="0"/>
            </a:endParaRPr>
          </a:p>
          <a:p>
            <a:pPr algn="just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pt-BR" dirty="0" smtClean="0">
                <a:cs typeface="Arial" panose="020B0604020202020204" pitchFamily="34" charset="0"/>
              </a:rPr>
              <a:t>A qualidade do estudo depende: </a:t>
            </a:r>
            <a:r>
              <a:rPr lang="pt-BR" i="1" dirty="0" smtClean="0">
                <a:cs typeface="Arial" panose="020B0604020202020204" pitchFamily="34" charset="0"/>
              </a:rPr>
              <a:t>i)</a:t>
            </a:r>
            <a:r>
              <a:rPr lang="pt-BR" dirty="0" smtClean="0">
                <a:cs typeface="Arial" panose="020B0604020202020204" pitchFamily="34" charset="0"/>
              </a:rPr>
              <a:t> da construção de ferramentas de projeção; e </a:t>
            </a:r>
            <a:r>
              <a:rPr lang="pt-BR" i="1" dirty="0" err="1" smtClean="0">
                <a:cs typeface="Arial" panose="020B0604020202020204" pitchFamily="34" charset="0"/>
              </a:rPr>
              <a:t>ii</a:t>
            </a:r>
            <a:r>
              <a:rPr lang="pt-BR" i="1" dirty="0" smtClean="0">
                <a:cs typeface="Arial" panose="020B0604020202020204" pitchFamily="34" charset="0"/>
              </a:rPr>
              <a:t>)</a:t>
            </a:r>
            <a:r>
              <a:rPr lang="pt-BR" dirty="0" smtClean="0">
                <a:cs typeface="Arial" panose="020B0604020202020204" pitchFamily="34" charset="0"/>
              </a:rPr>
              <a:t> escolha de parâmetros adequados </a:t>
            </a:r>
            <a:r>
              <a:rPr lang="pt-BR" dirty="0">
                <a:cs typeface="Arial" panose="020B0604020202020204" pitchFamily="34" charset="0"/>
              </a:rPr>
              <a:t>à</a:t>
            </a:r>
            <a:r>
              <a:rPr lang="pt-BR" dirty="0" smtClean="0">
                <a:cs typeface="Arial" panose="020B0604020202020204" pitchFamily="34" charset="0"/>
              </a:rPr>
              <a:t> realidade do RPPS.</a:t>
            </a:r>
          </a:p>
          <a:p>
            <a:pPr marL="0" indent="0" algn="just">
              <a:buClr>
                <a:srgbClr val="C00000"/>
              </a:buClr>
              <a:buNone/>
            </a:pPr>
            <a:endParaRPr lang="pt-B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8744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3850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1405277" y="1790008"/>
            <a:ext cx="938289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1463" indent="-271463"/>
            <a:r>
              <a:rPr lang="pt-BR" sz="3200" b="1" i="1" dirty="0">
                <a:solidFill>
                  <a:srgbClr val="C00000"/>
                </a:solidFill>
              </a:rPr>
              <a:t>i)</a:t>
            </a:r>
            <a:r>
              <a:rPr lang="pt-BR" sz="3200" b="1" dirty="0">
                <a:solidFill>
                  <a:srgbClr val="C00000"/>
                </a:solidFill>
              </a:rPr>
              <a:t> </a:t>
            </a:r>
            <a:r>
              <a:rPr lang="pt-BR" sz="3200" dirty="0"/>
              <a:t>Análise dos dados cadastrais de servidores ativos, aposentados e pensionistas do RPPS;</a:t>
            </a:r>
            <a:endParaRPr lang="pt-BR" sz="5400" b="1" cap="all" dirty="0"/>
          </a:p>
        </p:txBody>
      </p:sp>
      <p:sp>
        <p:nvSpPr>
          <p:cNvPr id="6" name="CaixaDeTexto 5"/>
          <p:cNvSpPr txBox="1"/>
          <p:nvPr/>
        </p:nvSpPr>
        <p:spPr>
          <a:xfrm>
            <a:off x="1235676" y="2941368"/>
            <a:ext cx="105773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i="1" dirty="0">
                <a:solidFill>
                  <a:srgbClr val="C00000"/>
                </a:solidFill>
              </a:rPr>
              <a:t> </a:t>
            </a:r>
            <a:r>
              <a:rPr lang="pt-BR" sz="3200" b="1" i="1" dirty="0" err="1">
                <a:solidFill>
                  <a:srgbClr val="C00000"/>
                </a:solidFill>
              </a:rPr>
              <a:t>ii</a:t>
            </a:r>
            <a:r>
              <a:rPr lang="pt-BR" sz="3200" b="1" i="1" dirty="0">
                <a:solidFill>
                  <a:srgbClr val="C00000"/>
                </a:solidFill>
              </a:rPr>
              <a:t>)</a:t>
            </a:r>
            <a:r>
              <a:rPr lang="pt-BR" sz="3200" b="1" dirty="0">
                <a:solidFill>
                  <a:srgbClr val="C00000"/>
                </a:solidFill>
              </a:rPr>
              <a:t> </a:t>
            </a:r>
            <a:r>
              <a:rPr lang="pt-BR" sz="3200" dirty="0"/>
              <a:t>Projeção do passivo previdenciário pela técnica estocástica;</a:t>
            </a:r>
            <a:endParaRPr lang="pt-BR" sz="5400" b="1" cap="all" dirty="0"/>
          </a:p>
        </p:txBody>
      </p:sp>
      <p:sp>
        <p:nvSpPr>
          <p:cNvPr id="7" name="CaixaDeTexto 6"/>
          <p:cNvSpPr txBox="1"/>
          <p:nvPr/>
        </p:nvSpPr>
        <p:spPr>
          <a:xfrm>
            <a:off x="1075038" y="3681217"/>
            <a:ext cx="1035496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42925" indent="-542925"/>
            <a:r>
              <a:rPr lang="pt-BR" sz="2800" b="1" i="1" dirty="0">
                <a:solidFill>
                  <a:srgbClr val="C00000"/>
                </a:solidFill>
              </a:rPr>
              <a:t>  </a:t>
            </a:r>
            <a:r>
              <a:rPr lang="pt-BR" sz="3200" b="1" i="1" dirty="0" err="1">
                <a:solidFill>
                  <a:srgbClr val="C00000"/>
                </a:solidFill>
              </a:rPr>
              <a:t>iii</a:t>
            </a:r>
            <a:r>
              <a:rPr lang="pt-BR" sz="3200" b="1" i="1" dirty="0">
                <a:solidFill>
                  <a:srgbClr val="C00000"/>
                </a:solidFill>
              </a:rPr>
              <a:t>)</a:t>
            </a:r>
            <a:r>
              <a:rPr lang="pt-BR" sz="3200" b="1" dirty="0">
                <a:solidFill>
                  <a:srgbClr val="C00000"/>
                </a:solidFill>
              </a:rPr>
              <a:t> </a:t>
            </a:r>
            <a:r>
              <a:rPr lang="pt-BR" sz="3200" dirty="0"/>
              <a:t>Análise da carteira de ativos do RPPS, tanto pelo fluxo de    caixa em relação ao passivo, quanto pela melhor alocação do capital disponível pela técnica de Markowitz. </a:t>
            </a:r>
            <a:endParaRPr lang="pt-BR" sz="5400" b="1" cap="all" dirty="0"/>
          </a:p>
        </p:txBody>
      </p:sp>
      <p:sp>
        <p:nvSpPr>
          <p:cNvPr id="8" name="CaixaDeTexto 7"/>
          <p:cNvSpPr txBox="1"/>
          <p:nvPr/>
        </p:nvSpPr>
        <p:spPr>
          <a:xfrm>
            <a:off x="1404551" y="1161298"/>
            <a:ext cx="93828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/>
              <a:t>O ESTUDO CONTEMPLA:</a:t>
            </a:r>
            <a:endParaRPr lang="pt-BR" sz="4800" b="1" cap="all" dirty="0"/>
          </a:p>
        </p:txBody>
      </p:sp>
    </p:spTree>
    <p:extLst>
      <p:ext uri="{BB962C8B-B14F-4D97-AF65-F5344CB8AC3E}">
        <p14:creationId xmlns:p14="http://schemas.microsoft.com/office/powerpoint/2010/main" val="127324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064"/>
            <a:ext cx="12192000" cy="6858000"/>
          </a:xfrm>
          <a:prstGeom prst="rect">
            <a:avLst/>
          </a:prstGeom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xmlns="" id="{86B8CDD6-64E2-45EA-A611-66E1DD5E44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5123676"/>
              </p:ext>
            </p:extLst>
          </p:nvPr>
        </p:nvGraphicFramePr>
        <p:xfrm>
          <a:off x="1617787" y="1378632"/>
          <a:ext cx="8736037" cy="379828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4653056">
                  <a:extLst>
                    <a:ext uri="{9D8B030D-6E8A-4147-A177-3AD203B41FA5}">
                      <a16:colId xmlns:a16="http://schemas.microsoft.com/office/drawing/2014/main" xmlns="" val="120607509"/>
                    </a:ext>
                  </a:extLst>
                </a:gridCol>
                <a:gridCol w="4082981">
                  <a:extLst>
                    <a:ext uri="{9D8B030D-6E8A-4147-A177-3AD203B41FA5}">
                      <a16:colId xmlns:a16="http://schemas.microsoft.com/office/drawing/2014/main" xmlns="" val="4085380937"/>
                    </a:ext>
                  </a:extLst>
                </a:gridCol>
              </a:tblGrid>
              <a:tr h="4747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400" b="1" dirty="0">
                          <a:solidFill>
                            <a:srgbClr val="C00000"/>
                          </a:solidFill>
                          <a:effectLst/>
                        </a:rPr>
                        <a:t>Item</a:t>
                      </a:r>
                      <a:endParaRPr lang="pt-BR" sz="2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400" b="1" dirty="0">
                          <a:solidFill>
                            <a:srgbClr val="C00000"/>
                          </a:solidFill>
                          <a:effectLst/>
                        </a:rPr>
                        <a:t>Intervalo do Parâmetro</a:t>
                      </a:r>
                      <a:endParaRPr lang="pt-BR" sz="2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88104325"/>
                  </a:ext>
                </a:extLst>
              </a:tr>
              <a:tr h="4747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2400" b="1" dirty="0">
                          <a:effectLst/>
                        </a:rPr>
                        <a:t>Tábua de Mortalidade</a:t>
                      </a:r>
                      <a:endParaRPr lang="pt-BR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400" b="1" dirty="0">
                          <a:effectLst/>
                        </a:rPr>
                        <a:t>AT-83 Masculina</a:t>
                      </a:r>
                      <a:endParaRPr lang="pt-BR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92369498"/>
                  </a:ext>
                </a:extLst>
              </a:tr>
              <a:tr h="4747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2400" b="1" dirty="0">
                          <a:effectLst/>
                        </a:rPr>
                        <a:t>Crescimento Salarial Real</a:t>
                      </a:r>
                      <a:endParaRPr lang="pt-BR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400" b="1" dirty="0">
                          <a:effectLst/>
                        </a:rPr>
                        <a:t>(1,5% ; 3,5%) ao ano</a:t>
                      </a:r>
                      <a:endParaRPr lang="pt-BR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25413561"/>
                  </a:ext>
                </a:extLst>
              </a:tr>
              <a:tr h="4747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2400" b="1" dirty="0">
                          <a:effectLst/>
                        </a:rPr>
                        <a:t>Fator de Capacidade</a:t>
                      </a:r>
                      <a:endParaRPr lang="pt-BR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400" b="1" dirty="0">
                          <a:effectLst/>
                        </a:rPr>
                        <a:t>(95% ; 105%)</a:t>
                      </a:r>
                      <a:endParaRPr lang="pt-BR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37312302"/>
                  </a:ext>
                </a:extLst>
              </a:tr>
              <a:tr h="4747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2400" b="1" dirty="0">
                          <a:effectLst/>
                        </a:rPr>
                        <a:t>Abono de Permanência</a:t>
                      </a:r>
                      <a:endParaRPr lang="pt-BR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400" b="1" dirty="0">
                          <a:effectLst/>
                        </a:rPr>
                        <a:t>(0 ; 4) anos</a:t>
                      </a:r>
                      <a:endParaRPr lang="pt-BR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19947321"/>
                  </a:ext>
                </a:extLst>
              </a:tr>
              <a:tr h="4747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2400" b="1">
                          <a:effectLst/>
                        </a:rPr>
                        <a:t>Entrada de Novos Servidores</a:t>
                      </a:r>
                      <a:endParaRPr lang="pt-BR" sz="2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400" b="1" dirty="0">
                          <a:effectLst/>
                        </a:rPr>
                        <a:t>(1.000) 2018 a 2021</a:t>
                      </a:r>
                      <a:endParaRPr lang="pt-BR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28010594"/>
                  </a:ext>
                </a:extLst>
              </a:tr>
              <a:tr h="4747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2400" b="1">
                          <a:effectLst/>
                        </a:rPr>
                        <a:t>Entrada de Novos Servidores</a:t>
                      </a:r>
                      <a:endParaRPr lang="pt-BR" sz="2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400" b="1" dirty="0">
                          <a:effectLst/>
                        </a:rPr>
                        <a:t>(3.500 ; 7.500) a partir de 2022</a:t>
                      </a:r>
                      <a:endParaRPr lang="pt-BR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48033110"/>
                  </a:ext>
                </a:extLst>
              </a:tr>
              <a:tr h="4747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2400" b="1">
                          <a:effectLst/>
                        </a:rPr>
                        <a:t>Rentabilidade das Aplicações</a:t>
                      </a:r>
                      <a:endParaRPr lang="pt-BR" sz="2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400" b="1" dirty="0">
                          <a:effectLst/>
                        </a:rPr>
                        <a:t>(4,5% ; 6,0%) ao ano</a:t>
                      </a:r>
                      <a:endParaRPr lang="pt-BR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188304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5282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</p:spPr>
      </p:pic>
      <p:graphicFrame>
        <p:nvGraphicFramePr>
          <p:cNvPr id="12" name="Gráfico 11"/>
          <p:cNvGraphicFramePr/>
          <p:nvPr>
            <p:extLst>
              <p:ext uri="{D42A27DB-BD31-4B8C-83A1-F6EECF244321}">
                <p14:modId xmlns:p14="http://schemas.microsoft.com/office/powerpoint/2010/main" val="3474343076"/>
              </p:ext>
            </p:extLst>
          </p:nvPr>
        </p:nvGraphicFramePr>
        <p:xfrm>
          <a:off x="1075765" y="1140312"/>
          <a:ext cx="10047641" cy="42707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05663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2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2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chart seriesIdx="5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2">
                                            <p:graphicEl>
                                              <a:chart seriesIdx="5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2">
                                            <p:graphicEl>
                                              <a:chart seriesIdx="5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2">
                                            <p:graphicEl>
                                              <a:chart seriesIdx="5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000"/>
                            </p:stCondLst>
                            <p:childTnLst>
                              <p:par>
                                <p:cTn id="5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chart seriesIdx="6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2">
                                            <p:graphicEl>
                                              <a:chart seriesIdx="6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2">
                                            <p:graphicEl>
                                              <a:chart seriesIdx="6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2">
                                            <p:graphicEl>
                                              <a:chart seriesIdx="6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000"/>
                            </p:stCondLst>
                            <p:childTnLst>
                              <p:par>
                                <p:cTn id="5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chart seriesIdx="7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2">
                                            <p:graphicEl>
                                              <a:chart seriesIdx="7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2">
                                            <p:graphicEl>
                                              <a:chart seriesIdx="7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2">
                                            <p:graphicEl>
                                              <a:chart seriesIdx="7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0"/>
                            </p:stCondLst>
                            <p:childTnLst>
                              <p:par>
                                <p:cTn id="6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chart seriesIdx="8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2">
                                            <p:graphicEl>
                                              <a:chart seriesIdx="8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2">
                                            <p:graphicEl>
                                              <a:chart seriesIdx="8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2">
                                            <p:graphicEl>
                                              <a:chart seriesIdx="8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6000"/>
                            </p:stCondLst>
                            <p:childTnLst>
                              <p:par>
                                <p:cTn id="6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chart seriesIdx="9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2">
                                            <p:graphicEl>
                                              <a:chart seriesIdx="9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2">
                                            <p:graphicEl>
                                              <a:chart seriesIdx="9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2">
                                            <p:graphicEl>
                                              <a:chart seriesIdx="9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7000"/>
                            </p:stCondLst>
                            <p:childTnLst>
                              <p:par>
                                <p:cTn id="7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chart seriesIdx="1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2">
                                            <p:graphicEl>
                                              <a:chart seriesIdx="1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2">
                                            <p:graphicEl>
                                              <a:chart seriesIdx="1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2">
                                            <p:graphicEl>
                                              <a:chart seriesIdx="1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8000"/>
                            </p:stCondLst>
                            <p:childTnLst>
                              <p:par>
                                <p:cTn id="8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chart seriesIdx="1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12">
                                            <p:graphicEl>
                                              <a:chart seriesIdx="1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2">
                                            <p:graphicEl>
                                              <a:chart seriesIdx="1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2">
                                            <p:graphicEl>
                                              <a:chart seriesIdx="1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9000"/>
                            </p:stCondLst>
                            <p:childTnLst>
                              <p:par>
                                <p:cTn id="8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chart seriesIdx="1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12">
                                            <p:graphicEl>
                                              <a:chart seriesIdx="1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2">
                                            <p:graphicEl>
                                              <a:chart seriesIdx="1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2">
                                            <p:graphicEl>
                                              <a:chart seriesIdx="1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0000"/>
                            </p:stCondLst>
                            <p:childTnLst>
                              <p:par>
                                <p:cTn id="9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chart seriesIdx="1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12">
                                            <p:graphicEl>
                                              <a:chart seriesIdx="13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2">
                                            <p:graphicEl>
                                              <a:chart seriesIdx="1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2">
                                            <p:graphicEl>
                                              <a:chart seriesIdx="1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1000"/>
                            </p:stCondLst>
                            <p:childTnLst>
                              <p:par>
                                <p:cTn id="9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chart seriesIdx="14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12">
                                            <p:graphicEl>
                                              <a:chart seriesIdx="14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2">
                                            <p:graphicEl>
                                              <a:chart seriesIdx="14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2">
                                            <p:graphicEl>
                                              <a:chart seriesIdx="14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2000"/>
                            </p:stCondLst>
                            <p:childTnLst>
                              <p:par>
                                <p:cTn id="10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chart seriesIdx="15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12">
                                            <p:graphicEl>
                                              <a:chart seriesIdx="15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12">
                                            <p:graphicEl>
                                              <a:chart seriesIdx="15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12">
                                            <p:graphicEl>
                                              <a:chart seriesIdx="15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2" grpId="0" uiExpand="1">
        <p:bldSub>
          <a:bldChart bld="series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" y="0"/>
            <a:ext cx="12192000" cy="6858000"/>
          </a:xfrm>
          <a:prstGeom prst="rect">
            <a:avLst/>
          </a:prstGeom>
        </p:spPr>
      </p:pic>
      <p:pic>
        <p:nvPicPr>
          <p:cNvPr id="2" name="Image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9412" y="1227619"/>
            <a:ext cx="10053175" cy="4273666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1534389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2192"/>
            <a:ext cx="12192000" cy="6858000"/>
          </a:xfrm>
          <a:prstGeom prst="rect">
            <a:avLst/>
          </a:prstGeom>
        </p:spPr>
      </p:pic>
      <p:pic>
        <p:nvPicPr>
          <p:cNvPr id="2" name="Image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765" y="1098528"/>
            <a:ext cx="10053175" cy="4273666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78306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2192"/>
            <a:ext cx="12192000" cy="6858000"/>
          </a:xfrm>
          <a:prstGeom prst="rect">
            <a:avLst/>
          </a:prstGeom>
        </p:spPr>
      </p:pic>
      <p:pic>
        <p:nvPicPr>
          <p:cNvPr id="2" name="Image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0708" y="1087597"/>
            <a:ext cx="9510584" cy="4230991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1437627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6" name="Gráfico 5"/>
          <p:cNvGraphicFramePr/>
          <p:nvPr>
            <p:extLst>
              <p:ext uri="{D42A27DB-BD31-4B8C-83A1-F6EECF244321}">
                <p14:modId xmlns:p14="http://schemas.microsoft.com/office/powerpoint/2010/main" val="2439048379"/>
              </p:ext>
            </p:extLst>
          </p:nvPr>
        </p:nvGraphicFramePr>
        <p:xfrm>
          <a:off x="964602" y="1255776"/>
          <a:ext cx="10262795" cy="48918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82389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Chart bld="series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1921315820"/>
              </p:ext>
            </p:extLst>
          </p:nvPr>
        </p:nvGraphicFramePr>
        <p:xfrm>
          <a:off x="1668409" y="1022733"/>
          <a:ext cx="8855182" cy="46896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Onda 2"/>
          <p:cNvSpPr/>
          <p:nvPr/>
        </p:nvSpPr>
        <p:spPr>
          <a:xfrm>
            <a:off x="398033" y="2398955"/>
            <a:ext cx="1936376" cy="1688951"/>
          </a:xfrm>
          <a:prstGeom prst="wav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b="1" dirty="0" smtClean="0"/>
              <a:t>ALM É UM CONCEITO</a:t>
            </a:r>
            <a:endParaRPr lang="pt-BR" sz="2800" b="1" dirty="0"/>
          </a:p>
        </p:txBody>
      </p:sp>
    </p:spTree>
    <p:extLst>
      <p:ext uri="{BB962C8B-B14F-4D97-AF65-F5344CB8AC3E}">
        <p14:creationId xmlns:p14="http://schemas.microsoft.com/office/powerpoint/2010/main" val="2668209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B632A660-FF75-420E-AA19-2863EC2488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graphicEl>
                                              <a:dgm id="{B632A660-FF75-420E-AA19-2863EC2488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graphicEl>
                                              <a:dgm id="{B632A660-FF75-420E-AA19-2863EC2488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0DA50127-08F8-44AF-96A6-4CA688EABD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graphicEl>
                                              <a:dgm id="{0DA50127-08F8-44AF-96A6-4CA688EABD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graphicEl>
                                              <a:dgm id="{0DA50127-08F8-44AF-96A6-4CA688EABD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17619342-F14C-401D-A1FC-F2D64F3037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graphicEl>
                                              <a:dgm id="{17619342-F14C-401D-A1FC-F2D64F3037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graphicEl>
                                              <a:dgm id="{17619342-F14C-401D-A1FC-F2D64F3037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03A25909-FBAA-4847-A44F-F9D908D63F7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graphicEl>
                                              <a:dgm id="{03A25909-FBAA-4847-A44F-F9D908D63F7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graphicEl>
                                              <a:dgm id="{03A25909-FBAA-4847-A44F-F9D908D63F7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43FF94B3-67F7-4DFB-B4AA-850FCFDAC5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>
                                            <p:graphicEl>
                                              <a:dgm id="{43FF94B3-67F7-4DFB-B4AA-850FCFDAC5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>
                                            <p:graphicEl>
                                              <a:dgm id="{43FF94B3-67F7-4DFB-B4AA-850FCFDAC5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EB054072-88D6-4D72-8F01-6451C49FCF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">
                                            <p:graphicEl>
                                              <a:dgm id="{EB054072-88D6-4D72-8F01-6451C49FCF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">
                                            <p:graphicEl>
                                              <a:dgm id="{EB054072-88D6-4D72-8F01-6451C49FCF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6296F9A2-6005-4B48-9468-E3D251D94DD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graphicEl>
                                              <a:dgm id="{6296F9A2-6005-4B48-9468-E3D251D94DD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graphicEl>
                                              <a:dgm id="{6296F9A2-6005-4B48-9468-E3D251D94DD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A44AE398-EC8B-44D5-9EE4-99D606AD89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graphicEl>
                                              <a:dgm id="{A44AE398-EC8B-44D5-9EE4-99D606AD89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graphicEl>
                                              <a:dgm id="{A44AE398-EC8B-44D5-9EE4-99D606AD89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37F4C16B-6D84-4255-80C8-A86B2FAA4BB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">
                                            <p:graphicEl>
                                              <a:dgm id="{37F4C16B-6D84-4255-80C8-A86B2FAA4BB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">
                                            <p:graphicEl>
                                              <a:dgm id="{37F4C16B-6D84-4255-80C8-A86B2FAA4BB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 uiExpand="1">
        <p:bldSub>
          <a:bldDgm bld="one"/>
        </p:bldSub>
      </p:bldGraphic>
      <p:bldP spid="3" grpId="0" animBg="1"/>
    </p:bld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1119</TotalTime>
  <Words>324</Words>
  <Application>Microsoft Office PowerPoint</Application>
  <PresentationFormat>Widescreen</PresentationFormat>
  <Paragraphs>47</Paragraphs>
  <Slides>15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Usuário do Windows</dc:creator>
  <cp:lastModifiedBy>Francieli Anny Marculan</cp:lastModifiedBy>
  <cp:revision>83</cp:revision>
  <dcterms:created xsi:type="dcterms:W3CDTF">2019-05-07T17:44:33Z</dcterms:created>
  <dcterms:modified xsi:type="dcterms:W3CDTF">2019-06-26T17:44:57Z</dcterms:modified>
</cp:coreProperties>
</file>