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58" r:id="rId4"/>
    <p:sldId id="259" r:id="rId5"/>
    <p:sldId id="348" r:id="rId6"/>
    <p:sldId id="260" r:id="rId7"/>
    <p:sldId id="341" r:id="rId8"/>
    <p:sldId id="261" r:id="rId9"/>
    <p:sldId id="267" r:id="rId10"/>
    <p:sldId id="342" r:id="rId11"/>
    <p:sldId id="281" r:id="rId12"/>
    <p:sldId id="282" r:id="rId13"/>
    <p:sldId id="335" r:id="rId14"/>
    <p:sldId id="336" r:id="rId15"/>
    <p:sldId id="337" r:id="rId16"/>
    <p:sldId id="349" r:id="rId17"/>
    <p:sldId id="298" r:id="rId18"/>
    <p:sldId id="286" r:id="rId19"/>
    <p:sldId id="343" r:id="rId20"/>
    <p:sldId id="270" r:id="rId21"/>
    <p:sldId id="269" r:id="rId22"/>
    <p:sldId id="271" r:id="rId23"/>
    <p:sldId id="263" r:id="rId24"/>
    <p:sldId id="264" r:id="rId25"/>
    <p:sldId id="265" r:id="rId26"/>
    <p:sldId id="301" r:id="rId27"/>
    <p:sldId id="357" r:id="rId28"/>
    <p:sldId id="275" r:id="rId29"/>
    <p:sldId id="278" r:id="rId30"/>
    <p:sldId id="274" r:id="rId31"/>
    <p:sldId id="290" r:id="rId32"/>
    <p:sldId id="279" r:id="rId33"/>
    <p:sldId id="272" r:id="rId34"/>
    <p:sldId id="296" r:id="rId35"/>
    <p:sldId id="305" r:id="rId36"/>
    <p:sldId id="268" r:id="rId37"/>
    <p:sldId id="345" r:id="rId38"/>
    <p:sldId id="307" r:id="rId39"/>
    <p:sldId id="353" r:id="rId40"/>
    <p:sldId id="354" r:id="rId41"/>
    <p:sldId id="314" r:id="rId42"/>
    <p:sldId id="308" r:id="rId43"/>
    <p:sldId id="306" r:id="rId44"/>
    <p:sldId id="346" r:id="rId45"/>
    <p:sldId id="355" r:id="rId46"/>
    <p:sldId id="356" r:id="rId47"/>
  </p:sldIdLst>
  <p:sldSz cx="12192000" cy="6858000"/>
  <p:notesSz cx="9929813" cy="67992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191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2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411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5149C-BC41-47DC-AD7E-E8F397731114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8120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4596" y="6458120"/>
            <a:ext cx="4302919" cy="341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6220A-1B61-4518-8A4E-348F3123E7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07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4513" y="0"/>
            <a:ext cx="4303712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727FD-DAF7-407A-AB2C-9E4CB8B95EBD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3775" y="3271838"/>
            <a:ext cx="7943850" cy="2678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795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4513" y="6457950"/>
            <a:ext cx="4303712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85B1B-197A-428E-B5AE-1CDEBC75D6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446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0AB832C-FD38-4944-9B51-6FF63DED4154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906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D86F-E8BD-4484-8332-C59E80606AB5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9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4650AD7-2FF6-425B-B9FD-B0878BB37EE3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5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3BA-534A-4E1A-AFB8-BB153BD3E068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19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BE6200E-BE27-48DB-B615-BE01773FD96D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6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30A5-FC0E-4C80-8F1F-4DD382ABA95E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4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154C1-771E-41E3-B817-5E78E78BF666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98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2916-D321-445E-A433-12C9A5E407DF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4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5694-D89E-4BD8-B1E9-A16C0E548FA7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00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D8A2867-B91E-4C29-A08C-271DE489CE40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9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7406-058C-4A17-B917-502A4FBACB0E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7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0FD0BE6-5ABA-4904-B3EF-AADC1C477742}" type="datetime1">
              <a:rPr lang="en-US" smtClean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011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1" y="665293"/>
            <a:ext cx="10993549" cy="682245"/>
          </a:xfrm>
        </p:spPr>
        <p:txBody>
          <a:bodyPr>
            <a:noAutofit/>
          </a:bodyPr>
          <a:lstStyle/>
          <a:p>
            <a:r>
              <a:rPr lang="pt-BR" sz="4000" dirty="0" smtClean="0"/>
              <a:t>CONTROLE e responsabilização NOS RPPS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4" y="1526214"/>
            <a:ext cx="10993546" cy="1256748"/>
          </a:xfrm>
        </p:spPr>
        <p:txBody>
          <a:bodyPr>
            <a:noAutofit/>
          </a:bodyPr>
          <a:lstStyle/>
          <a:p>
            <a:r>
              <a:rPr lang="pt-BR" sz="1800" dirty="0" smtClean="0"/>
              <a:t>RONALDO RIBEIRO DE OLIVEIRA</a:t>
            </a:r>
          </a:p>
          <a:p>
            <a:r>
              <a:rPr lang="pt-BR" sz="1800" dirty="0" smtClean="0"/>
              <a:t>CONSELHEIRO SUBSTITUTO </a:t>
            </a:r>
          </a:p>
          <a:p>
            <a:r>
              <a:rPr lang="pt-BR" sz="1800" dirty="0" smtClean="0"/>
              <a:t>TRIBUNAL DE CONTAS DO ESTADO DE MATO GROSSO</a:t>
            </a:r>
          </a:p>
          <a:p>
            <a:r>
              <a:rPr lang="pt-BR" sz="1800" dirty="0" smtClean="0"/>
              <a:t>ASSOCIAÇÃO DOS MEMBROS DOS TRIBUNAIS DE CONTAS DO BRASIL</a:t>
            </a:r>
            <a:endParaRPr lang="pt-BR" sz="1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22512" y="4397832"/>
            <a:ext cx="1049382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600" dirty="0" smtClean="0">
                <a:solidFill>
                  <a:schemeClr val="bg2"/>
                </a:solidFill>
              </a:rPr>
              <a:t>Os Sistemas de Controle</a:t>
            </a:r>
          </a:p>
          <a:p>
            <a:pPr>
              <a:lnSpc>
                <a:spcPct val="150000"/>
              </a:lnSpc>
            </a:pPr>
            <a:r>
              <a:rPr lang="pt-BR" sz="2600" dirty="0" smtClean="0">
                <a:solidFill>
                  <a:schemeClr val="bg2"/>
                </a:solidFill>
              </a:rPr>
              <a:t>Responsabilização de gestores e conselheiros no RPPS</a:t>
            </a:r>
          </a:p>
          <a:p>
            <a:pPr>
              <a:lnSpc>
                <a:spcPct val="150000"/>
              </a:lnSpc>
            </a:pPr>
            <a:r>
              <a:rPr lang="pt-BR" sz="2600" dirty="0" smtClean="0">
                <a:solidFill>
                  <a:schemeClr val="bg2"/>
                </a:solidFill>
              </a:rPr>
              <a:t>O que a </a:t>
            </a:r>
            <a:r>
              <a:rPr lang="pt-BR" sz="2600" dirty="0" err="1" smtClean="0">
                <a:solidFill>
                  <a:schemeClr val="bg2"/>
                </a:solidFill>
              </a:rPr>
              <a:t>Atricon</a:t>
            </a:r>
            <a:r>
              <a:rPr lang="pt-BR" sz="2600" dirty="0" smtClean="0">
                <a:solidFill>
                  <a:schemeClr val="bg2"/>
                </a:solidFill>
              </a:rPr>
              <a:t> vem fazendo para melhorar a fiscalização e coibir fraudes</a:t>
            </a:r>
            <a:endParaRPr lang="pt-BR" sz="2600" dirty="0">
              <a:solidFill>
                <a:schemeClr val="bg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1175560" y="6492875"/>
            <a:ext cx="101644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49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3000" b="1" dirty="0" smtClean="0">
                <a:solidFill>
                  <a:schemeClr val="accent2"/>
                </a:solidFill>
              </a:rPr>
              <a:t>UNIDADES DE INFORMAÇÕES ESTRATÉGICAS 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3000" b="1" dirty="0" smtClean="0">
                <a:solidFill>
                  <a:schemeClr val="accent2"/>
                </a:solidFill>
              </a:rPr>
              <a:t>OBSERVATÓRIO DA DESPESA PÚBLICA</a:t>
            </a:r>
            <a:endParaRPr lang="pt-BR" sz="3000" b="1" dirty="0">
              <a:solidFill>
                <a:schemeClr val="accent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5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UNIDADES DE INFORMAÇÕES ESTRATÉGICAS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7015" y="2053388"/>
            <a:ext cx="4262951" cy="497305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Agosto/2012: 1º Encontro Nacional sobre a atividade de inteligência para o controle externo;</a:t>
            </a:r>
          </a:p>
          <a:p>
            <a:pPr algn="just"/>
            <a:endParaRPr lang="pt-B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Julho/2013: criação formal da Rede </a:t>
            </a:r>
            <a:r>
              <a:rPr lang="pt-BR" dirty="0" err="1" smtClean="0"/>
              <a:t>InfoContas</a:t>
            </a:r>
            <a:r>
              <a:rPr lang="pt-BR" dirty="0" smtClean="0"/>
              <a:t> no âmbito da </a:t>
            </a:r>
            <a:r>
              <a:rPr lang="pt-BR" dirty="0" err="1" smtClean="0"/>
              <a:t>Atricon</a:t>
            </a:r>
            <a:r>
              <a:rPr lang="pt-BR" dirty="0" smtClean="0"/>
              <a:t> e congregação das </a:t>
            </a:r>
            <a:r>
              <a:rPr lang="pt-BR" dirty="0" err="1" smtClean="0"/>
              <a:t>UIEs</a:t>
            </a:r>
            <a:r>
              <a:rPr lang="pt-BR" dirty="0" smtClean="0"/>
              <a:t> dos </a:t>
            </a:r>
            <a:r>
              <a:rPr lang="pt-BR" dirty="0" err="1" smtClean="0"/>
              <a:t>TCs</a:t>
            </a:r>
            <a:r>
              <a:rPr lang="pt-BR" dirty="0" smtClean="0"/>
              <a:t> que aderiram ao acordo de cooperação;</a:t>
            </a:r>
          </a:p>
          <a:p>
            <a:pPr algn="just"/>
            <a:endParaRPr lang="pt-B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/>
              <a:t>Avaliação do MMD-TC (2017): 26 </a:t>
            </a:r>
            <a:r>
              <a:rPr lang="pt-BR" dirty="0" err="1"/>
              <a:t>UIEs</a:t>
            </a:r>
            <a:r>
              <a:rPr lang="pt-BR" dirty="0"/>
              <a:t> </a:t>
            </a:r>
            <a:r>
              <a:rPr lang="pt-BR" dirty="0" smtClean="0"/>
              <a:t>criadas, o que correspondente a </a:t>
            </a:r>
            <a:r>
              <a:rPr lang="pt-BR" b="1" dirty="0" smtClean="0"/>
              <a:t>76,5% dos </a:t>
            </a:r>
            <a:r>
              <a:rPr lang="pt-BR" b="1" dirty="0" err="1" smtClean="0"/>
              <a:t>TCs</a:t>
            </a:r>
            <a:r>
              <a:rPr lang="pt-BR" b="1" dirty="0" smtClean="0"/>
              <a:t> dos entes da federação.</a:t>
            </a:r>
            <a:endParaRPr lang="pt-BR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145635"/>
              </p:ext>
            </p:extLst>
          </p:nvPr>
        </p:nvGraphicFramePr>
        <p:xfrm>
          <a:off x="5368374" y="3352807"/>
          <a:ext cx="6259286" cy="171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QATC12</a:t>
                      </a:r>
                      <a:r>
                        <a:rPr lang="pt-BR" sz="1400" baseline="0" dirty="0" smtClean="0"/>
                        <a:t> – INFORMAÇÕES ESTRATÉGICAS PARA O CONTROLE EXTERNO</a:t>
                      </a:r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CRITÉRIO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(SÍNTESE)</a:t>
                      </a:r>
                    </a:p>
                    <a:p>
                      <a:endParaRPr lang="pt-BR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QTDE </a:t>
                      </a:r>
                      <a:r>
                        <a:rPr lang="pt-BR" sz="1400" dirty="0" err="1" smtClean="0"/>
                        <a:t>TCs</a:t>
                      </a:r>
                      <a:endParaRPr lang="pt-BR" sz="1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2015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2017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Instituiu</a:t>
                      </a:r>
                      <a:r>
                        <a:rPr lang="pt-BR" sz="1400" baseline="0" dirty="0" smtClean="0"/>
                        <a:t> e implantou a unidade de informações estratégicas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12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26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10943310" y="63899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76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tribunal de contas de mato grosso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4940" y="2133599"/>
            <a:ext cx="11322049" cy="480211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sz="2000" dirty="0" smtClean="0"/>
              <a:t>Escopo de atuação estabelecido pelo TCE/MT: investimentos de risco dos RPPS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Cronograma de trabalho da </a:t>
            </a:r>
            <a:r>
              <a:rPr lang="pt-BR" sz="2000" b="1" dirty="0" smtClean="0"/>
              <a:t>SIE </a:t>
            </a:r>
            <a:r>
              <a:rPr lang="pt-BR" sz="2000" b="1" dirty="0"/>
              <a:t>e </a:t>
            </a:r>
            <a:r>
              <a:rPr lang="pt-BR" sz="2000" b="1" dirty="0" smtClean="0"/>
              <a:t>da Secex-Previdência do TCE/MT</a:t>
            </a:r>
            <a:r>
              <a:rPr lang="pt-BR" sz="2000" dirty="0" smtClean="0"/>
              <a:t> baseados, </a:t>
            </a:r>
            <a:r>
              <a:rPr lang="pt-BR" sz="2000" dirty="0"/>
              <a:t>principalmente, </a:t>
            </a:r>
            <a:r>
              <a:rPr lang="pt-BR" sz="2000" dirty="0" smtClean="0"/>
              <a:t>em: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análises </a:t>
            </a:r>
            <a:r>
              <a:rPr lang="pt-BR" sz="2000" dirty="0"/>
              <a:t>de </a:t>
            </a:r>
            <a:r>
              <a:rPr lang="pt-BR" sz="2000" b="1" dirty="0"/>
              <a:t>vínculos</a:t>
            </a:r>
            <a:r>
              <a:rPr lang="pt-BR" sz="2000" dirty="0"/>
              <a:t> que indiquem possíveis </a:t>
            </a:r>
            <a:r>
              <a:rPr lang="pt-BR" sz="2000" dirty="0" smtClean="0"/>
              <a:t>conflitos </a:t>
            </a:r>
            <a:r>
              <a:rPr lang="pt-BR" sz="2000" dirty="0"/>
              <a:t>de </a:t>
            </a:r>
            <a:r>
              <a:rPr lang="pt-BR" sz="2000" dirty="0" smtClean="0"/>
              <a:t>interesses </a:t>
            </a:r>
            <a:r>
              <a:rPr lang="pt-BR" sz="2000" dirty="0"/>
              <a:t>entre </a:t>
            </a:r>
            <a:r>
              <a:rPr lang="pt-BR" sz="2000" b="1" dirty="0"/>
              <a:t>gestores de RPPS, gestoras e administradoras de </a:t>
            </a:r>
            <a:r>
              <a:rPr lang="pt-BR" sz="2000" b="1" dirty="0" smtClean="0"/>
              <a:t>fundos</a:t>
            </a:r>
            <a:r>
              <a:rPr lang="pt-BR" sz="2000" dirty="0" smtClean="0"/>
              <a:t>;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identificação </a:t>
            </a:r>
            <a:r>
              <a:rPr lang="pt-BR" sz="2000" dirty="0"/>
              <a:t>de aplicações dos RPPS em </a:t>
            </a:r>
            <a:r>
              <a:rPr lang="pt-BR" sz="2000" b="1" dirty="0"/>
              <a:t>fundos</a:t>
            </a:r>
            <a:r>
              <a:rPr lang="pt-BR" sz="2000" dirty="0"/>
              <a:t> nos quais as aplicações estejam </a:t>
            </a:r>
            <a:r>
              <a:rPr lang="pt-BR" sz="2000" b="1" dirty="0" smtClean="0"/>
              <a:t>vedadas</a:t>
            </a:r>
            <a:r>
              <a:rPr lang="pt-BR" sz="2000" dirty="0" smtClean="0"/>
              <a:t> (lista disponibilizada no site da SPREV);</a:t>
            </a:r>
            <a:endParaRPr lang="pt-BR" sz="20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/>
              <a:t>identificação de aplicações fundos nos quais os </a:t>
            </a:r>
            <a:r>
              <a:rPr lang="pt-BR" sz="2000" b="1" dirty="0"/>
              <a:t>papéis</a:t>
            </a:r>
            <a:r>
              <a:rPr lang="pt-BR" sz="2000" dirty="0"/>
              <a:t> finais possuam indícios de serem "</a:t>
            </a:r>
            <a:r>
              <a:rPr lang="pt-BR" sz="2000" b="1" dirty="0"/>
              <a:t>podres</a:t>
            </a:r>
            <a:r>
              <a:rPr lang="pt-BR" sz="2000" dirty="0"/>
              <a:t>" baseados em análises de riscos realizadas nas empresas </a:t>
            </a:r>
            <a:r>
              <a:rPr lang="pt-BR" sz="2000" dirty="0" smtClean="0"/>
              <a:t>emissoras</a:t>
            </a:r>
            <a:r>
              <a:rPr lang="pt-BR" sz="2000" dirty="0"/>
              <a:t>;</a:t>
            </a:r>
            <a:endParaRPr lang="pt-BR" sz="2000" dirty="0" smtClean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/>
              <a:t>Cruzamento dados:</a:t>
            </a:r>
            <a:r>
              <a:rPr lang="pt-BR" sz="2000" dirty="0" smtClean="0"/>
              <a:t> consultas capital social,  faturamento, quantidade de funcionários, situação no CNPJ.</a:t>
            </a:r>
            <a:endParaRPr lang="pt-BR" sz="2000" dirty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0943311" y="6346002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5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aixaDeTexto 21">
            <a:extLst>
              <a:ext uri="{FF2B5EF4-FFF2-40B4-BE49-F238E27FC236}">
                <a16:creationId xmlns:a16="http://schemas.microsoft.com/office/drawing/2014/main" id="{84FCE939-3383-0847-8E30-FEF5BB9C020A}"/>
              </a:ext>
            </a:extLst>
          </p:cNvPr>
          <p:cNvSpPr txBox="1"/>
          <p:nvPr/>
        </p:nvSpPr>
        <p:spPr>
          <a:xfrm>
            <a:off x="146987" y="764711"/>
            <a:ext cx="287093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Nome:</a:t>
            </a:r>
          </a:p>
          <a:p>
            <a:r>
              <a:rPr lang="en-US" dirty="0"/>
              <a:t>CNPJ:              </a:t>
            </a:r>
            <a:r>
              <a:rPr lang="en-US" dirty="0" err="1"/>
              <a:t>Endereço</a:t>
            </a:r>
            <a:r>
              <a:rPr lang="en-US" dirty="0"/>
              <a:t>:</a:t>
            </a:r>
          </a:p>
          <a:p>
            <a:pPr algn="l"/>
            <a:r>
              <a:rPr lang="en-US" dirty="0"/>
              <a:t>PL:</a:t>
            </a:r>
          </a:p>
          <a:p>
            <a:pPr algn="l"/>
            <a:r>
              <a:rPr lang="en-US" dirty="0"/>
              <a:t>Qtde RPPS:</a:t>
            </a:r>
          </a:p>
          <a:p>
            <a:pPr algn="l"/>
            <a:r>
              <a:rPr lang="en-US" dirty="0"/>
              <a:t>Data Aplicação:</a:t>
            </a:r>
          </a:p>
          <a:p>
            <a:pPr algn="l"/>
            <a:r>
              <a:rPr lang="en-US" dirty="0"/>
              <a:t>Valor Aplicado:</a:t>
            </a:r>
          </a:p>
          <a:p>
            <a:pPr algn="l"/>
            <a:r>
              <a:rPr lang="en-US" dirty="0"/>
              <a:t>Valor resgatado:</a:t>
            </a:r>
          </a:p>
          <a:p>
            <a:pPr algn="l"/>
            <a:r>
              <a:rPr lang="en-US" dirty="0"/>
              <a:t>Qtde de Resgates: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AD763760-DB15-914B-83D9-B6FB408323B9}"/>
              </a:ext>
            </a:extLst>
          </p:cNvPr>
          <p:cNvSpPr txBox="1"/>
          <p:nvPr/>
        </p:nvSpPr>
        <p:spPr>
          <a:xfrm>
            <a:off x="115285" y="3128844"/>
            <a:ext cx="2870930" cy="3693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Credenciamento: </a:t>
            </a:r>
            <a:r>
              <a:rPr lang="en-US" dirty="0">
                <a:solidFill>
                  <a:srgbClr val="00B0F0"/>
                </a:solidFill>
              </a:rPr>
              <a:t>SIM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NĀO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DF1B54EE-5D34-BF46-BA7B-1A310975F246}"/>
              </a:ext>
            </a:extLst>
          </p:cNvPr>
          <p:cNvSpPr txBox="1"/>
          <p:nvPr/>
        </p:nvSpPr>
        <p:spPr>
          <a:xfrm>
            <a:off x="115285" y="3553303"/>
            <a:ext cx="287093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Aprovado pelo Comitê de Investimentos: </a:t>
            </a:r>
            <a:r>
              <a:rPr lang="en-US" dirty="0">
                <a:solidFill>
                  <a:srgbClr val="00B0F0"/>
                </a:solidFill>
              </a:rPr>
              <a:t>SIM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NĀO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60EDA5BC-0050-3B4D-B314-DA9D2B2E8AF8}"/>
              </a:ext>
            </a:extLst>
          </p:cNvPr>
          <p:cNvSpPr txBox="1"/>
          <p:nvPr/>
        </p:nvSpPr>
        <p:spPr>
          <a:xfrm>
            <a:off x="115285" y="4254759"/>
            <a:ext cx="287093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Notícias expressivas negativas na </a:t>
            </a:r>
            <a:r>
              <a:rPr lang="en-US" dirty="0" err="1"/>
              <a:t>mídia</a:t>
            </a:r>
            <a:r>
              <a:rPr lang="en-US" dirty="0"/>
              <a:t> antes da aplicação:</a:t>
            </a:r>
            <a:r>
              <a:rPr lang="en-US" dirty="0">
                <a:solidFill>
                  <a:srgbClr val="FF0000"/>
                </a:solidFill>
              </a:rPr>
              <a:t>SIM </a:t>
            </a:r>
            <a:r>
              <a:rPr lang="en-US" dirty="0">
                <a:solidFill>
                  <a:srgbClr val="00B0F0"/>
                </a:solidFill>
              </a:rPr>
              <a:t>NĀO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38ABEB3-9028-5147-BA21-1A78752F3B58}"/>
              </a:ext>
            </a:extLst>
          </p:cNvPr>
          <p:cNvSpPr txBox="1"/>
          <p:nvPr/>
        </p:nvSpPr>
        <p:spPr>
          <a:xfrm>
            <a:off x="115285" y="5233214"/>
            <a:ext cx="287093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Processos Sancionadores </a:t>
            </a:r>
            <a:r>
              <a:rPr lang="en-US" dirty="0" err="1"/>
              <a:t>Expressivos</a:t>
            </a:r>
            <a:r>
              <a:rPr lang="en-US" dirty="0"/>
              <a:t> antes da aplicação: </a:t>
            </a:r>
            <a:r>
              <a:rPr lang="en-US" dirty="0">
                <a:solidFill>
                  <a:srgbClr val="FF0000"/>
                </a:solidFill>
              </a:rPr>
              <a:t>SIM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NĀO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1DD81371-C156-B448-BAEF-01475E6E3B54}"/>
              </a:ext>
            </a:extLst>
          </p:cNvPr>
          <p:cNvSpPr txBox="1"/>
          <p:nvPr/>
        </p:nvSpPr>
        <p:spPr>
          <a:xfrm>
            <a:off x="115285" y="6211669"/>
            <a:ext cx="287093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Fatos Relevantes </a:t>
            </a:r>
            <a:r>
              <a:rPr lang="en-US" dirty="0" err="1">
                <a:solidFill>
                  <a:schemeClr val="tx1"/>
                </a:solidFill>
              </a:rPr>
              <a:t>publicados</a:t>
            </a:r>
            <a:r>
              <a:rPr lang="en-US" dirty="0">
                <a:solidFill>
                  <a:schemeClr val="tx1"/>
                </a:solidFill>
              </a:rPr>
              <a:t> antes da aplicação</a:t>
            </a:r>
            <a:r>
              <a:rPr lang="en-US" dirty="0">
                <a:solidFill>
                  <a:srgbClr val="FF0000"/>
                </a:solidFill>
              </a:rPr>
              <a:t>: SIM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NĀO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F8D816F9-496A-8043-A113-D3FBFF9A92A8}"/>
              </a:ext>
            </a:extLst>
          </p:cNvPr>
          <p:cNvSpPr txBox="1"/>
          <p:nvPr/>
        </p:nvSpPr>
        <p:spPr>
          <a:xfrm rot="10800000" flipH="1" flipV="1">
            <a:off x="146987" y="367473"/>
            <a:ext cx="2870930" cy="36933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Fundo de Investimento</a:t>
            </a:r>
            <a:endParaRPr lang="pt-BR" b="1" dirty="0"/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FF241001-7355-784F-A33A-9F2C03054045}"/>
              </a:ext>
            </a:extLst>
          </p:cNvPr>
          <p:cNvSpPr txBox="1"/>
          <p:nvPr/>
        </p:nvSpPr>
        <p:spPr>
          <a:xfrm>
            <a:off x="3127424" y="764711"/>
            <a:ext cx="287093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Nome:</a:t>
            </a:r>
          </a:p>
          <a:p>
            <a:r>
              <a:rPr lang="en-US" dirty="0"/>
              <a:t>CNPJ:             </a:t>
            </a:r>
            <a:r>
              <a:rPr lang="en-US" dirty="0" err="1"/>
              <a:t>Endereço</a:t>
            </a:r>
            <a:r>
              <a:rPr lang="en-US" dirty="0"/>
              <a:t>:</a:t>
            </a:r>
          </a:p>
          <a:p>
            <a:pPr algn="l"/>
            <a:r>
              <a:rPr lang="en-US" dirty="0"/>
              <a:t>Capital Social:</a:t>
            </a:r>
          </a:p>
          <a:p>
            <a:pPr algn="l"/>
            <a:r>
              <a:rPr lang="en-US" dirty="0"/>
              <a:t>Qtde de Fundos de Investimento e </a:t>
            </a:r>
            <a:r>
              <a:rPr lang="en-US" dirty="0" err="1"/>
              <a:t>montante</a:t>
            </a:r>
            <a:r>
              <a:rPr lang="en-US" dirty="0"/>
              <a:t> que administrava à época da aplicação:</a:t>
            </a:r>
          </a:p>
          <a:p>
            <a:pPr algn="l"/>
            <a:r>
              <a:rPr lang="en-US" dirty="0"/>
              <a:t>Data de </a:t>
            </a:r>
            <a:r>
              <a:rPr lang="en-US" dirty="0" err="1"/>
              <a:t>criação</a:t>
            </a:r>
            <a:r>
              <a:rPr lang="en-US" dirty="0"/>
              <a:t>: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B4C1E106-EDE4-F64F-B4EE-1E6434BAB6B5}"/>
              </a:ext>
            </a:extLst>
          </p:cNvPr>
          <p:cNvSpPr txBox="1"/>
          <p:nvPr/>
        </p:nvSpPr>
        <p:spPr>
          <a:xfrm>
            <a:off x="3148870" y="3573670"/>
            <a:ext cx="282803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Notícias expressivas negativas na </a:t>
            </a:r>
            <a:r>
              <a:rPr lang="en-US" dirty="0" err="1"/>
              <a:t>mídia</a:t>
            </a:r>
            <a:r>
              <a:rPr lang="en-US" dirty="0"/>
              <a:t> antes da aplicação:</a:t>
            </a:r>
            <a:r>
              <a:rPr lang="en-US" dirty="0">
                <a:solidFill>
                  <a:srgbClr val="FF0000"/>
                </a:solidFill>
              </a:rPr>
              <a:t>SIM </a:t>
            </a:r>
            <a:r>
              <a:rPr lang="en-US" dirty="0">
                <a:solidFill>
                  <a:srgbClr val="00B0F0"/>
                </a:solidFill>
              </a:rPr>
              <a:t>NĀO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8512E08D-3C79-C24B-A141-C91D147E220D}"/>
              </a:ext>
            </a:extLst>
          </p:cNvPr>
          <p:cNvSpPr txBox="1"/>
          <p:nvPr/>
        </p:nvSpPr>
        <p:spPr>
          <a:xfrm>
            <a:off x="3127423" y="4550119"/>
            <a:ext cx="284948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Processos Sancionadores </a:t>
            </a:r>
            <a:r>
              <a:rPr lang="en-US" dirty="0" err="1"/>
              <a:t>Expressivos</a:t>
            </a:r>
            <a:r>
              <a:rPr lang="en-US" dirty="0"/>
              <a:t> antes da aplicação: </a:t>
            </a:r>
            <a:r>
              <a:rPr lang="en-US" dirty="0">
                <a:solidFill>
                  <a:srgbClr val="FF0000"/>
                </a:solidFill>
              </a:rPr>
              <a:t>SIM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NĀO</a:t>
            </a: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F4F58D8A-5E44-D740-B511-3E765E32295B}"/>
              </a:ext>
            </a:extLst>
          </p:cNvPr>
          <p:cNvSpPr txBox="1"/>
          <p:nvPr/>
        </p:nvSpPr>
        <p:spPr>
          <a:xfrm>
            <a:off x="3127423" y="5523882"/>
            <a:ext cx="284948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Fatos Relevantes </a:t>
            </a:r>
            <a:r>
              <a:rPr lang="en-US" dirty="0" err="1">
                <a:solidFill>
                  <a:schemeClr val="tx1"/>
                </a:solidFill>
              </a:rPr>
              <a:t>publicados</a:t>
            </a:r>
            <a:r>
              <a:rPr lang="en-US" dirty="0">
                <a:solidFill>
                  <a:schemeClr val="tx1"/>
                </a:solidFill>
              </a:rPr>
              <a:t> antes da aplicação</a:t>
            </a:r>
            <a:r>
              <a:rPr lang="en-US" dirty="0">
                <a:solidFill>
                  <a:srgbClr val="FF0000"/>
                </a:solidFill>
              </a:rPr>
              <a:t>: SIM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NĀO</a:t>
            </a:r>
          </a:p>
        </p:txBody>
      </p: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66617022-F8C2-5348-AEFA-3462ADD98C90}"/>
              </a:ext>
            </a:extLst>
          </p:cNvPr>
          <p:cNvSpPr txBox="1"/>
          <p:nvPr/>
        </p:nvSpPr>
        <p:spPr>
          <a:xfrm rot="10800000" flipV="1">
            <a:off x="3127423" y="3137223"/>
            <a:ext cx="287093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Credenciamento: </a:t>
            </a:r>
            <a:r>
              <a:rPr lang="en-US" dirty="0">
                <a:solidFill>
                  <a:srgbClr val="00B0F0"/>
                </a:solidFill>
              </a:rPr>
              <a:t>SIM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NĀO</a:t>
            </a:r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9D1D86DC-B22A-7A46-B61C-BD38F099704B}"/>
              </a:ext>
            </a:extLst>
          </p:cNvPr>
          <p:cNvSpPr txBox="1"/>
          <p:nvPr/>
        </p:nvSpPr>
        <p:spPr>
          <a:xfrm rot="10800000" flipH="1" flipV="1">
            <a:off x="3127424" y="367474"/>
            <a:ext cx="2880184" cy="36933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Administrador </a:t>
            </a:r>
            <a:endParaRPr lang="pt-BR" b="1" dirty="0"/>
          </a:p>
        </p:txBody>
      </p:sp>
      <p:sp>
        <p:nvSpPr>
          <p:cNvPr id="62" name="CaixaDeTexto 61">
            <a:extLst>
              <a:ext uri="{FF2B5EF4-FFF2-40B4-BE49-F238E27FC236}">
                <a16:creationId xmlns:a16="http://schemas.microsoft.com/office/drawing/2014/main" id="{F874794F-5285-D148-82A2-498670FFBA25}"/>
              </a:ext>
            </a:extLst>
          </p:cNvPr>
          <p:cNvSpPr txBox="1"/>
          <p:nvPr/>
        </p:nvSpPr>
        <p:spPr>
          <a:xfrm rot="10800000" flipH="1" flipV="1">
            <a:off x="6150754" y="358466"/>
            <a:ext cx="2888388" cy="37834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Gestor</a:t>
            </a:r>
            <a:endParaRPr lang="pt-BR" b="1" dirty="0"/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9CF6A373-E36A-D145-9FD5-CBFB90B44481}"/>
              </a:ext>
            </a:extLst>
          </p:cNvPr>
          <p:cNvSpPr txBox="1"/>
          <p:nvPr/>
        </p:nvSpPr>
        <p:spPr>
          <a:xfrm>
            <a:off x="6150755" y="764711"/>
            <a:ext cx="287093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Nome:</a:t>
            </a:r>
          </a:p>
          <a:p>
            <a:r>
              <a:rPr lang="en-US" dirty="0"/>
              <a:t>CNPJ:             </a:t>
            </a:r>
            <a:r>
              <a:rPr lang="en-US" dirty="0" err="1"/>
              <a:t>Endereço</a:t>
            </a:r>
            <a:r>
              <a:rPr lang="en-US" dirty="0"/>
              <a:t>:</a:t>
            </a:r>
          </a:p>
          <a:p>
            <a:pPr algn="l"/>
            <a:r>
              <a:rPr lang="en-US" dirty="0"/>
              <a:t>Capital Social:</a:t>
            </a:r>
          </a:p>
          <a:p>
            <a:pPr algn="l"/>
            <a:r>
              <a:rPr lang="en-US" dirty="0"/>
              <a:t>Qtde de Fundos de Investimento e </a:t>
            </a:r>
            <a:r>
              <a:rPr lang="en-US" dirty="0" err="1"/>
              <a:t>montante</a:t>
            </a:r>
            <a:r>
              <a:rPr lang="en-US" dirty="0"/>
              <a:t> que administrava à época da aplicação:</a:t>
            </a:r>
          </a:p>
          <a:p>
            <a:pPr algn="l"/>
            <a:r>
              <a:rPr lang="en-US" dirty="0"/>
              <a:t>Data de </a:t>
            </a:r>
            <a:r>
              <a:rPr lang="en-US" dirty="0" err="1"/>
              <a:t>criação</a:t>
            </a:r>
            <a:r>
              <a:rPr lang="en-US" dirty="0"/>
              <a:t>:</a:t>
            </a:r>
          </a:p>
        </p:txBody>
      </p:sp>
      <p:sp>
        <p:nvSpPr>
          <p:cNvPr id="68" name="CaixaDeTexto 67">
            <a:extLst>
              <a:ext uri="{FF2B5EF4-FFF2-40B4-BE49-F238E27FC236}">
                <a16:creationId xmlns:a16="http://schemas.microsoft.com/office/drawing/2014/main" id="{BA079504-E1BD-6F4F-AD2C-B5E6A5B0425B}"/>
              </a:ext>
            </a:extLst>
          </p:cNvPr>
          <p:cNvSpPr txBox="1"/>
          <p:nvPr/>
        </p:nvSpPr>
        <p:spPr>
          <a:xfrm>
            <a:off x="6166604" y="3138647"/>
            <a:ext cx="2870930" cy="3693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Credenciamento: </a:t>
            </a:r>
            <a:r>
              <a:rPr lang="en-US" dirty="0">
                <a:solidFill>
                  <a:srgbClr val="00B0F0"/>
                </a:solidFill>
              </a:rPr>
              <a:t>SIM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NĀO</a:t>
            </a: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6F6F2211-6720-A940-8215-4F5CCB6633C1}"/>
              </a:ext>
            </a:extLst>
          </p:cNvPr>
          <p:cNvSpPr txBox="1"/>
          <p:nvPr/>
        </p:nvSpPr>
        <p:spPr>
          <a:xfrm>
            <a:off x="6182455" y="3594865"/>
            <a:ext cx="287093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Notícias expressivas negativas na </a:t>
            </a:r>
            <a:r>
              <a:rPr lang="en-US" dirty="0" err="1"/>
              <a:t>mídia</a:t>
            </a:r>
            <a:r>
              <a:rPr lang="en-US" dirty="0"/>
              <a:t> antes da aplicação:</a:t>
            </a:r>
            <a:r>
              <a:rPr lang="en-US" dirty="0">
                <a:solidFill>
                  <a:srgbClr val="FF0000"/>
                </a:solidFill>
              </a:rPr>
              <a:t>SIM </a:t>
            </a:r>
            <a:r>
              <a:rPr lang="en-US" dirty="0">
                <a:solidFill>
                  <a:srgbClr val="00B0F0"/>
                </a:solidFill>
              </a:rPr>
              <a:t>NĀO</a:t>
            </a: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75B0168D-07A1-104D-9F10-1E7919AF3B4B}"/>
              </a:ext>
            </a:extLst>
          </p:cNvPr>
          <p:cNvSpPr txBox="1"/>
          <p:nvPr/>
        </p:nvSpPr>
        <p:spPr>
          <a:xfrm>
            <a:off x="6193649" y="4573131"/>
            <a:ext cx="287093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Processos Sancionadores </a:t>
            </a:r>
            <a:r>
              <a:rPr lang="en-US" dirty="0" err="1"/>
              <a:t>Expressivos</a:t>
            </a:r>
            <a:r>
              <a:rPr lang="en-US" dirty="0"/>
              <a:t> antes da aplicação: </a:t>
            </a:r>
            <a:r>
              <a:rPr lang="en-US" dirty="0">
                <a:solidFill>
                  <a:srgbClr val="FF0000"/>
                </a:solidFill>
              </a:rPr>
              <a:t>SIM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NĀO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47D894EE-16CD-5448-8632-70EE8334DADD}"/>
              </a:ext>
            </a:extLst>
          </p:cNvPr>
          <p:cNvSpPr txBox="1"/>
          <p:nvPr/>
        </p:nvSpPr>
        <p:spPr>
          <a:xfrm>
            <a:off x="6182455" y="5583345"/>
            <a:ext cx="287093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Fatos Relevantes </a:t>
            </a:r>
            <a:r>
              <a:rPr lang="en-US" dirty="0" err="1">
                <a:solidFill>
                  <a:schemeClr val="tx1"/>
                </a:solidFill>
              </a:rPr>
              <a:t>publicados</a:t>
            </a:r>
            <a:r>
              <a:rPr lang="en-US" dirty="0">
                <a:solidFill>
                  <a:schemeClr val="tx1"/>
                </a:solidFill>
              </a:rPr>
              <a:t> antes da aplicação</a:t>
            </a:r>
            <a:r>
              <a:rPr lang="en-US" dirty="0">
                <a:solidFill>
                  <a:srgbClr val="FF0000"/>
                </a:solidFill>
              </a:rPr>
              <a:t>: SIM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NĀO</a:t>
            </a:r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AFD0E97F-0256-B54C-BD14-282F4F03E50A}"/>
              </a:ext>
            </a:extLst>
          </p:cNvPr>
          <p:cNvSpPr txBox="1"/>
          <p:nvPr/>
        </p:nvSpPr>
        <p:spPr>
          <a:xfrm rot="10800000" flipH="1" flipV="1">
            <a:off x="9131191" y="374449"/>
            <a:ext cx="2888387" cy="36933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Papel final da carteira</a:t>
            </a:r>
            <a:endParaRPr lang="pt-BR" b="1" dirty="0"/>
          </a:p>
        </p:txBody>
      </p:sp>
      <p:sp>
        <p:nvSpPr>
          <p:cNvPr id="78" name="CaixaDeTexto 77">
            <a:extLst>
              <a:ext uri="{FF2B5EF4-FFF2-40B4-BE49-F238E27FC236}">
                <a16:creationId xmlns:a16="http://schemas.microsoft.com/office/drawing/2014/main" id="{9B109DA3-518B-324F-846B-79C64CB9CE0D}"/>
              </a:ext>
            </a:extLst>
          </p:cNvPr>
          <p:cNvSpPr txBox="1"/>
          <p:nvPr/>
        </p:nvSpPr>
        <p:spPr>
          <a:xfrm>
            <a:off x="9148649" y="764711"/>
            <a:ext cx="287093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r>
              <a:rPr lang="en-US" dirty="0">
                <a:solidFill>
                  <a:schemeClr val="tx1"/>
                </a:solidFill>
              </a:rPr>
              <a:t>CNPJ:              </a:t>
            </a:r>
            <a:r>
              <a:rPr lang="en-US" dirty="0" err="1"/>
              <a:t>Endereço</a:t>
            </a:r>
            <a:r>
              <a:rPr lang="en-US" dirty="0"/>
              <a:t>: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err="1">
                <a:solidFill>
                  <a:schemeClr val="tx1"/>
                </a:solidFill>
              </a:rPr>
              <a:t>Tipo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recurso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 err="1">
                <a:solidFill>
                  <a:schemeClr val="tx1"/>
                </a:solidFill>
              </a:rPr>
              <a:t>Ramo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atuação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PL: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Data de </a:t>
            </a:r>
            <a:r>
              <a:rPr lang="en-US" dirty="0" err="1">
                <a:solidFill>
                  <a:schemeClr val="tx1"/>
                </a:solidFill>
              </a:rPr>
              <a:t>criação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Porte </a:t>
            </a:r>
            <a:r>
              <a:rPr lang="en-US" dirty="0" err="1">
                <a:solidFill>
                  <a:schemeClr val="tx1"/>
                </a:solidFill>
              </a:rPr>
              <a:t>compatível</a:t>
            </a:r>
            <a:r>
              <a:rPr lang="en-US" dirty="0">
                <a:solidFill>
                  <a:schemeClr val="tx1"/>
                </a:solidFill>
              </a:rPr>
              <a:t>? Google Earth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898E176-1607-9843-A6C7-708580DFF9D7}"/>
              </a:ext>
            </a:extLst>
          </p:cNvPr>
          <p:cNvSpPr txBox="1"/>
          <p:nvPr/>
        </p:nvSpPr>
        <p:spPr>
          <a:xfrm rot="10800000" flipH="1" flipV="1">
            <a:off x="0" y="-12724"/>
            <a:ext cx="12191999" cy="369332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MAPA DO INVESTIMENTO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19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EB7D079D-A1E5-494B-9583-EEC11486C438}"/>
              </a:ext>
            </a:extLst>
          </p:cNvPr>
          <p:cNvSpPr txBox="1"/>
          <p:nvPr/>
        </p:nvSpPr>
        <p:spPr>
          <a:xfrm>
            <a:off x="288194" y="1056354"/>
            <a:ext cx="323484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/>
              <a:t>Gestor: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 err="1"/>
              <a:t>Esposo</a:t>
            </a:r>
            <a:r>
              <a:rPr lang="en-US" dirty="0"/>
              <a:t> (a):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751E463-B1B2-F742-B746-9BFBD953161A}"/>
              </a:ext>
            </a:extLst>
          </p:cNvPr>
          <p:cNvSpPr txBox="1"/>
          <p:nvPr/>
        </p:nvSpPr>
        <p:spPr>
          <a:xfrm rot="10800000" flipH="1" flipV="1">
            <a:off x="304236" y="687017"/>
            <a:ext cx="3246032" cy="36933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RPPS</a:t>
            </a:r>
            <a:endParaRPr lang="pt-BR" b="1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157C6F6-24AF-104C-B2D0-730C99746EA7}"/>
              </a:ext>
            </a:extLst>
          </p:cNvPr>
          <p:cNvSpPr txBox="1"/>
          <p:nvPr/>
        </p:nvSpPr>
        <p:spPr>
          <a:xfrm rot="10800000" flipH="1" flipV="1">
            <a:off x="0" y="33377"/>
            <a:ext cx="12192000" cy="369332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MAPA </a:t>
            </a:r>
            <a:r>
              <a:rPr lang="en-US" b="1" dirty="0" err="1"/>
              <a:t>RELACIONAL</a:t>
            </a:r>
            <a:endParaRPr lang="pt-BR" b="1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CFB9F4E-AF2A-4B78-B862-59095B012E4A}"/>
              </a:ext>
            </a:extLst>
          </p:cNvPr>
          <p:cNvSpPr txBox="1"/>
          <p:nvPr/>
        </p:nvSpPr>
        <p:spPr>
          <a:xfrm rot="10800000" flipH="1" flipV="1">
            <a:off x="4441646" y="703059"/>
            <a:ext cx="3246032" cy="36933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PREFEITURA</a:t>
            </a:r>
            <a:endParaRPr lang="pt-BR" b="1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D7D257D-13D0-4563-B649-4C58994C7AB1}"/>
              </a:ext>
            </a:extLst>
          </p:cNvPr>
          <p:cNvSpPr txBox="1"/>
          <p:nvPr/>
        </p:nvSpPr>
        <p:spPr>
          <a:xfrm>
            <a:off x="4430454" y="1056350"/>
            <a:ext cx="3234840" cy="4801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/>
              <a:t>Prefeito</a:t>
            </a:r>
            <a:r>
              <a:rPr lang="en-US" dirty="0"/>
              <a:t>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en-US" dirty="0">
              <a:solidFill>
                <a:srgbClr val="00B0F0"/>
              </a:solidFill>
            </a:endParaRPr>
          </a:p>
          <a:p>
            <a:pPr algn="l"/>
            <a:r>
              <a:rPr lang="en-US" dirty="0" err="1"/>
              <a:t>Esposo</a:t>
            </a:r>
            <a:r>
              <a:rPr lang="en-US" dirty="0"/>
              <a:t> (a):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/>
              <a:t>Secretário</a:t>
            </a:r>
            <a:r>
              <a:rPr lang="en-US" dirty="0"/>
              <a:t> de </a:t>
            </a:r>
            <a:r>
              <a:rPr lang="en-US" dirty="0" err="1"/>
              <a:t>Administração</a:t>
            </a:r>
            <a:r>
              <a:rPr lang="en-US" dirty="0"/>
              <a:t>:</a:t>
            </a:r>
          </a:p>
          <a:p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chemeClr val="tx1"/>
                </a:solidFill>
              </a:rPr>
              <a:t>CPF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Sociedade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 err="1"/>
              <a:t>Esposo</a:t>
            </a:r>
            <a:r>
              <a:rPr lang="en-US" dirty="0"/>
              <a:t> (a):</a:t>
            </a:r>
          </a:p>
          <a:p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chemeClr val="tx1"/>
                </a:solidFill>
              </a:rPr>
              <a:t>CPF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Sociedade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317FDDE-7890-41D8-92A5-E0AF9922DBB5}"/>
              </a:ext>
            </a:extLst>
          </p:cNvPr>
          <p:cNvSpPr txBox="1"/>
          <p:nvPr/>
        </p:nvSpPr>
        <p:spPr>
          <a:xfrm rot="10800000" flipH="1" flipV="1">
            <a:off x="282598" y="3444888"/>
            <a:ext cx="3257224" cy="36933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ASSESSORIA</a:t>
            </a:r>
            <a:endParaRPr lang="pt-BR" b="1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8C46534-CA61-4C55-84B4-817E394821B1}"/>
              </a:ext>
            </a:extLst>
          </p:cNvPr>
          <p:cNvSpPr txBox="1"/>
          <p:nvPr/>
        </p:nvSpPr>
        <p:spPr>
          <a:xfrm>
            <a:off x="299386" y="3814549"/>
            <a:ext cx="323484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/>
              <a:t>Sócios</a:t>
            </a:r>
            <a:r>
              <a:rPr lang="en-US" dirty="0"/>
              <a:t>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 err="1"/>
              <a:t>Esposo</a:t>
            </a:r>
            <a:r>
              <a:rPr lang="en-US" dirty="0"/>
              <a:t> (a):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AF2204A-2AA4-4528-91B9-AE921AED8D10}"/>
              </a:ext>
            </a:extLst>
          </p:cNvPr>
          <p:cNvSpPr txBox="1"/>
          <p:nvPr/>
        </p:nvSpPr>
        <p:spPr>
          <a:xfrm rot="10800000" flipH="1" flipV="1">
            <a:off x="8348126" y="654932"/>
            <a:ext cx="3234840" cy="36933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Administrador </a:t>
            </a:r>
            <a:endParaRPr lang="pt-BR" b="1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C90F16A-A944-4E61-88BA-48CB64A57B5E}"/>
              </a:ext>
            </a:extLst>
          </p:cNvPr>
          <p:cNvSpPr txBox="1"/>
          <p:nvPr/>
        </p:nvSpPr>
        <p:spPr>
          <a:xfrm>
            <a:off x="8348126" y="1024268"/>
            <a:ext cx="323484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/>
              <a:t>Sócios</a:t>
            </a:r>
            <a:r>
              <a:rPr lang="en-US" dirty="0"/>
              <a:t>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 err="1"/>
              <a:t>Esposo</a:t>
            </a:r>
            <a:r>
              <a:rPr lang="en-US" dirty="0"/>
              <a:t> (a):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23852DD-5274-4140-962F-5CE11F239B56}"/>
              </a:ext>
            </a:extLst>
          </p:cNvPr>
          <p:cNvSpPr txBox="1"/>
          <p:nvPr/>
        </p:nvSpPr>
        <p:spPr>
          <a:xfrm rot="10800000" flipH="1" flipV="1">
            <a:off x="8364168" y="3405331"/>
            <a:ext cx="3234840" cy="36933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Gestor</a:t>
            </a:r>
            <a:endParaRPr lang="pt-BR" b="1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FCC1C30-208A-4F5C-9FBC-785DA365DF4B}"/>
              </a:ext>
            </a:extLst>
          </p:cNvPr>
          <p:cNvSpPr txBox="1"/>
          <p:nvPr/>
        </p:nvSpPr>
        <p:spPr>
          <a:xfrm>
            <a:off x="8369018" y="3771088"/>
            <a:ext cx="323484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/>
              <a:t>Sócios</a:t>
            </a:r>
            <a:r>
              <a:rPr lang="en-US" dirty="0"/>
              <a:t>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 err="1"/>
              <a:t>Esposo</a:t>
            </a:r>
            <a:r>
              <a:rPr lang="en-US" dirty="0"/>
              <a:t> (a):</a:t>
            </a:r>
          </a:p>
          <a:p>
            <a:pPr algn="l"/>
            <a:r>
              <a:rPr lang="en-US" dirty="0" err="1"/>
              <a:t>Período</a:t>
            </a:r>
            <a:r>
              <a:rPr lang="en-US" dirty="0"/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CPF: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Sociedade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1135812" y="6517611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71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3157C6F6-24AF-104C-B2D0-730C99746EA7}"/>
              </a:ext>
            </a:extLst>
          </p:cNvPr>
          <p:cNvSpPr txBox="1"/>
          <p:nvPr/>
        </p:nvSpPr>
        <p:spPr>
          <a:xfrm rot="10800000" flipH="1" flipV="1">
            <a:off x="0" y="5353"/>
            <a:ext cx="12192000" cy="369332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MAPA DA ASSESSORIA</a:t>
            </a:r>
            <a:endParaRPr lang="pt-BR" b="1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5BC0A5-910A-4CC8-8B1A-C8A6E60FCD78}"/>
              </a:ext>
            </a:extLst>
          </p:cNvPr>
          <p:cNvSpPr txBox="1"/>
          <p:nvPr/>
        </p:nvSpPr>
        <p:spPr>
          <a:xfrm>
            <a:off x="3096125" y="1113191"/>
            <a:ext cx="5951621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</a:rPr>
              <a:t>Empresa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CNPJ:</a:t>
            </a:r>
          </a:p>
          <a:p>
            <a:pPr algn="l"/>
            <a:r>
              <a:rPr lang="en-US" dirty="0" err="1">
                <a:solidFill>
                  <a:schemeClr val="tx1"/>
                </a:solidFill>
              </a:rPr>
              <a:t>Endereço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Data de </a:t>
            </a:r>
            <a:r>
              <a:rPr lang="en-US" dirty="0" err="1">
                <a:solidFill>
                  <a:schemeClr val="tx1"/>
                </a:solidFill>
              </a:rPr>
              <a:t>criação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 err="1">
                <a:solidFill>
                  <a:schemeClr val="tx1"/>
                </a:solidFill>
              </a:rPr>
              <a:t>Endereço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Porte </a:t>
            </a:r>
            <a:r>
              <a:rPr lang="en-US" dirty="0" err="1">
                <a:solidFill>
                  <a:schemeClr val="tx1"/>
                </a:solidFill>
              </a:rPr>
              <a:t>compatível</a:t>
            </a:r>
            <a:r>
              <a:rPr lang="en-US" dirty="0">
                <a:solidFill>
                  <a:schemeClr val="tx1"/>
                </a:solidFill>
              </a:rPr>
              <a:t>? Earth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AADC4B8-F1EF-41D7-96C6-47DC154C6697}"/>
              </a:ext>
            </a:extLst>
          </p:cNvPr>
          <p:cNvSpPr txBox="1"/>
          <p:nvPr/>
        </p:nvSpPr>
        <p:spPr>
          <a:xfrm rot="10800000" flipH="1" flipV="1">
            <a:off x="3096125" y="735453"/>
            <a:ext cx="5951621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ASSESSORIA</a:t>
            </a:r>
            <a:endParaRPr lang="pt-BR" b="1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9376B55-DBC5-42F6-B198-ABE916D940B5}"/>
              </a:ext>
            </a:extLst>
          </p:cNvPr>
          <p:cNvSpPr txBox="1"/>
          <p:nvPr/>
        </p:nvSpPr>
        <p:spPr>
          <a:xfrm rot="10800000" flipH="1" flipV="1">
            <a:off x="3096125" y="3066207"/>
            <a:ext cx="5951621" cy="3773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/>
              <a:t>Regimes </a:t>
            </a:r>
            <a:r>
              <a:rPr lang="en-US" b="1" dirty="0" err="1"/>
              <a:t>Próprios</a:t>
            </a:r>
            <a:endParaRPr lang="pt-BR" b="1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A95EFC2-D5CF-4E69-924B-B1DCBAF1F3C4}"/>
              </a:ext>
            </a:extLst>
          </p:cNvPr>
          <p:cNvSpPr txBox="1"/>
          <p:nvPr/>
        </p:nvSpPr>
        <p:spPr>
          <a:xfrm>
            <a:off x="3096126" y="3459603"/>
            <a:ext cx="5951621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Quantidade</a:t>
            </a:r>
            <a:r>
              <a:rPr lang="en-US" dirty="0">
                <a:solidFill>
                  <a:schemeClr val="tx1"/>
                </a:solidFill>
              </a:rPr>
              <a:t> de RPPS que </a:t>
            </a:r>
            <a:r>
              <a:rPr lang="en-US" dirty="0" err="1">
                <a:solidFill>
                  <a:schemeClr val="tx1"/>
                </a:solidFill>
              </a:rPr>
              <a:t>presta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assessoria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no Estado</a:t>
            </a:r>
            <a:r>
              <a:rPr lang="en-US" dirty="0">
                <a:solidFill>
                  <a:schemeClr val="tx1"/>
                </a:solidFill>
              </a:rPr>
              <a:t> de MT: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Quantidade</a:t>
            </a:r>
            <a:r>
              <a:rPr lang="en-US" dirty="0">
                <a:solidFill>
                  <a:schemeClr val="tx1"/>
                </a:solidFill>
              </a:rPr>
              <a:t> de RPPS que </a:t>
            </a:r>
            <a:r>
              <a:rPr lang="en-US" dirty="0" err="1">
                <a:solidFill>
                  <a:schemeClr val="tx1"/>
                </a:solidFill>
              </a:rPr>
              <a:t>presta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assessoria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no </a:t>
            </a:r>
            <a:r>
              <a:rPr lang="en-US" b="1" dirty="0" err="1">
                <a:solidFill>
                  <a:schemeClr val="tx1"/>
                </a:solidFill>
              </a:rPr>
              <a:t>Brasil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Dos RPPS </a:t>
            </a:r>
            <a:r>
              <a:rPr lang="en-US" dirty="0" err="1">
                <a:solidFill>
                  <a:schemeClr val="tx1"/>
                </a:solidFill>
              </a:rPr>
              <a:t>citados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acima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quantos</a:t>
            </a:r>
            <a:r>
              <a:rPr lang="en-US" dirty="0">
                <a:solidFill>
                  <a:schemeClr val="tx1"/>
                </a:solidFill>
              </a:rPr>
              <a:t> e </a:t>
            </a:r>
            <a:r>
              <a:rPr lang="en-US" dirty="0" err="1">
                <a:solidFill>
                  <a:schemeClr val="tx1"/>
                </a:solidFill>
              </a:rPr>
              <a:t>quais</a:t>
            </a:r>
            <a:r>
              <a:rPr lang="en-US" dirty="0">
                <a:solidFill>
                  <a:schemeClr val="tx1"/>
                </a:solidFill>
              </a:rPr>
              <a:t> RPPS de MT </a:t>
            </a:r>
            <a:r>
              <a:rPr lang="en-US" dirty="0" err="1">
                <a:solidFill>
                  <a:schemeClr val="tx1"/>
                </a:solidFill>
              </a:rPr>
              <a:t>possuem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b="1" dirty="0" err="1">
                <a:solidFill>
                  <a:schemeClr val="tx1"/>
                </a:solidFill>
              </a:rPr>
              <a:t>mesmo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investimento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análise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Dos RPPS </a:t>
            </a:r>
            <a:r>
              <a:rPr lang="en-US" dirty="0" err="1">
                <a:solidFill>
                  <a:schemeClr val="tx1"/>
                </a:solidFill>
              </a:rPr>
              <a:t>citados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acima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quantos</a:t>
            </a:r>
            <a:r>
              <a:rPr lang="en-US" dirty="0">
                <a:solidFill>
                  <a:schemeClr val="tx1"/>
                </a:solidFill>
              </a:rPr>
              <a:t> e </a:t>
            </a:r>
            <a:r>
              <a:rPr lang="en-US" dirty="0" err="1">
                <a:solidFill>
                  <a:schemeClr val="tx1"/>
                </a:solidFill>
              </a:rPr>
              <a:t>quais</a:t>
            </a:r>
            <a:r>
              <a:rPr lang="en-US" dirty="0">
                <a:solidFill>
                  <a:schemeClr val="tx1"/>
                </a:solidFill>
              </a:rPr>
              <a:t> RPPS de </a:t>
            </a:r>
            <a:r>
              <a:rPr lang="en-US" dirty="0" err="1">
                <a:solidFill>
                  <a:schemeClr val="tx1"/>
                </a:solidFill>
              </a:rPr>
              <a:t>Brasil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possuem</a:t>
            </a:r>
            <a:r>
              <a:rPr lang="en-US" dirty="0">
                <a:solidFill>
                  <a:schemeClr val="tx1"/>
                </a:solidFill>
              </a:rPr>
              <a:t> o </a:t>
            </a:r>
            <a:r>
              <a:rPr lang="en-US" b="1" dirty="0" err="1">
                <a:solidFill>
                  <a:schemeClr val="tx1"/>
                </a:solidFill>
              </a:rPr>
              <a:t>mesmo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investimento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análise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3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 de </a:t>
            </a:r>
            <a:r>
              <a:rPr lang="pt-BR" dirty="0"/>
              <a:t>mato grosso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7025" y="2534653"/>
            <a:ext cx="4985417" cy="378660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141 municípios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105 RPPS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/>
              <a:t>Relatório de Resultados SPREV </a:t>
            </a:r>
            <a:r>
              <a:rPr lang="pt-BR" sz="2000" dirty="0" smtClean="0"/>
              <a:t>– 2018.01: 1ª posição no ranking dos municípios com melhor Indicador de Situação Previdenciária - ISP.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396382"/>
              </p:ext>
            </p:extLst>
          </p:nvPr>
        </p:nvGraphicFramePr>
        <p:xfrm>
          <a:off x="6240379" y="2294022"/>
          <a:ext cx="52832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631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Posição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UF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Qtde</a:t>
                      </a:r>
                      <a:r>
                        <a:rPr lang="pt-BR" dirty="0" smtClean="0"/>
                        <a:t> RPPS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Média Indicador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0,790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0,771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0,754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328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0,748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0,731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0,715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0,702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0,682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0,682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0,600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1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Panorama dos comitês de investimentos de mato grosso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4236" y="1930946"/>
            <a:ext cx="11029615" cy="313508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RPPS de Mato Grosso em 2018:</a:t>
            </a:r>
          </a:p>
          <a:p>
            <a:pPr>
              <a:lnSpc>
                <a:spcPct val="150000"/>
              </a:lnSpc>
            </a:pPr>
            <a:r>
              <a:rPr lang="pt-BR" sz="2200" dirty="0">
                <a:solidFill>
                  <a:schemeClr val="tx1"/>
                </a:solidFill>
              </a:rPr>
              <a:t>9</a:t>
            </a:r>
            <a:r>
              <a:rPr lang="pt-BR" sz="2200" dirty="0" smtClean="0">
                <a:solidFill>
                  <a:schemeClr val="tx1"/>
                </a:solidFill>
              </a:rPr>
              <a:t>5% não registram as deliberações em atas</a:t>
            </a:r>
          </a:p>
          <a:p>
            <a:pPr>
              <a:lnSpc>
                <a:spcPct val="150000"/>
              </a:lnSpc>
            </a:pPr>
            <a:r>
              <a:rPr lang="pt-BR" sz="2200" dirty="0" smtClean="0">
                <a:solidFill>
                  <a:schemeClr val="tx1"/>
                </a:solidFill>
              </a:rPr>
              <a:t>21% não disponibilizam as atas aos segurados e pensionistas</a:t>
            </a:r>
          </a:p>
          <a:p>
            <a:pPr>
              <a:lnSpc>
                <a:spcPct val="150000"/>
              </a:lnSpc>
            </a:pPr>
            <a:r>
              <a:rPr lang="pt-BR" sz="2200" dirty="0" smtClean="0">
                <a:solidFill>
                  <a:schemeClr val="tx1"/>
                </a:solidFill>
              </a:rPr>
              <a:t>15% possuem membros sem certificação</a:t>
            </a:r>
            <a:endParaRPr lang="pt-BR" sz="2200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7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tribunal </a:t>
            </a:r>
            <a:r>
              <a:rPr lang="pt-BR" dirty="0"/>
              <a:t>de contas de mato grosso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98142" y="2253354"/>
            <a:ext cx="10910087" cy="10450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sz="2000" dirty="0" smtClean="0"/>
              <a:t>Entre </a:t>
            </a:r>
            <a:r>
              <a:rPr lang="pt-BR" sz="2000" dirty="0"/>
              <a:t>2014 e 2018 a Secex Previdência instaurou 20 processos de fiscalização das aplicações financeiras dos RPPS em fundos de </a:t>
            </a:r>
            <a:r>
              <a:rPr lang="pt-BR" sz="2000" dirty="0" smtClean="0"/>
              <a:t>investimento, tendo como principais irregularidades:</a:t>
            </a:r>
            <a:endParaRPr lang="pt-BR" sz="2000" dirty="0"/>
          </a:p>
          <a:p>
            <a:pPr>
              <a:lnSpc>
                <a:spcPct val="150000"/>
              </a:lnSpc>
            </a:pPr>
            <a:endParaRPr lang="pt-BR" sz="2000" dirty="0" smtClean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068" y="3156857"/>
            <a:ext cx="8094009" cy="3592285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0927266" y="626093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3000" b="1" dirty="0" smtClean="0">
                <a:solidFill>
                  <a:schemeClr val="accent2"/>
                </a:solidFill>
              </a:rPr>
              <a:t>INVESTIMENTOS</a:t>
            </a:r>
            <a:endParaRPr lang="pt-BR" sz="3000" b="1" dirty="0">
              <a:solidFill>
                <a:schemeClr val="accent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05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Sistemas de controle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266308"/>
            <a:ext cx="11029615" cy="3678303"/>
          </a:xfrm>
        </p:spPr>
        <p:txBody>
          <a:bodyPr>
            <a:normAutofit/>
          </a:bodyPr>
          <a:lstStyle/>
          <a:p>
            <a:r>
              <a:rPr lang="pt-BR" sz="2600" dirty="0" smtClean="0"/>
              <a:t>CONTROLE INTERNO</a:t>
            </a:r>
          </a:p>
          <a:p>
            <a:endParaRPr lang="pt-BR" sz="2600" dirty="0" smtClean="0"/>
          </a:p>
          <a:p>
            <a:r>
              <a:rPr lang="pt-BR" sz="2600" dirty="0" smtClean="0"/>
              <a:t>CONTROLE EXTERNO</a:t>
            </a:r>
          </a:p>
          <a:p>
            <a:pPr marL="0" indent="0">
              <a:buNone/>
            </a:pPr>
            <a:endParaRPr lang="pt-BR" sz="2600" dirty="0" smtClean="0"/>
          </a:p>
          <a:p>
            <a:r>
              <a:rPr lang="pt-BR" sz="2600" dirty="0" smtClean="0"/>
              <a:t>CONTROLE SOCIAL</a:t>
            </a:r>
            <a:endParaRPr lang="pt-BR" sz="2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0959351" y="64053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Reforma da previdência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3" y="3005959"/>
            <a:ext cx="11029615" cy="31857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sz="2000" dirty="0" smtClean="0"/>
              <a:t>2.130 RPPS;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5,7 milhões de servidores ativos;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3,8 milhões de aposentados/pensionistas;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/>
              <a:t>70% da população vive em municípios que possuem RPPS</a:t>
            </a:r>
            <a:r>
              <a:rPr lang="pt-BR" sz="20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/>
              <a:t>270 bilhões em ativos, dos quais 150 no mercado financeiro</a:t>
            </a:r>
            <a:r>
              <a:rPr lang="pt-BR" sz="2000" dirty="0" smtClean="0"/>
              <a:t>.</a:t>
            </a:r>
          </a:p>
          <a:p>
            <a:pPr>
              <a:lnSpc>
                <a:spcPct val="150000"/>
              </a:lnSpc>
            </a:pPr>
            <a:endParaRPr lang="pt-BR" sz="2000" dirty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2092955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EXPLANAÇÃO DE MOTIVOS DA PEC: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959353" y="6386120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4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Reforma da previdência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3" y="2855033"/>
            <a:ext cx="11029615" cy="36783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 smtClean="0"/>
              <a:t>Art. 40, §7º, CF – equilíbrio financeiro e atuarial comprovado pelo fluxo entre receitas e despesas juntamente com bens, direitos e ativos vinculados;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Art. 40, §1º, IV – Lei Complementar disporá sobre condições para instituição de fundo previdenciário e vinculação de bens e direitos;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Contribuição extraordinária de servidores condicionada ao conjunto de outras medidas de contenção do déficit.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2142678"/>
            <a:ext cx="8941180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FUNDO PREVIDENCIÁRIO E CONCEITO DE BENS E DIREITOS: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943310" y="635077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8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Reforma da previdência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3" y="2871925"/>
            <a:ext cx="11029615" cy="367830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Aplicação de recursos;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Natureza jurídica da </a:t>
            </a:r>
            <a:r>
              <a:rPr lang="pt-BR" sz="2000" b="1" dirty="0" smtClean="0"/>
              <a:t>UGU</a:t>
            </a:r>
            <a:r>
              <a:rPr lang="pt-BR" sz="2000" dirty="0" smtClean="0"/>
              <a:t>, que abarca o fundo previdenciário, inclusive admitida adesão a consórcio;</a:t>
            </a:r>
          </a:p>
          <a:p>
            <a:pPr algn="just">
              <a:lnSpc>
                <a:spcPct val="150000"/>
              </a:lnSpc>
            </a:pPr>
            <a:r>
              <a:rPr lang="pt-BR" sz="2000" b="1" dirty="0" smtClean="0"/>
              <a:t>Fiscalização</a:t>
            </a:r>
            <a:r>
              <a:rPr lang="pt-BR" sz="2000" dirty="0" smtClean="0"/>
              <a:t> da União (SPREV), do controle externo e social;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Hipóteses de </a:t>
            </a:r>
            <a:r>
              <a:rPr lang="pt-BR" sz="2000" b="1" dirty="0" smtClean="0"/>
              <a:t>responsabilização</a:t>
            </a:r>
            <a:r>
              <a:rPr lang="pt-BR" sz="2000" dirty="0" smtClean="0"/>
              <a:t> dos que desempenham atribuições relacionadas, </a:t>
            </a:r>
            <a:r>
              <a:rPr lang="pt-BR" sz="2000" b="1" dirty="0" smtClean="0"/>
              <a:t>direta ou indiretamente</a:t>
            </a:r>
            <a:r>
              <a:rPr lang="pt-BR" sz="2000" dirty="0" smtClean="0"/>
              <a:t>, com a gestão do regime;</a:t>
            </a:r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Medidas de tratamento de </a:t>
            </a:r>
            <a:r>
              <a:rPr lang="pt-BR" sz="2000" b="1" dirty="0" smtClean="0"/>
              <a:t>riscos,</a:t>
            </a:r>
            <a:r>
              <a:rPr lang="pt-BR" sz="2000" dirty="0" smtClean="0"/>
              <a:t> inclusive com a </a:t>
            </a:r>
            <a:r>
              <a:rPr lang="pt-BR" sz="2000" b="1" dirty="0" smtClean="0"/>
              <a:t>política de gestão de pessoas</a:t>
            </a:r>
            <a:r>
              <a:rPr lang="pt-BR" sz="2000" dirty="0" smtClean="0"/>
              <a:t> </a:t>
            </a:r>
            <a:r>
              <a:rPr lang="pt-BR" sz="2000" dirty="0"/>
              <a:t>(</a:t>
            </a:r>
            <a:r>
              <a:rPr lang="pt-BR" sz="2000" dirty="0" smtClean="0"/>
              <a:t>diretrizes Resolução nº 5/2018 </a:t>
            </a:r>
            <a:r>
              <a:rPr lang="pt-BR" sz="2000" dirty="0" err="1" smtClean="0"/>
              <a:t>Atricon</a:t>
            </a:r>
            <a:r>
              <a:rPr lang="pt-BR" sz="2000" dirty="0" smtClean="0"/>
              <a:t>).</a:t>
            </a:r>
            <a:endParaRPr lang="pt-BR" sz="2000" dirty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2177321"/>
            <a:ext cx="10948656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LEI COMPLEMENTAR DE INICIATIVA DO CHEFE DO PODER EXECUTIVO DISPORÁ: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1003594" y="6343702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4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Diretrizes </a:t>
            </a:r>
            <a:r>
              <a:rPr lang="pt-BR" dirty="0" err="1"/>
              <a:t>atricon</a:t>
            </a:r>
            <a:r>
              <a:rPr lang="pt-BR" dirty="0"/>
              <a:t> - resolução nº 5/2018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702814"/>
            <a:ext cx="11029615" cy="415518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b="1" dirty="0" smtClean="0"/>
              <a:t>designação responsável </a:t>
            </a:r>
            <a:r>
              <a:rPr lang="pt-BR" sz="2000" b="1" dirty="0"/>
              <a:t>pela gestão dos </a:t>
            </a:r>
            <a:r>
              <a:rPr lang="pt-BR" sz="2000" b="1" dirty="0" smtClean="0"/>
              <a:t>investimentos</a:t>
            </a:r>
            <a:r>
              <a:rPr lang="pt-BR" sz="2000" dirty="0" smtClean="0"/>
              <a:t> conforme </a:t>
            </a:r>
            <a:r>
              <a:rPr lang="pt-BR" sz="2000" dirty="0"/>
              <a:t>critérios normativos; </a:t>
            </a:r>
            <a:endParaRPr lang="pt-BR" sz="20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instituição</a:t>
            </a:r>
            <a:r>
              <a:rPr lang="pt-BR" sz="2000" dirty="0"/>
              <a:t>, organização, funcionamento e efetividade nas deliberações do </a:t>
            </a:r>
            <a:r>
              <a:rPr lang="pt-BR" sz="2000" b="1" dirty="0"/>
              <a:t>Comitê de </a:t>
            </a:r>
            <a:r>
              <a:rPr lang="pt-BR" sz="2000" b="1" dirty="0" smtClean="0"/>
              <a:t>Investimentos</a:t>
            </a:r>
            <a:r>
              <a:rPr lang="pt-BR" sz="2000" dirty="0" smtClean="0"/>
              <a:t>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emissão </a:t>
            </a:r>
            <a:r>
              <a:rPr lang="pt-BR" sz="2000" dirty="0"/>
              <a:t>e </a:t>
            </a:r>
            <a:r>
              <a:rPr lang="pt-BR" sz="2000" dirty="0" smtClean="0"/>
              <a:t>acompanhamento </a:t>
            </a:r>
            <a:r>
              <a:rPr lang="pt-BR" sz="2000" dirty="0"/>
              <a:t>dos </a:t>
            </a:r>
            <a:r>
              <a:rPr lang="pt-BR" sz="2000" b="1" dirty="0"/>
              <a:t>relatórios detalhados</a:t>
            </a:r>
            <a:r>
              <a:rPr lang="pt-BR" sz="2000" dirty="0"/>
              <a:t> sobre a rentabilidade e os riscos das diversas modalidades de operações realizadas nas aplicações dos recursos do </a:t>
            </a:r>
            <a:r>
              <a:rPr lang="pt-BR" sz="2000" dirty="0" smtClean="0"/>
              <a:t>RPPS;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atendimento </a:t>
            </a:r>
            <a:r>
              <a:rPr lang="pt-BR" sz="2000" dirty="0"/>
              <a:t>aos critérios legais quando da formulação e execução da </a:t>
            </a:r>
            <a:r>
              <a:rPr lang="pt-BR" sz="2000" b="1" dirty="0"/>
              <a:t>Política Anual de Investimentos</a:t>
            </a:r>
            <a:r>
              <a:rPr lang="pt-BR" sz="2000" dirty="0"/>
              <a:t>; </a:t>
            </a:r>
            <a:endParaRPr lang="pt-BR" sz="20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operações financeiras submetidas às </a:t>
            </a:r>
            <a:r>
              <a:rPr lang="pt-BR" sz="2000" dirty="0"/>
              <a:t>instâncias superiores de </a:t>
            </a:r>
            <a:r>
              <a:rPr lang="pt-BR" sz="2000" b="1" dirty="0"/>
              <a:t>deliberação e controle;</a:t>
            </a:r>
            <a:r>
              <a:rPr lang="pt-BR" sz="2000" dirty="0"/>
              <a:t> </a:t>
            </a:r>
            <a:endParaRPr lang="pt-BR" sz="2000" dirty="0" smtClean="0"/>
          </a:p>
        </p:txBody>
      </p:sp>
      <p:sp>
        <p:nvSpPr>
          <p:cNvPr id="5" name="Espaço Reservado para Texto 4"/>
          <p:cNvSpPr txBox="1">
            <a:spLocks/>
          </p:cNvSpPr>
          <p:nvPr/>
        </p:nvSpPr>
        <p:spPr>
          <a:xfrm>
            <a:off x="581192" y="2166810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APLICAÇÕES FINANCEIRAS: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927266" y="6293019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7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Diretrizes </a:t>
            </a:r>
            <a:r>
              <a:rPr lang="pt-BR" dirty="0" err="1"/>
              <a:t>atricon</a:t>
            </a:r>
            <a:r>
              <a:rPr lang="pt-BR" dirty="0"/>
              <a:t> - resolução nº 5/2018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942497"/>
            <a:ext cx="11029615" cy="35739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carteira </a:t>
            </a:r>
            <a:r>
              <a:rPr lang="pt-BR" sz="2000" dirty="0"/>
              <a:t>de investimentos dentro dos </a:t>
            </a:r>
            <a:r>
              <a:rPr lang="pt-BR" sz="2000" b="1" dirty="0"/>
              <a:t>limites</a:t>
            </a:r>
            <a:r>
              <a:rPr lang="pt-BR" sz="2000" dirty="0"/>
              <a:t> normativos;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/>
              <a:t>realização de </a:t>
            </a:r>
            <a:r>
              <a:rPr lang="pt-BR" sz="2000" b="1" dirty="0"/>
              <a:t>estudos prévios</a:t>
            </a:r>
            <a:r>
              <a:rPr lang="pt-BR" sz="2000" dirty="0"/>
              <a:t> à aplicação;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utilização </a:t>
            </a:r>
            <a:r>
              <a:rPr lang="pt-BR" sz="2000" dirty="0"/>
              <a:t>do Formulário </a:t>
            </a:r>
            <a:r>
              <a:rPr lang="pt-BR" sz="2000" dirty="0" smtClean="0"/>
              <a:t>de </a:t>
            </a:r>
            <a:r>
              <a:rPr lang="pt-BR" sz="2000" b="1" dirty="0"/>
              <a:t>Autorização de Aplicação e </a:t>
            </a:r>
            <a:r>
              <a:rPr lang="pt-BR" sz="2000" b="1" dirty="0" smtClean="0"/>
              <a:t>Resgate</a:t>
            </a:r>
            <a:r>
              <a:rPr lang="pt-BR" sz="2000" dirty="0" smtClean="0"/>
              <a:t>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realização do </a:t>
            </a:r>
            <a:r>
              <a:rPr lang="pt-BR" sz="2000" dirty="0"/>
              <a:t>processo de </a:t>
            </a:r>
            <a:r>
              <a:rPr lang="pt-BR" sz="2000" b="1" dirty="0"/>
              <a:t>credenciamento dos </a:t>
            </a:r>
            <a:r>
              <a:rPr lang="pt-BR" sz="2000" b="1" dirty="0" smtClean="0"/>
              <a:t>investimentos</a:t>
            </a:r>
            <a:r>
              <a:rPr lang="pt-BR" sz="2000" dirty="0" smtClean="0"/>
              <a:t>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/>
              <a:t>atendimento às condições de proteção e prudência nas operações </a:t>
            </a:r>
            <a:r>
              <a:rPr lang="pt-BR" sz="2000" dirty="0" smtClean="0"/>
              <a:t>realizadas;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endParaRPr lang="pt-BR" sz="2000" dirty="0" smtClean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2166810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APLICAÇÕES FINANCEIRAS: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847056" y="626093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6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Diretrizes </a:t>
            </a:r>
            <a:r>
              <a:rPr lang="pt-BR" dirty="0" err="1"/>
              <a:t>atricon</a:t>
            </a:r>
            <a:r>
              <a:rPr lang="pt-BR" dirty="0"/>
              <a:t> - resolução nº 5/2018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3" y="2334953"/>
            <a:ext cx="11029615" cy="415518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/>
              <a:t>atos </a:t>
            </a:r>
            <a:r>
              <a:rPr lang="pt-BR" sz="2000" b="1" dirty="0"/>
              <a:t>administrativos motivados</a:t>
            </a:r>
            <a:r>
              <a:rPr lang="pt-BR" sz="2000" dirty="0"/>
              <a:t>, com a indicação dos motivos de fato e de direito que o levaram a aplicar, resgatar ou negociar cotas de determinado fundo de investimento</a:t>
            </a:r>
            <a:r>
              <a:rPr lang="pt-BR" sz="2000" dirty="0" smtClean="0"/>
              <a:t>;</a:t>
            </a:r>
            <a:endParaRPr lang="pt-BR" sz="20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/>
              <a:t>atestado do responsável legal pelo RPPS para as aplicações que apresentem prazos para desinvestimento, prazos de carência e conversão de cotas de fundos de investimentos, evidenciando a sua </a:t>
            </a:r>
            <a:r>
              <a:rPr lang="pt-BR" sz="2000" b="1" dirty="0"/>
              <a:t>compatibilidade com as obrigações presentes e futuras do regime</a:t>
            </a:r>
            <a:r>
              <a:rPr lang="pt-BR" sz="2000" dirty="0" smtClean="0"/>
              <a:t>;</a:t>
            </a:r>
            <a:endParaRPr lang="pt-BR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/>
              <a:t>informações</a:t>
            </a:r>
            <a:r>
              <a:rPr lang="pt-BR" sz="2000" dirty="0" smtClean="0"/>
              <a:t> </a:t>
            </a:r>
            <a:r>
              <a:rPr lang="pt-BR" sz="2000" dirty="0"/>
              <a:t>da gestão dos investimentos </a:t>
            </a:r>
            <a:r>
              <a:rPr lang="pt-BR" sz="2000" b="1" dirty="0" smtClean="0"/>
              <a:t>disponibilizadas</a:t>
            </a:r>
            <a:r>
              <a:rPr lang="pt-BR" sz="2000" dirty="0"/>
              <a:t>, inclusive por meio eletrônico.</a:t>
            </a:r>
          </a:p>
        </p:txBody>
      </p:sp>
      <p:sp>
        <p:nvSpPr>
          <p:cNvPr id="5" name="Espaço Reservado para Texto 4"/>
          <p:cNvSpPr txBox="1">
            <a:spLocks/>
          </p:cNvSpPr>
          <p:nvPr/>
        </p:nvSpPr>
        <p:spPr>
          <a:xfrm>
            <a:off x="581192" y="2166810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APLICAÇÕES FINANCEIRAS: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927266" y="634114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98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norteadores dos investimentos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495333" y="2250892"/>
            <a:ext cx="5087075" cy="53600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dirty="0" smtClean="0"/>
              <a:t>Princípios a serem observados: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646510" y="3056680"/>
            <a:ext cx="5393100" cy="3496519"/>
          </a:xfrm>
        </p:spPr>
        <p:txBody>
          <a:bodyPr>
            <a:normAutofit/>
          </a:bodyPr>
          <a:lstStyle/>
          <a:p>
            <a:r>
              <a:rPr lang="pt-BR" sz="2000" dirty="0" smtClean="0"/>
              <a:t>Prudência e proteção</a:t>
            </a:r>
          </a:p>
          <a:p>
            <a:r>
              <a:rPr lang="pt-BR" sz="2000" dirty="0" smtClean="0"/>
              <a:t>Segurança</a:t>
            </a:r>
          </a:p>
          <a:p>
            <a:r>
              <a:rPr lang="pt-BR" sz="2000" dirty="0" smtClean="0"/>
              <a:t>Solvência</a:t>
            </a:r>
          </a:p>
          <a:p>
            <a:r>
              <a:rPr lang="pt-BR" sz="2000" dirty="0" smtClean="0"/>
              <a:t>Transparência</a:t>
            </a:r>
          </a:p>
          <a:p>
            <a:r>
              <a:rPr lang="pt-BR" sz="2000" dirty="0" smtClean="0"/>
              <a:t>Adequação à natureza das obrigações dos RPPS</a:t>
            </a:r>
          </a:p>
          <a:p>
            <a:r>
              <a:rPr lang="pt-BR" sz="2000" dirty="0" smtClean="0"/>
              <a:t>Liquidez</a:t>
            </a:r>
          </a:p>
          <a:p>
            <a:r>
              <a:rPr lang="pt-BR" sz="2000" b="1" dirty="0" smtClean="0"/>
              <a:t>Motivação</a:t>
            </a:r>
            <a:r>
              <a:rPr lang="pt-BR" sz="2000" dirty="0" smtClean="0"/>
              <a:t> </a:t>
            </a:r>
            <a:endParaRPr lang="pt-BR" sz="2000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8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BR" sz="3000" b="1" dirty="0" smtClean="0">
                <a:solidFill>
                  <a:schemeClr val="accent2"/>
                </a:solidFill>
              </a:rPr>
              <a:t>RESPONSABILIZAÇÃO</a:t>
            </a:r>
            <a:endParaRPr lang="pt-BR" sz="3000" b="1" dirty="0">
              <a:solidFill>
                <a:schemeClr val="accent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452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responsabilização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9318" y="2402998"/>
            <a:ext cx="11029615" cy="41200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Decreto-Lei nº 4.657/1942, alterado pela Lei nº 13.655/2018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Na aplicação de sanções, serão </a:t>
            </a:r>
            <a:r>
              <a:rPr lang="pt-BR" sz="2000" dirty="0" smtClean="0"/>
              <a:t>consideradas: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natureza </a:t>
            </a:r>
            <a:r>
              <a:rPr lang="pt-BR" sz="2000" dirty="0"/>
              <a:t>e a gravidade da infração </a:t>
            </a:r>
            <a:r>
              <a:rPr lang="pt-BR" sz="2000" dirty="0" smtClean="0"/>
              <a:t>cometida;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/>
              <a:t>danos</a:t>
            </a:r>
            <a:r>
              <a:rPr lang="pt-BR" sz="2000" dirty="0" smtClean="0"/>
              <a:t> </a:t>
            </a:r>
            <a:r>
              <a:rPr lang="pt-BR" sz="2000" dirty="0"/>
              <a:t>que dela provierem para a administração </a:t>
            </a:r>
            <a:r>
              <a:rPr lang="pt-BR" sz="2000" dirty="0" smtClean="0"/>
              <a:t>pública;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circunstâncias </a:t>
            </a:r>
            <a:r>
              <a:rPr lang="pt-BR" sz="2000" b="1" dirty="0"/>
              <a:t>agravantes ou atenuantes</a:t>
            </a:r>
            <a:r>
              <a:rPr lang="pt-BR" sz="2000" dirty="0"/>
              <a:t> e os antecedentes do </a:t>
            </a:r>
            <a:r>
              <a:rPr lang="pt-BR" sz="2000" dirty="0" smtClean="0"/>
              <a:t>agente;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b="1" dirty="0" smtClean="0"/>
              <a:t>demais </a:t>
            </a:r>
            <a:r>
              <a:rPr lang="pt-BR" sz="2000" b="1" dirty="0"/>
              <a:t>sanções</a:t>
            </a:r>
            <a:r>
              <a:rPr lang="pt-BR" sz="2000" dirty="0"/>
              <a:t> de mesma natureza e relativas ao mesmo fato.                           </a:t>
            </a:r>
            <a:endParaRPr lang="pt-BR" sz="2000" dirty="0" smtClean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2091581"/>
            <a:ext cx="8594339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LEI DE INTRODUÇÃO ÀS NORMAS DO DIREITO BRASILEIRO: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943308" y="635718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responsabilização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3108312"/>
            <a:ext cx="11029617" cy="338433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/>
              <a:t>Em decisão sobre regularidade</a:t>
            </a:r>
            <a:r>
              <a:rPr lang="pt-BR" sz="2000" dirty="0"/>
              <a:t> de conduta ou validade de ato, contrato, ajuste, processo ou norma administrativa, </a:t>
            </a:r>
            <a:r>
              <a:rPr lang="pt-BR" sz="2000" b="1" dirty="0"/>
              <a:t>serão consideradas as circunstâncias práticas</a:t>
            </a:r>
            <a:r>
              <a:rPr lang="pt-BR" sz="2000" dirty="0"/>
              <a:t> que houverem imposto, limitado ou condicionado a ação do </a:t>
            </a:r>
            <a:r>
              <a:rPr lang="pt-BR" sz="2000" dirty="0" smtClean="0"/>
              <a:t>agente;</a:t>
            </a:r>
            <a:r>
              <a:rPr lang="pt-BR" sz="2000" dirty="0"/>
              <a:t>                  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/>
              <a:t>Na </a:t>
            </a:r>
            <a:r>
              <a:rPr lang="pt-BR" sz="2000" b="1" dirty="0"/>
              <a:t>interpretação de normas</a:t>
            </a:r>
            <a:r>
              <a:rPr lang="pt-BR" sz="2000" dirty="0"/>
              <a:t> sobre gestão pública, serão considerados </a:t>
            </a:r>
            <a:r>
              <a:rPr lang="pt-BR" sz="2000" b="1" dirty="0"/>
              <a:t>os obstáculos e as dificuldades reais do gestor</a:t>
            </a:r>
            <a:r>
              <a:rPr lang="pt-BR" sz="2000" dirty="0"/>
              <a:t> e as exigências das políticas públicas a seu cargo, sem prejuízo dos direitos dos administrados.</a:t>
            </a:r>
          </a:p>
          <a:p>
            <a:endParaRPr lang="pt-BR" sz="2000" dirty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2207194"/>
            <a:ext cx="8594339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LEI DE INTRODUÇÃO ÀS NORMAS DO DIREITO BRASILEIRO: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1007476" y="6389271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0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5416"/>
          </a:xfrm>
        </p:spPr>
        <p:txBody>
          <a:bodyPr>
            <a:normAutofit/>
          </a:bodyPr>
          <a:lstStyle/>
          <a:p>
            <a:r>
              <a:rPr lang="pt-BR" sz="3200" dirty="0" smtClean="0"/>
              <a:t>CONTROLE INTERNO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8367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pt-BR" sz="2000" dirty="0">
                <a:ea typeface="Arial Unicode MS" panose="020B0604020202020204" pitchFamily="34" charset="-128"/>
                <a:cs typeface="Arial" panose="020B0604020202020204" pitchFamily="34" charset="0"/>
              </a:rPr>
              <a:t>Diretrizes da </a:t>
            </a:r>
            <a:r>
              <a:rPr lang="pt-BR" sz="2000" dirty="0" err="1">
                <a:ea typeface="Arial Unicode MS" panose="020B0604020202020204" pitchFamily="34" charset="-128"/>
                <a:cs typeface="Arial" panose="020B0604020202020204" pitchFamily="34" charset="0"/>
              </a:rPr>
              <a:t>Atricon</a:t>
            </a:r>
            <a:r>
              <a:rPr lang="pt-BR" sz="2000" dirty="0">
                <a:ea typeface="Arial Unicode MS" panose="020B0604020202020204" pitchFamily="34" charset="-128"/>
                <a:cs typeface="Arial" panose="020B0604020202020204" pitchFamily="34" charset="0"/>
              </a:rPr>
              <a:t> – Resolução nº 5/2014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pt-BR" sz="2000" dirty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000" b="1" dirty="0">
                <a:cs typeface="Arial" panose="020B0604020202020204" pitchFamily="34" charset="0"/>
              </a:rPr>
              <a:t>Unidade Executora do Sistema de Controle Interno</a:t>
            </a:r>
            <a:r>
              <a:rPr lang="pt-BR" sz="2000" dirty="0">
                <a:cs typeface="Arial" panose="020B0604020202020204" pitchFamily="34" charset="0"/>
              </a:rPr>
              <a:t>: diversas unidades da estrutura organizacional, no exercício das atividades de controle interno inerentes a</a:t>
            </a:r>
            <a:r>
              <a:rPr lang="pt-BR" sz="2000" dirty="0" smtClean="0">
                <a:cs typeface="Arial" panose="020B0604020202020204" pitchFamily="34" charset="0"/>
              </a:rPr>
              <a:t>s </a:t>
            </a:r>
            <a:r>
              <a:rPr lang="pt-BR" sz="2000" dirty="0">
                <a:cs typeface="Arial" panose="020B0604020202020204" pitchFamily="34" charset="0"/>
              </a:rPr>
              <a:t>suas </a:t>
            </a:r>
            <a:r>
              <a:rPr lang="pt-BR" sz="2000" dirty="0" smtClean="0">
                <a:cs typeface="Arial" panose="020B0604020202020204" pitchFamily="34" charset="0"/>
              </a:rPr>
              <a:t>funções.</a:t>
            </a:r>
            <a:endParaRPr lang="pt-BR" sz="20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000" dirty="0"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000" b="1" dirty="0">
                <a:cs typeface="Arial" panose="020B0604020202020204" pitchFamily="34" charset="0"/>
              </a:rPr>
              <a:t>Unidade de Controle Interno</a:t>
            </a:r>
            <a:r>
              <a:rPr lang="pt-BR" sz="2000" dirty="0">
                <a:cs typeface="Arial" panose="020B0604020202020204" pitchFamily="34" charset="0"/>
              </a:rPr>
              <a:t>: órgão central do Sistema de Controle Interno</a:t>
            </a:r>
          </a:p>
          <a:p>
            <a:pPr marL="903600" lvl="2" indent="-280800" algn="just">
              <a:buFont typeface="Wingdings" panose="05000000000000000000" pitchFamily="2" charset="2"/>
              <a:buChar char="ü"/>
            </a:pPr>
            <a:r>
              <a:rPr lang="pt-BR" sz="2000" dirty="0">
                <a:cs typeface="Arial" panose="020B0604020202020204" pitchFamily="34" charset="0"/>
              </a:rPr>
              <a:t>vinculação direta ao chefe de </a:t>
            </a:r>
            <a:r>
              <a:rPr lang="pt-BR" sz="2000" dirty="0" smtClean="0">
                <a:cs typeface="Arial" panose="020B0604020202020204" pitchFamily="34" charset="0"/>
              </a:rPr>
              <a:t>Poder</a:t>
            </a:r>
            <a:endParaRPr lang="pt-BR" sz="2000" dirty="0">
              <a:cs typeface="Arial" panose="020B0604020202020204" pitchFamily="34" charset="0"/>
            </a:endParaRPr>
          </a:p>
          <a:p>
            <a:pPr marL="903600" lvl="2" indent="-280800" algn="just">
              <a:buFont typeface="Wingdings" panose="05000000000000000000" pitchFamily="2" charset="2"/>
              <a:buChar char="ü"/>
            </a:pPr>
            <a:r>
              <a:rPr lang="pt-BR" sz="2000" dirty="0">
                <a:cs typeface="Arial" panose="020B0604020202020204" pitchFamily="34" charset="0"/>
              </a:rPr>
              <a:t>servidores de cargo efetivo, com carreira específica</a:t>
            </a:r>
          </a:p>
          <a:p>
            <a:pPr marL="903600" lvl="2" indent="-280800" algn="just">
              <a:buFont typeface="Wingdings" panose="05000000000000000000" pitchFamily="2" charset="2"/>
              <a:buChar char="ü"/>
            </a:pPr>
            <a:r>
              <a:rPr lang="pt-BR" sz="2000" dirty="0">
                <a:cs typeface="Arial" panose="020B0604020202020204" pitchFamily="34" charset="0"/>
              </a:rPr>
              <a:t>autonomia técnica e independência funcional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1007476" y="6309061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z="1200" smtClean="0"/>
              <a:pPr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7446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responsabilização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365554"/>
            <a:ext cx="11029615" cy="475714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Responsabilidade de quem deu causa – matriz de responsabilidade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800" dirty="0" smtClean="0"/>
              <a:t>Ato irregular/ilegal – nexo de causalidade – resultado/dano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Devido processo legal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Contraditório e ampla defesa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Competências e atribuições dos agentes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Responsabilidade solidária controle interno caso não dê ciência ao TC acerca de irregularidade </a:t>
            </a:r>
            <a:r>
              <a:rPr lang="pt-BR" sz="2000" dirty="0"/>
              <a:t>ou </a:t>
            </a:r>
            <a:r>
              <a:rPr lang="pt-BR" sz="2000" dirty="0" smtClean="0"/>
              <a:t>ilegalidade.</a:t>
            </a:r>
            <a:endParaRPr lang="pt-BR" sz="2000" dirty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49108" y="2059497"/>
            <a:ext cx="8594339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PRECEITOS FUNDAMENTAIS: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927265" y="634865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39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RESPONSABILIZAÇÃO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8875" y="2844525"/>
            <a:ext cx="11029615" cy="4013475"/>
          </a:xfrm>
        </p:spPr>
        <p:txBody>
          <a:bodyPr>
            <a:normAutofit fontScale="62500" lnSpcReduction="20000"/>
          </a:bodyPr>
          <a:lstStyle/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900" dirty="0" smtClean="0"/>
              <a:t>princípio </a:t>
            </a:r>
            <a:r>
              <a:rPr lang="pt-BR" sz="2900" dirty="0"/>
              <a:t>básico do sistema de controle interno </a:t>
            </a:r>
          </a:p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900" dirty="0"/>
              <a:t>consiste na separação das funções </a:t>
            </a:r>
          </a:p>
          <a:p>
            <a:pPr marL="900113" lvl="1" indent="-276225" fontAlgn="base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900" dirty="0"/>
              <a:t>autorização</a:t>
            </a:r>
          </a:p>
          <a:p>
            <a:pPr marL="900113" lvl="1" indent="-276225" fontAlgn="base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900" dirty="0"/>
              <a:t>execução</a:t>
            </a:r>
          </a:p>
          <a:p>
            <a:pPr marL="900113" lvl="1" indent="-276225" fontAlgn="base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900" dirty="0"/>
              <a:t>controle</a:t>
            </a:r>
          </a:p>
          <a:p>
            <a:pPr marL="900113" lvl="1" indent="-276225" fontAlgn="base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900" dirty="0"/>
              <a:t>contabilização</a:t>
            </a:r>
          </a:p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900" dirty="0"/>
              <a:t>pessoas e setores diferentes</a:t>
            </a:r>
          </a:p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900" dirty="0"/>
              <a:t>controle cruzado</a:t>
            </a:r>
          </a:p>
          <a:p>
            <a:endParaRPr lang="pt-BR" dirty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38875" y="2109374"/>
            <a:ext cx="9018781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000" dirty="0" smtClean="0">
                <a:solidFill>
                  <a:schemeClr val="accent2"/>
                </a:solidFill>
              </a:rPr>
              <a:t>Segregação de Funções – Resolução de Consulta TCE/MT nº 31/2010</a:t>
            </a:r>
            <a:endParaRPr lang="pt-BR" sz="20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1007476" y="64053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4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DO REGIME PRÓPRIO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238816" y="2157322"/>
            <a:ext cx="5393100" cy="4882305"/>
          </a:xfrm>
        </p:spPr>
        <p:txBody>
          <a:bodyPr>
            <a:normAutofit fontScale="92500" lnSpcReduction="10000"/>
          </a:bodyPr>
          <a:lstStyle/>
          <a:p>
            <a:pPr marL="622300" indent="-270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100" dirty="0" smtClean="0">
                <a:latin typeface="Calibri (Corpo)"/>
              </a:rPr>
              <a:t>Diretoria </a:t>
            </a:r>
            <a:r>
              <a:rPr lang="pt-BR" sz="2100" dirty="0">
                <a:latin typeface="Calibri (Corpo)"/>
              </a:rPr>
              <a:t>Executiva</a:t>
            </a:r>
          </a:p>
          <a:p>
            <a:pPr marL="903600" indent="-280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100" dirty="0">
                <a:latin typeface="Calibri (Corpo)"/>
              </a:rPr>
              <a:t>Diretor Presidente</a:t>
            </a:r>
          </a:p>
          <a:p>
            <a:pPr marL="903600" indent="-280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100" dirty="0">
                <a:latin typeface="Calibri (Corpo)"/>
              </a:rPr>
              <a:t>Diretor Administrativo e Financeiro</a:t>
            </a:r>
          </a:p>
          <a:p>
            <a:pPr marL="903600" indent="-2808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100" dirty="0">
                <a:latin typeface="Calibri (Corpo)"/>
              </a:rPr>
              <a:t>Diretor de Previdência</a:t>
            </a:r>
          </a:p>
          <a:p>
            <a:pPr marL="622300" indent="-270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100" dirty="0">
                <a:latin typeface="Calibri (Corpo)"/>
              </a:rPr>
              <a:t>Comitê de Investimento</a:t>
            </a:r>
          </a:p>
          <a:p>
            <a:pPr marL="622300" indent="-270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100" dirty="0">
                <a:latin typeface="Calibri (Corpo)"/>
              </a:rPr>
              <a:t>Conselho Deliberativo, de Administração ou Previdenciário</a:t>
            </a:r>
          </a:p>
          <a:p>
            <a:pPr marL="622300" indent="-270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100" dirty="0">
                <a:latin typeface="Calibri (Corpo)"/>
              </a:rPr>
              <a:t>Conselho Fiscal</a:t>
            </a:r>
          </a:p>
          <a:p>
            <a:pPr marL="622300" indent="-2700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100" dirty="0">
                <a:latin typeface="Calibri (Corpo)"/>
              </a:rPr>
              <a:t>Controle Interno</a:t>
            </a:r>
          </a:p>
          <a:p>
            <a:pPr>
              <a:buFontTx/>
              <a:buChar char="→"/>
            </a:pPr>
            <a:endParaRPr lang="pt-BR" dirty="0">
              <a:latin typeface="Calibri (Corpo)"/>
            </a:endParaRPr>
          </a:p>
          <a:p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>
          <a:xfrm>
            <a:off x="6432720" y="2044588"/>
            <a:ext cx="5087073" cy="553373"/>
          </a:xfrm>
        </p:spPr>
        <p:txBody>
          <a:bodyPr/>
          <a:lstStyle/>
          <a:p>
            <a:r>
              <a:rPr lang="pt-BR" b="1" dirty="0" smtClean="0"/>
              <a:t>Questionamentos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4"/>
          </p:nvPr>
        </p:nvSpPr>
        <p:spPr>
          <a:xfrm>
            <a:off x="6032653" y="2718148"/>
            <a:ext cx="5669490" cy="3889481"/>
          </a:xfrm>
        </p:spPr>
        <p:txBody>
          <a:bodyPr>
            <a:normAutofit fontScale="92500" lnSpcReduction="20000"/>
          </a:bodyPr>
          <a:lstStyle/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Quais as competências e limites?</a:t>
            </a:r>
          </a:p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Onde estão definidas? Nas normas gerais? Na legislação do RPPS?</a:t>
            </a:r>
          </a:p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São claras e objetivas?</a:t>
            </a:r>
          </a:p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Quais as </a:t>
            </a:r>
            <a:r>
              <a:rPr lang="pt-BR" b="1" dirty="0"/>
              <a:t>fontes da definição de competências</a:t>
            </a:r>
            <a:r>
              <a:rPr lang="pt-BR" dirty="0"/>
              <a:t>, para as instâncias de controle?</a:t>
            </a:r>
          </a:p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Os atos de gestão estão formalizados, fundamentados e documentados?</a:t>
            </a:r>
          </a:p>
          <a:p>
            <a:pPr marL="622800" indent="-270000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dirty="0"/>
              <a:t>Responsabilidade por dolo, culpa, ação e omissão?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0927266" y="6325103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11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responsabilização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1612233"/>
            <a:ext cx="10776619" cy="426720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 smtClean="0"/>
              <a:t>Os </a:t>
            </a:r>
            <a:r>
              <a:rPr lang="pt-BR" sz="2000" b="1" dirty="0"/>
              <a:t>dirigentes</a:t>
            </a:r>
            <a:r>
              <a:rPr lang="pt-BR" sz="2000" dirty="0"/>
              <a:t> do RPPS, os </a:t>
            </a:r>
            <a:r>
              <a:rPr lang="pt-BR" sz="2000" b="1" dirty="0"/>
              <a:t>gestore</a:t>
            </a:r>
            <a:r>
              <a:rPr lang="pt-BR" sz="2000" dirty="0"/>
              <a:t>s e </a:t>
            </a:r>
            <a:r>
              <a:rPr lang="pt-BR" sz="2000" b="1" dirty="0"/>
              <a:t>representantes legais</a:t>
            </a:r>
            <a:r>
              <a:rPr lang="pt-BR" sz="2000" dirty="0"/>
              <a:t> do ente federativo e os atuários por eles habilitados são responsáveis pela veracidade das informações atuariais prestadas aos conselhos deliberativo e fiscal do regime, à Secretaria de Previdência e aos órgãos de controle interno e externo. </a:t>
            </a:r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2091581"/>
            <a:ext cx="8594339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PORTARIA MF Nº 464/2018: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1039561" y="643739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0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RESPONSABILIZAÇÃO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267568"/>
            <a:ext cx="11197151" cy="467750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</a:pPr>
            <a:r>
              <a:rPr lang="pt-BR" dirty="0" smtClean="0"/>
              <a:t>Entende-se </a:t>
            </a:r>
            <a:r>
              <a:rPr lang="pt-BR" dirty="0"/>
              <a:t>por </a:t>
            </a:r>
            <a:r>
              <a:rPr lang="pt-BR" b="1" dirty="0"/>
              <a:t>responsáveis pela </a:t>
            </a:r>
            <a:r>
              <a:rPr lang="pt-BR" b="1" dirty="0" smtClean="0"/>
              <a:t>gestão</a:t>
            </a:r>
            <a:r>
              <a:rPr lang="pt-BR" dirty="0" smtClean="0"/>
              <a:t> as </a:t>
            </a:r>
            <a:r>
              <a:rPr lang="pt-BR" b="1" dirty="0"/>
              <a:t>pessoas que participam do processo de análise, de assessoramento e decisório sobre a aplicação</a:t>
            </a:r>
            <a:r>
              <a:rPr lang="pt-BR" dirty="0"/>
              <a:t> dos recursos dos </a:t>
            </a:r>
            <a:r>
              <a:rPr lang="pt-BR" dirty="0" smtClean="0"/>
              <a:t>RPPS e </a:t>
            </a:r>
            <a:r>
              <a:rPr lang="pt-BR" dirty="0"/>
              <a:t>os </a:t>
            </a:r>
            <a:r>
              <a:rPr lang="pt-BR" b="1" dirty="0"/>
              <a:t>participantes do mercado de títulos e valores mobiliários</a:t>
            </a:r>
            <a:r>
              <a:rPr lang="pt-BR" dirty="0"/>
              <a:t> no que se refere à distribuição, intermediação e administração dos ativos aplicados por esses regimes. </a:t>
            </a:r>
            <a:endParaRPr lang="pt-BR" dirty="0" smtClean="0"/>
          </a:p>
          <a:p>
            <a:pPr algn="just">
              <a:lnSpc>
                <a:spcPct val="150000"/>
              </a:lnSpc>
            </a:pPr>
            <a:r>
              <a:rPr lang="pt-BR" dirty="0" smtClean="0"/>
              <a:t>Incluem-se </a:t>
            </a:r>
            <a:r>
              <a:rPr lang="pt-BR" dirty="0"/>
              <a:t>no rol de </a:t>
            </a:r>
            <a:r>
              <a:rPr lang="pt-BR" dirty="0" smtClean="0"/>
              <a:t>pessoas, </a:t>
            </a:r>
            <a:r>
              <a:rPr lang="pt-BR" dirty="0"/>
              <a:t>na medida de suas </a:t>
            </a:r>
            <a:r>
              <a:rPr lang="pt-BR" b="1" dirty="0"/>
              <a:t>atribuições</a:t>
            </a:r>
            <a:r>
              <a:rPr lang="pt-BR" dirty="0"/>
              <a:t>, os </a:t>
            </a:r>
            <a:r>
              <a:rPr lang="pt-BR" b="1" dirty="0"/>
              <a:t>gestores</a:t>
            </a:r>
            <a:r>
              <a:rPr lang="pt-BR" dirty="0"/>
              <a:t>, </a:t>
            </a:r>
            <a:r>
              <a:rPr lang="pt-BR" b="1" dirty="0"/>
              <a:t>dirigentes</a:t>
            </a:r>
            <a:r>
              <a:rPr lang="pt-BR" dirty="0"/>
              <a:t> e </a:t>
            </a:r>
            <a:r>
              <a:rPr lang="pt-BR" b="1" dirty="0"/>
              <a:t>membros dos conselhos </a:t>
            </a:r>
            <a:r>
              <a:rPr lang="pt-BR" dirty="0"/>
              <a:t>e órgãos colegiados de deliberação, de fiscalização ou do comitê de investimentos do </a:t>
            </a:r>
            <a:r>
              <a:rPr lang="pt-BR" dirty="0" smtClean="0"/>
              <a:t>RPPS, </a:t>
            </a:r>
            <a:r>
              <a:rPr lang="pt-BR" dirty="0"/>
              <a:t>os consultores e outros profissionais que participem do processo de </a:t>
            </a:r>
            <a:r>
              <a:rPr lang="pt-BR" b="1" dirty="0"/>
              <a:t>análise, de assessoramento e decisório</a:t>
            </a:r>
            <a:r>
              <a:rPr lang="pt-BR" dirty="0"/>
              <a:t> sobre a aplicação dos recursos do </a:t>
            </a:r>
            <a:r>
              <a:rPr lang="pt-BR" dirty="0" smtClean="0"/>
              <a:t>RPPS, </a:t>
            </a:r>
            <a:r>
              <a:rPr lang="pt-BR" dirty="0"/>
              <a:t>diretamente ou por intermédio de pessoa jurídica contratada e os agentes que participam da distribuição, intermediação e administração dos ativos aplicados por esses regimes. </a:t>
            </a:r>
            <a:endParaRPr lang="pt-BR" dirty="0" smtClean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2015379"/>
            <a:ext cx="8594339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RESOLUÇÃO CMN Nº 3.922/2010: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943308" y="6389271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RESPONSABILIZAÇÃO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768323"/>
            <a:ext cx="11029615" cy="338210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 smtClean="0"/>
              <a:t>O RPPS deve </a:t>
            </a:r>
            <a:r>
              <a:rPr lang="pt-BR" sz="2000" b="1" dirty="0"/>
              <a:t>definir claramente </a:t>
            </a:r>
            <a:r>
              <a:rPr lang="pt-BR" sz="2000" dirty="0"/>
              <a:t>a </a:t>
            </a:r>
            <a:r>
              <a:rPr lang="pt-BR" sz="2000" b="1" dirty="0"/>
              <a:t>separação de responsabilidades de todos</a:t>
            </a:r>
            <a:r>
              <a:rPr lang="pt-BR" sz="2000" dirty="0"/>
              <a:t> os agentes que participem do processo de </a:t>
            </a:r>
            <a:r>
              <a:rPr lang="pt-BR" sz="2000" b="1" dirty="0"/>
              <a:t>análise, avaliação, gerenciamento, assessoramento e decisão</a:t>
            </a:r>
            <a:r>
              <a:rPr lang="pt-BR" sz="2000" dirty="0"/>
              <a:t> sobre a aplicação dos recursos, inclusive com a definição das </a:t>
            </a:r>
            <a:r>
              <a:rPr lang="pt-BR" sz="2000" b="1" dirty="0"/>
              <a:t>alçadas de decisão de cada instância.</a:t>
            </a:r>
            <a:r>
              <a:rPr lang="pt-BR" sz="2000" dirty="0"/>
              <a:t> </a:t>
            </a:r>
            <a:endParaRPr lang="pt-BR" sz="2000" dirty="0" smtClean="0"/>
          </a:p>
          <a:p>
            <a:pPr algn="just">
              <a:lnSpc>
                <a:spcPct val="150000"/>
              </a:lnSpc>
            </a:pP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O Regime Próprio </a:t>
            </a:r>
            <a:r>
              <a:rPr lang="pt-BR" sz="2000" dirty="0"/>
              <a:t>de </a:t>
            </a:r>
            <a:r>
              <a:rPr lang="pt-BR" sz="2000" dirty="0" smtClean="0"/>
              <a:t>Previdência </a:t>
            </a:r>
            <a:r>
              <a:rPr lang="pt-BR" sz="2000" dirty="0"/>
              <a:t>S</a:t>
            </a:r>
            <a:r>
              <a:rPr lang="pt-BR" sz="2000" dirty="0" smtClean="0"/>
              <a:t>ocial </a:t>
            </a:r>
            <a:r>
              <a:rPr lang="pt-BR" sz="2000" dirty="0"/>
              <a:t>deverá manter registro, por meio digital, de todos os </a:t>
            </a:r>
            <a:r>
              <a:rPr lang="pt-BR" sz="2000" b="1" dirty="0"/>
              <a:t>documentos</a:t>
            </a:r>
            <a:r>
              <a:rPr lang="pt-BR" sz="2000" dirty="0"/>
              <a:t> que </a:t>
            </a:r>
            <a:r>
              <a:rPr lang="pt-BR" sz="2000" b="1" dirty="0"/>
              <a:t>suportem a tomada de decisão na aplicação de recursos</a:t>
            </a:r>
            <a:r>
              <a:rPr lang="pt-BR" sz="2000" dirty="0"/>
              <a:t>. </a:t>
            </a:r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2091581"/>
            <a:ext cx="8594339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RESOLUÇÃO CMN Nº 3.922/2010: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782889" y="6291165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1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responsabilização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022841"/>
            <a:ext cx="11029615" cy="36783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2000" dirty="0" smtClean="0">
                <a:solidFill>
                  <a:schemeClr val="accent2"/>
                </a:solidFill>
              </a:rPr>
              <a:t>Participação de membros e servidores de instituições de controle nos Conselhos dos RPPS: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err="1" smtClean="0"/>
              <a:t>Ex</a:t>
            </a:r>
            <a:r>
              <a:rPr lang="pt-BR" sz="2000" dirty="0" smtClean="0"/>
              <a:t>: Tribunal de Justiça, Tribunal de Contas e Ministério Público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Na concepção da </a:t>
            </a:r>
            <a:r>
              <a:rPr lang="pt-BR" sz="2000" b="1" dirty="0" smtClean="0"/>
              <a:t>UGU,</a:t>
            </a:r>
            <a:r>
              <a:rPr lang="pt-BR" sz="2000" dirty="0" smtClean="0"/>
              <a:t> a participação não fere a independência dos poderes e não inverte a hierarquia administrativa;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Os colegiados da previdência </a:t>
            </a:r>
            <a:r>
              <a:rPr lang="pt-BR" sz="2000" b="1" dirty="0" smtClean="0"/>
              <a:t>não estão subordinados à Secretaria de Estado</a:t>
            </a:r>
            <a:r>
              <a:rPr lang="pt-BR" sz="2000" dirty="0" smtClean="0"/>
              <a:t> a qual a autarquia está vinculada, principalmente o Conselho de Previdência.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0927269" y="6293021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2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000" b="1" dirty="0" smtClean="0">
                <a:solidFill>
                  <a:schemeClr val="accent2"/>
                </a:solidFill>
              </a:rPr>
              <a:t>ATUAÇÃO E JURISPRUDÊNCIA DO TCE/MT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3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Tribunal de contas de mato grosso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5252" y="2489555"/>
            <a:ext cx="5627851" cy="4085693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Processo nº 19.138-8/2016 – Auditoria de Conformidade – Instituto Municipal de Previdência Social de </a:t>
            </a:r>
            <a:r>
              <a:rPr lang="pt-BR" sz="2000" b="1" dirty="0" smtClean="0"/>
              <a:t>Lucas do Rio Verde</a:t>
            </a:r>
            <a:r>
              <a:rPr lang="pt-BR" sz="2000" dirty="0" smtClean="0"/>
              <a:t> – </a:t>
            </a:r>
            <a:r>
              <a:rPr lang="pt-BR" sz="2000" b="1" dirty="0" smtClean="0"/>
              <a:t>Acórdão nº 28/2018-TP</a:t>
            </a:r>
            <a:r>
              <a:rPr lang="pt-BR" sz="2000" dirty="0" smtClean="0"/>
              <a:t>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aplicação de </a:t>
            </a:r>
            <a:r>
              <a:rPr lang="pt-BR" sz="2000" b="1" dirty="0" smtClean="0"/>
              <a:t>multa individual </a:t>
            </a:r>
            <a:r>
              <a:rPr lang="pt-BR" sz="2000" dirty="0" smtClean="0"/>
              <a:t>de 30 </a:t>
            </a:r>
            <a:r>
              <a:rPr lang="pt-BR" sz="2000" dirty="0" err="1" smtClean="0"/>
              <a:t>UPFs</a:t>
            </a:r>
            <a:r>
              <a:rPr lang="pt-BR" sz="2000" dirty="0" smtClean="0"/>
              <a:t>/MT aos </a:t>
            </a:r>
            <a:r>
              <a:rPr lang="pt-BR" sz="2000" b="1" dirty="0" smtClean="0"/>
              <a:t>diretores</a:t>
            </a:r>
            <a:r>
              <a:rPr lang="pt-BR" sz="2000" dirty="0" smtClean="0"/>
              <a:t> pela não disponibilização de informações;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2000" dirty="0" smtClean="0"/>
              <a:t>aplicação da multa individual de 30 </a:t>
            </a:r>
            <a:r>
              <a:rPr lang="pt-BR" sz="2000" dirty="0" err="1" smtClean="0"/>
              <a:t>UPFs</a:t>
            </a:r>
            <a:r>
              <a:rPr lang="pt-BR" sz="2000" dirty="0" smtClean="0"/>
              <a:t>/MT aos </a:t>
            </a:r>
            <a:r>
              <a:rPr lang="pt-BR" sz="2000" b="1" dirty="0" smtClean="0"/>
              <a:t>diretores e membros do Conselho Curador</a:t>
            </a:r>
            <a:r>
              <a:rPr lang="pt-BR" sz="2000" dirty="0" smtClean="0"/>
              <a:t> pela ineficiência na gestão dos ativos previdenciários (</a:t>
            </a:r>
            <a:r>
              <a:rPr lang="pt-BR" sz="2000" b="1" dirty="0" smtClean="0"/>
              <a:t>exposição temerária</a:t>
            </a:r>
            <a:r>
              <a:rPr lang="pt-BR" sz="2000" dirty="0" smtClean="0"/>
              <a:t>).</a:t>
            </a:r>
            <a:endParaRPr lang="pt-BR" sz="20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81193" y="2625795"/>
            <a:ext cx="5422392" cy="3140207"/>
          </a:xfrm>
        </p:spPr>
        <p:txBody>
          <a:bodyPr>
            <a:noAutofit/>
          </a:bodyPr>
          <a:lstStyle/>
          <a:p>
            <a:pPr algn="just"/>
            <a:r>
              <a:rPr lang="pt-BR" sz="2000" dirty="0" smtClean="0"/>
              <a:t>Processo nº 1.915-1/2014 – Contas Anuais – Fundo Municipal de Previdência Social de </a:t>
            </a:r>
            <a:r>
              <a:rPr lang="pt-BR" sz="2000" b="1" dirty="0" smtClean="0"/>
              <a:t>Paranatinga</a:t>
            </a:r>
            <a:r>
              <a:rPr lang="pt-BR" sz="2000" dirty="0" smtClean="0"/>
              <a:t> – </a:t>
            </a:r>
            <a:r>
              <a:rPr lang="pt-BR" sz="2000" b="1" dirty="0" smtClean="0"/>
              <a:t>Acórdão nº 183/2015-SC</a:t>
            </a:r>
            <a:r>
              <a:rPr lang="pt-BR" sz="2000" dirty="0" smtClean="0"/>
              <a:t>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2000" dirty="0"/>
              <a:t>a</a:t>
            </a:r>
            <a:r>
              <a:rPr lang="pt-BR" sz="2000" dirty="0" smtClean="0"/>
              <a:t>plicação de </a:t>
            </a:r>
            <a:r>
              <a:rPr lang="pt-BR" sz="2000" b="1" dirty="0" smtClean="0"/>
              <a:t>multa</a:t>
            </a:r>
            <a:r>
              <a:rPr lang="pt-BR" sz="2000" dirty="0" smtClean="0"/>
              <a:t> de 11 </a:t>
            </a:r>
            <a:r>
              <a:rPr lang="pt-BR" sz="2000" dirty="0" err="1" smtClean="0"/>
              <a:t>UPFs</a:t>
            </a:r>
            <a:r>
              <a:rPr lang="pt-BR" sz="2000" dirty="0" smtClean="0"/>
              <a:t>/MT </a:t>
            </a:r>
            <a:r>
              <a:rPr lang="pt-BR" sz="2000" dirty="0"/>
              <a:t>à</a:t>
            </a:r>
            <a:r>
              <a:rPr lang="pt-BR" sz="2000" dirty="0" smtClean="0"/>
              <a:t> </a:t>
            </a:r>
            <a:r>
              <a:rPr lang="pt-BR" sz="2000" b="1" dirty="0" smtClean="0"/>
              <a:t>gestora</a:t>
            </a:r>
            <a:r>
              <a:rPr lang="pt-BR" sz="2000" dirty="0" smtClean="0"/>
              <a:t> </a:t>
            </a:r>
            <a:r>
              <a:rPr lang="pt-BR" sz="2000" dirty="0"/>
              <a:t>pela ineficiência na gestão dos ativos </a:t>
            </a:r>
            <a:r>
              <a:rPr lang="pt-BR" sz="2000" dirty="0" smtClean="0"/>
              <a:t>previdenciários – inobservância limites máximos impostos pela Resolução CVM nº 3.922/2010 </a:t>
            </a:r>
            <a:r>
              <a:rPr lang="pt-BR" sz="2000" dirty="0"/>
              <a:t>(</a:t>
            </a:r>
            <a:r>
              <a:rPr lang="pt-BR" sz="2000" b="1" dirty="0"/>
              <a:t>exposição temerária</a:t>
            </a:r>
            <a:r>
              <a:rPr lang="pt-BR" sz="2000" dirty="0" smtClean="0"/>
              <a:t>).</a:t>
            </a:r>
            <a:endParaRPr lang="pt-BR" sz="2000" dirty="0"/>
          </a:p>
        </p:txBody>
      </p:sp>
      <p:sp>
        <p:nvSpPr>
          <p:cNvPr id="5" name="Espaço Reservado para Texto 4"/>
          <p:cNvSpPr txBox="1">
            <a:spLocks/>
          </p:cNvSpPr>
          <p:nvPr/>
        </p:nvSpPr>
        <p:spPr>
          <a:xfrm>
            <a:off x="624734" y="2136499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JURISPRUDÊNCIA: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0975393" y="6357187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7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Tribunal de contas de mato grosso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78228" y="2432329"/>
            <a:ext cx="10606326" cy="3326788"/>
          </a:xfrm>
        </p:spPr>
        <p:txBody>
          <a:bodyPr>
            <a:normAutofit/>
          </a:bodyPr>
          <a:lstStyle/>
          <a:p>
            <a:pPr algn="just"/>
            <a:r>
              <a:rPr lang="pt-BR" sz="2100" dirty="0" smtClean="0"/>
              <a:t>Processo </a:t>
            </a:r>
            <a:r>
              <a:rPr lang="pt-BR" sz="2100" dirty="0"/>
              <a:t>nº 2.181-4/2014 – Contas Anuais – Fundo Municipal de Previdência Social de </a:t>
            </a:r>
            <a:r>
              <a:rPr lang="pt-BR" sz="2100" b="1" dirty="0" smtClean="0"/>
              <a:t>Colíder</a:t>
            </a:r>
            <a:r>
              <a:rPr lang="pt-BR" sz="2100" dirty="0" smtClean="0"/>
              <a:t> – PREVI-LIDER – </a:t>
            </a:r>
            <a:r>
              <a:rPr lang="pt-BR" sz="2100" b="1" dirty="0" smtClean="0"/>
              <a:t>Acórdão nº 61/2015-SC</a:t>
            </a:r>
            <a:r>
              <a:rPr lang="pt-BR" sz="2100" dirty="0" smtClean="0"/>
              <a:t>:</a:t>
            </a:r>
            <a:endParaRPr lang="pt-BR" sz="21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pt-BR" sz="2100" dirty="0"/>
              <a:t>aplicação de </a:t>
            </a:r>
            <a:r>
              <a:rPr lang="pt-BR" sz="2100" b="1" dirty="0"/>
              <a:t>multa</a:t>
            </a:r>
            <a:r>
              <a:rPr lang="pt-BR" sz="2100" dirty="0"/>
              <a:t> 15 </a:t>
            </a:r>
            <a:r>
              <a:rPr lang="pt-BR" sz="2100" dirty="0" err="1"/>
              <a:t>UPFs</a:t>
            </a:r>
            <a:r>
              <a:rPr lang="pt-BR" sz="2100" dirty="0"/>
              <a:t>/MT ao </a:t>
            </a:r>
            <a:r>
              <a:rPr lang="pt-BR" sz="2100" b="1" dirty="0" smtClean="0"/>
              <a:t>gestor </a:t>
            </a:r>
            <a:r>
              <a:rPr lang="pt-BR" sz="2100" dirty="0" smtClean="0"/>
              <a:t>do RPPS </a:t>
            </a:r>
            <a:r>
              <a:rPr lang="pt-BR" sz="2100" dirty="0"/>
              <a:t>pela ineficiência na gestão dos ativos previdenciários </a:t>
            </a:r>
            <a:r>
              <a:rPr lang="pt-BR" sz="2100" dirty="0" smtClean="0"/>
              <a:t> - </a:t>
            </a:r>
            <a:r>
              <a:rPr lang="pt-BR" sz="2400" dirty="0"/>
              <a:t>– inobservância limites máximos impostos pela Resolução CVM nº 3.922/2010</a:t>
            </a:r>
            <a:r>
              <a:rPr lang="pt-BR" sz="2100" dirty="0" smtClean="0"/>
              <a:t> (</a:t>
            </a:r>
            <a:r>
              <a:rPr lang="pt-BR" sz="2100" b="1" dirty="0" smtClean="0"/>
              <a:t>exposição </a:t>
            </a:r>
            <a:r>
              <a:rPr lang="pt-BR" sz="2100" b="1" dirty="0"/>
              <a:t>temerária</a:t>
            </a:r>
            <a:r>
              <a:rPr lang="pt-BR" sz="2100" dirty="0" smtClean="0"/>
              <a:t>).</a:t>
            </a:r>
            <a:endParaRPr lang="pt-BR" sz="2100" dirty="0"/>
          </a:p>
          <a:p>
            <a:pPr algn="just"/>
            <a:endParaRPr lang="pt-BR" dirty="0"/>
          </a:p>
        </p:txBody>
      </p:sp>
      <p:sp>
        <p:nvSpPr>
          <p:cNvPr id="6" name="Espaço Reservado para Texto 4"/>
          <p:cNvSpPr txBox="1">
            <a:spLocks/>
          </p:cNvSpPr>
          <p:nvPr/>
        </p:nvSpPr>
        <p:spPr>
          <a:xfrm>
            <a:off x="469683" y="2072791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JURISPRUDÊNCIA: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1084554" y="6492875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Controle social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102067"/>
            <a:ext cx="11029615" cy="449842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Canal de </a:t>
            </a:r>
            <a:r>
              <a:rPr lang="pt-BR" sz="20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d</a:t>
            </a:r>
            <a:r>
              <a:rPr 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enúncias </a:t>
            </a:r>
            <a:r>
              <a:rPr lang="pt-BR" sz="20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  <a:endParaRPr lang="pt-BR" sz="20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0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Direito constitucional de </a:t>
            </a:r>
            <a:r>
              <a:rPr 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petição</a:t>
            </a:r>
            <a:endParaRPr lang="pt-BR" sz="20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0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Lei de Acesso à Informação – Lei nº </a:t>
            </a:r>
            <a:r>
              <a:rPr 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12.527/2011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9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Portal da Transparência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19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Disponibilização </a:t>
            </a:r>
            <a:r>
              <a:rPr lang="pt-BR" sz="1900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atas reuniões dos Conselhos </a:t>
            </a:r>
            <a:r>
              <a:rPr lang="pt-BR" sz="19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Previdenciários</a:t>
            </a:r>
          </a:p>
          <a:p>
            <a:pPr marL="457200" indent="-4572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Sistemas informatizados: RADAR, APLIC, GEO-OBRAS</a:t>
            </a:r>
            <a:endParaRPr lang="pt-BR" sz="20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t-BR" sz="20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Lei de Responsabilidade Fiscal – Lei Complementar nº </a:t>
            </a:r>
            <a:r>
              <a:rPr lang="pt-BR" sz="20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101/2000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2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pt-BR" sz="19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PPA, LDO, LOA, RREO, RGF e prestação de </a:t>
            </a:r>
            <a:r>
              <a:rPr lang="pt-BR" sz="19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contas</a:t>
            </a:r>
            <a:endParaRPr lang="pt-BR" sz="19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0943308" y="6389271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Tribunal de contas de mato grosso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379" y="1598292"/>
            <a:ext cx="11466429" cy="4620926"/>
          </a:xfrm>
        </p:spPr>
        <p:txBody>
          <a:bodyPr>
            <a:noAutofit/>
          </a:bodyPr>
          <a:lstStyle/>
          <a:p>
            <a:pPr lvl="1" algn="just">
              <a:lnSpc>
                <a:spcPct val="150000"/>
              </a:lnSpc>
            </a:pPr>
            <a:r>
              <a:rPr lang="pt-BR" sz="2000" dirty="0" smtClean="0"/>
              <a:t>Processo nº 12.380-3/2012 – Contas Anuais de Gestão – Instituto Municipal de Previdência dos Servidores Públicos de </a:t>
            </a:r>
            <a:r>
              <a:rPr lang="pt-BR" sz="2000" b="1" dirty="0" smtClean="0"/>
              <a:t>Primavera do Leste</a:t>
            </a:r>
            <a:r>
              <a:rPr lang="pt-BR" sz="2000" dirty="0" smtClean="0"/>
              <a:t> – IMPREV – </a:t>
            </a:r>
            <a:r>
              <a:rPr lang="pt-BR" sz="2000" b="1" dirty="0" smtClean="0"/>
              <a:t>Acórdão nº 2.272/2015-TP</a:t>
            </a:r>
            <a:r>
              <a:rPr lang="pt-BR" sz="2000" dirty="0" smtClean="0"/>
              <a:t>: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/>
              <a:t>instauração de </a:t>
            </a:r>
            <a:r>
              <a:rPr lang="pt-BR" sz="2000" b="1" dirty="0" smtClean="0"/>
              <a:t>Tomada de Contas</a:t>
            </a:r>
            <a:r>
              <a:rPr lang="pt-BR" sz="2000" dirty="0" smtClean="0"/>
              <a:t> para apurar </a:t>
            </a:r>
            <a:r>
              <a:rPr lang="pt-BR" sz="2000" b="1" dirty="0" smtClean="0"/>
              <a:t>dano ao erário</a:t>
            </a:r>
            <a:r>
              <a:rPr lang="pt-BR" sz="2000" dirty="0" smtClean="0"/>
              <a:t> decorrente da </a:t>
            </a:r>
            <a:r>
              <a:rPr lang="pt-BR" sz="2000" b="1" dirty="0" smtClean="0"/>
              <a:t>exposição temerária</a:t>
            </a:r>
            <a:r>
              <a:rPr lang="pt-BR" sz="2000" dirty="0" smtClean="0"/>
              <a:t> de ativos – rendimentos abaixo da meta atuarial e da rentabilidade da poupança, cuja responsabilidade foi inicialmente  atribuída ao </a:t>
            </a:r>
            <a:r>
              <a:rPr lang="pt-BR" sz="2000" b="1" dirty="0" smtClean="0"/>
              <a:t>superintendente</a:t>
            </a:r>
            <a:r>
              <a:rPr lang="pt-BR" sz="2000" dirty="0" smtClean="0"/>
              <a:t> do RPPS.</a:t>
            </a:r>
            <a:endParaRPr lang="pt-BR" sz="2000" dirty="0"/>
          </a:p>
        </p:txBody>
      </p:sp>
      <p:sp>
        <p:nvSpPr>
          <p:cNvPr id="5" name="Espaço Reservado para Texto 4"/>
          <p:cNvSpPr txBox="1">
            <a:spLocks/>
          </p:cNvSpPr>
          <p:nvPr/>
        </p:nvSpPr>
        <p:spPr>
          <a:xfrm>
            <a:off x="448272" y="2072331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JURISPRUDÊNCIA: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0927269" y="6386791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8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Tribunal de contas de mato grosso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45433" y="2374232"/>
            <a:ext cx="10985165" cy="4568063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pt-BR" sz="2000" dirty="0" smtClean="0"/>
              <a:t>Processo nº 9.417-0/2017 – Auditoria de Conformidade – Instituto de Previdência Social dos Servidores de </a:t>
            </a:r>
            <a:r>
              <a:rPr lang="pt-BR" sz="2000" b="1" dirty="0" smtClean="0"/>
              <a:t>Tangará da Serra - SERRAPREV – Acórdão nº 377/2017-TP</a:t>
            </a:r>
            <a:r>
              <a:rPr lang="pt-BR" sz="2000" dirty="0" smtClean="0"/>
              <a:t>: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000" dirty="0" smtClean="0"/>
              <a:t>aplicação de multa individual aos </a:t>
            </a:r>
            <a:r>
              <a:rPr lang="pt-BR" sz="2000" b="1" dirty="0" smtClean="0"/>
              <a:t>diretores</a:t>
            </a:r>
            <a:r>
              <a:rPr lang="pt-BR" sz="2000" dirty="0" smtClean="0"/>
              <a:t>, conforme período de gestão, sendo: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000" dirty="0" smtClean="0"/>
              <a:t>8 </a:t>
            </a:r>
            <a:r>
              <a:rPr lang="pt-BR" sz="2000" dirty="0" err="1" smtClean="0"/>
              <a:t>UPFs</a:t>
            </a:r>
            <a:r>
              <a:rPr lang="pt-BR" sz="2000" dirty="0" smtClean="0"/>
              <a:t>/MT pela aplicação de recursos previdenciários em fundo de investimento que apresentava </a:t>
            </a:r>
            <a:r>
              <a:rPr lang="pt-BR" sz="2000" b="1" dirty="0" smtClean="0"/>
              <a:t>alta concentração de ativos de crédito privado em um único emissor</a:t>
            </a:r>
            <a:r>
              <a:rPr lang="pt-BR" sz="2000" dirty="0" smtClean="0"/>
              <a:t> e </a:t>
            </a:r>
            <a:r>
              <a:rPr lang="pt-BR" sz="2000" b="1" dirty="0" smtClean="0"/>
              <a:t>notícias negativas</a:t>
            </a:r>
            <a:r>
              <a:rPr lang="pt-BR" sz="2000" dirty="0" smtClean="0"/>
              <a:t> acerca da idoneidade dos executivos e responsáveis pelo principal emissor dos ativos (exposição temerária)</a:t>
            </a:r>
          </a:p>
          <a:p>
            <a:pPr lvl="1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2000" dirty="0" smtClean="0"/>
              <a:t>7 UPFS/MT pela </a:t>
            </a:r>
            <a:r>
              <a:rPr lang="pt-BR" sz="2000" b="1" dirty="0" smtClean="0"/>
              <a:t>ausência de credenciamento</a:t>
            </a:r>
            <a:r>
              <a:rPr lang="pt-BR" sz="2000" dirty="0" smtClean="0"/>
              <a:t> do gestor e respectivo administrador do Fundo selecionado para aplicação dos recursos previdenciário.</a:t>
            </a:r>
          </a:p>
        </p:txBody>
      </p:sp>
      <p:sp>
        <p:nvSpPr>
          <p:cNvPr id="5" name="Espaço Reservado para Texto 4"/>
          <p:cNvSpPr txBox="1">
            <a:spLocks/>
          </p:cNvSpPr>
          <p:nvPr/>
        </p:nvSpPr>
        <p:spPr>
          <a:xfrm>
            <a:off x="448272" y="2136499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JURISPRUDÊNCIA: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0927269" y="6386791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03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Tribunal de contas de mato grosso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20843" y="1857212"/>
            <a:ext cx="11393848" cy="5739713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1700" dirty="0" smtClean="0"/>
              <a:t>Processo nº 58173/2015 – Representação – Fundo Municipal de Previdência Social dos Servidores do Município de </a:t>
            </a:r>
            <a:r>
              <a:rPr lang="pt-BR" sz="1700" b="1" dirty="0" smtClean="0"/>
              <a:t>Peixoto de Azevedo</a:t>
            </a:r>
            <a:r>
              <a:rPr lang="pt-BR" sz="1700" dirty="0" smtClean="0"/>
              <a:t> – PREVIPAZ – </a:t>
            </a:r>
            <a:r>
              <a:rPr lang="pt-BR" sz="1700" b="1" dirty="0" smtClean="0"/>
              <a:t>Acórdão nº 221/2018-TP</a:t>
            </a:r>
            <a:r>
              <a:rPr lang="pt-BR" sz="1700" dirty="0" smtClean="0"/>
              <a:t>: 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1700" dirty="0" smtClean="0"/>
              <a:t>julgou procedente a representação acerca de </a:t>
            </a:r>
            <a:r>
              <a:rPr lang="pt-BR" sz="1700" b="1" dirty="0" smtClean="0"/>
              <a:t>irregularidades nas aquisições de títulos públicos em 2007 e 2008</a:t>
            </a:r>
            <a:r>
              <a:rPr lang="pt-BR" sz="1700" dirty="0" smtClean="0"/>
              <a:t>;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1700" dirty="0"/>
              <a:t>d</a:t>
            </a:r>
            <a:r>
              <a:rPr lang="pt-BR" sz="1700" dirty="0" smtClean="0"/>
              <a:t>eterminou a </a:t>
            </a:r>
            <a:r>
              <a:rPr lang="pt-BR" sz="1700" b="1" dirty="0" smtClean="0"/>
              <a:t>desconsideração da personalidade jurídica</a:t>
            </a:r>
            <a:r>
              <a:rPr lang="pt-BR" sz="1700" dirty="0" smtClean="0"/>
              <a:t> da EURO DTVM AS – liquidada extrajudicialmente pelo Bacen e da empresa E.R. Moura e Silva </a:t>
            </a:r>
            <a:r>
              <a:rPr lang="pt-BR" sz="1700" dirty="0" err="1" smtClean="0"/>
              <a:t>Ltda</a:t>
            </a:r>
            <a:r>
              <a:rPr lang="pt-BR" sz="1700" dirty="0" smtClean="0"/>
              <a:t> – ME - </a:t>
            </a:r>
            <a:r>
              <a:rPr lang="pt-BR" sz="1700" dirty="0" err="1" smtClean="0"/>
              <a:t>Quality</a:t>
            </a:r>
            <a:r>
              <a:rPr lang="pt-BR" sz="1700" dirty="0" smtClean="0"/>
              <a:t> Consultoria e Assessoria, em razão do desvio de finalidade, para responsabilizar e alcançar seus sócios e acionistas;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1700" dirty="0" smtClean="0"/>
              <a:t>condenou o </a:t>
            </a:r>
            <a:r>
              <a:rPr lang="pt-BR" sz="1700" b="1" dirty="0" smtClean="0"/>
              <a:t>gestor</a:t>
            </a:r>
            <a:r>
              <a:rPr lang="pt-BR" sz="1700" dirty="0" smtClean="0"/>
              <a:t> do RPPS </a:t>
            </a:r>
            <a:r>
              <a:rPr lang="pt-BR" sz="1700" b="1" dirty="0" smtClean="0"/>
              <a:t>em solidariedade com a EURO DTVM, </a:t>
            </a:r>
            <a:r>
              <a:rPr lang="pt-BR" sz="1700" b="1" dirty="0" err="1" smtClean="0"/>
              <a:t>Quality</a:t>
            </a:r>
            <a:r>
              <a:rPr lang="pt-BR" sz="1700" b="1" dirty="0" smtClean="0"/>
              <a:t> </a:t>
            </a:r>
            <a:r>
              <a:rPr lang="pt-BR" sz="1700" dirty="0" smtClean="0"/>
              <a:t>e respectivos </a:t>
            </a:r>
            <a:r>
              <a:rPr lang="pt-BR" sz="1700" b="1" dirty="0" smtClean="0"/>
              <a:t>administradores, sócios e controlador</a:t>
            </a:r>
            <a:r>
              <a:rPr lang="pt-BR" sz="1700" dirty="0" smtClean="0"/>
              <a:t> a </a:t>
            </a:r>
            <a:r>
              <a:rPr lang="pt-BR" sz="1700" b="1" dirty="0" smtClean="0"/>
              <a:t>restituírem</a:t>
            </a:r>
            <a:r>
              <a:rPr lang="pt-BR" sz="1700" dirty="0" smtClean="0"/>
              <a:t> R$ 198.836,37 pela aquisição de títulos públicos com preços excessivos, acima dos valores médios praticados no mercado;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1700" dirty="0"/>
              <a:t>a</a:t>
            </a:r>
            <a:r>
              <a:rPr lang="pt-BR" sz="1700" dirty="0" smtClean="0"/>
              <a:t>plicou multa 10% sobre o dano ao erário;</a:t>
            </a:r>
          </a:p>
          <a:p>
            <a:pPr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pt-BR" sz="1700" dirty="0"/>
              <a:t>a</a:t>
            </a:r>
            <a:r>
              <a:rPr lang="pt-BR" sz="1700" dirty="0" smtClean="0"/>
              <a:t>plicou a sanção inabilitação para o exercício de cargo em comissão ou função de confiança ao gestor.</a:t>
            </a:r>
          </a:p>
        </p:txBody>
      </p:sp>
      <p:sp>
        <p:nvSpPr>
          <p:cNvPr id="6" name="Espaço Reservado para Texto 4"/>
          <p:cNvSpPr txBox="1">
            <a:spLocks/>
          </p:cNvSpPr>
          <p:nvPr/>
        </p:nvSpPr>
        <p:spPr>
          <a:xfrm>
            <a:off x="457157" y="1998075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JURISPRUDÊNCIA: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1084554" y="6492875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6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TRIBUNAL DE CONTAS DE MATO GROSSO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581193" y="2610449"/>
            <a:ext cx="11029616" cy="424755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Processo nº 21328-4/2014 – Denúncia – Instituto Municipal de Previdência Social dos Servidores de </a:t>
            </a:r>
            <a:r>
              <a:rPr lang="pt-BR" b="1" dirty="0" smtClean="0"/>
              <a:t>Rondonópolis – IMPRO</a:t>
            </a:r>
            <a:r>
              <a:rPr lang="pt-BR" dirty="0" smtClean="0"/>
              <a:t>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/>
              <a:t>Irregularidades: negociação de </a:t>
            </a:r>
            <a:r>
              <a:rPr lang="pt-BR" b="1" dirty="0" smtClean="0"/>
              <a:t>títulos públicos</a:t>
            </a:r>
            <a:r>
              <a:rPr lang="pt-BR" dirty="0" smtClean="0"/>
              <a:t> federais com preços destoantes dos praticados no mercado, ausência </a:t>
            </a:r>
            <a:r>
              <a:rPr lang="pt-BR" b="1" dirty="0" smtClean="0"/>
              <a:t>cadastramento do gestor e do administrador</a:t>
            </a:r>
            <a:r>
              <a:rPr lang="pt-BR" dirty="0" smtClean="0"/>
              <a:t>, </a:t>
            </a:r>
            <a:r>
              <a:rPr lang="pt-BR" b="1" dirty="0" smtClean="0"/>
              <a:t>inobservância Política Anual de Investimento</a:t>
            </a:r>
            <a:r>
              <a:rPr lang="pt-BR" dirty="0" smtClean="0"/>
              <a:t>, </a:t>
            </a:r>
            <a:r>
              <a:rPr lang="pt-BR" b="1" dirty="0" smtClean="0"/>
              <a:t>exposição temerária</a:t>
            </a:r>
            <a:r>
              <a:rPr lang="pt-BR" dirty="0" smtClean="0"/>
              <a:t> dos ativos (fato relevante, notícias negativas).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b="1" dirty="0" smtClean="0"/>
              <a:t>Responsáveis apontados</a:t>
            </a:r>
            <a:r>
              <a:rPr lang="pt-BR" dirty="0" smtClean="0"/>
              <a:t>: gestor, gerente de Finanças e Investimentos, presidente do Conselho Curador, presidente do Conselho Fiscal.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b="1" dirty="0" smtClean="0"/>
              <a:t>Acordão nº 439/2018-TP</a:t>
            </a:r>
            <a:r>
              <a:rPr lang="pt-BR" dirty="0" smtClean="0"/>
              <a:t>: converteu a Denúncia em </a:t>
            </a:r>
            <a:r>
              <a:rPr lang="pt-BR" b="1" dirty="0" smtClean="0"/>
              <a:t>Tomada de Contas</a:t>
            </a:r>
            <a:r>
              <a:rPr lang="pt-BR" dirty="0" smtClean="0"/>
              <a:t>, expediu medida cautelar determinando a </a:t>
            </a:r>
            <a:r>
              <a:rPr lang="pt-BR" b="1" dirty="0" smtClean="0"/>
              <a:t>indisponibilidade de bens</a:t>
            </a:r>
            <a:r>
              <a:rPr lang="pt-BR" dirty="0" smtClean="0"/>
              <a:t> dos responsáveis até o valor de R$ 5.201.222,65, solicitou </a:t>
            </a:r>
            <a:r>
              <a:rPr lang="pt-BR" b="1" dirty="0" smtClean="0"/>
              <a:t>compartilhamento de provas</a:t>
            </a:r>
            <a:r>
              <a:rPr lang="pt-BR" dirty="0" smtClean="0"/>
              <a:t> à Justiça Federal/SP obtidas na Operação Encilhamento.</a:t>
            </a:r>
            <a:endParaRPr lang="pt-BR" dirty="0"/>
          </a:p>
        </p:txBody>
      </p:sp>
      <p:sp>
        <p:nvSpPr>
          <p:cNvPr id="6" name="Espaço Reservado para Texto 4"/>
          <p:cNvSpPr txBox="1">
            <a:spLocks/>
          </p:cNvSpPr>
          <p:nvPr/>
        </p:nvSpPr>
        <p:spPr>
          <a:xfrm>
            <a:off x="591281" y="2058442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200" dirty="0" smtClean="0">
                <a:solidFill>
                  <a:schemeClr val="accent2"/>
                </a:solidFill>
              </a:rPr>
              <a:t>JURISPRUDÊNCIA:</a:t>
            </a:r>
            <a:endParaRPr lang="pt-BR" sz="2200" dirty="0">
              <a:solidFill>
                <a:schemeClr val="accent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0959353" y="6373232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17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000" b="1" dirty="0" smtClean="0">
                <a:solidFill>
                  <a:schemeClr val="accent2"/>
                </a:solidFill>
              </a:rPr>
              <a:t>JURISPRUDÊNCIA NACIONAL</a:t>
            </a:r>
            <a:endParaRPr lang="pt-BR" sz="3000" b="1" dirty="0">
              <a:solidFill>
                <a:schemeClr val="accent2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3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Consolidação dados jurisprudência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1"/>
          </p:nvPr>
        </p:nvSpPr>
        <p:spPr>
          <a:xfrm>
            <a:off x="543614" y="2028336"/>
            <a:ext cx="5719400" cy="534949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pt-BR" b="1" dirty="0" smtClean="0">
                <a:solidFill>
                  <a:schemeClr val="accent2"/>
                </a:solidFill>
              </a:rPr>
              <a:t>PRINCIPAIS IRREGULARIDADES:</a:t>
            </a:r>
          </a:p>
          <a:p>
            <a:pPr>
              <a:lnSpc>
                <a:spcPct val="110000"/>
              </a:lnSpc>
            </a:pPr>
            <a:r>
              <a:rPr lang="pt-BR" sz="1700" dirty="0" smtClean="0"/>
              <a:t>Ausência de credenciamento</a:t>
            </a:r>
          </a:p>
          <a:p>
            <a:pPr>
              <a:lnSpc>
                <a:spcPct val="110000"/>
              </a:lnSpc>
            </a:pPr>
            <a:r>
              <a:rPr lang="pt-BR" sz="1700" dirty="0" smtClean="0"/>
              <a:t>Não disponibilização de informações obrigatórias</a:t>
            </a:r>
          </a:p>
          <a:p>
            <a:pPr>
              <a:lnSpc>
                <a:spcPct val="110000"/>
              </a:lnSpc>
            </a:pPr>
            <a:r>
              <a:rPr lang="pt-BR" sz="1700" dirty="0"/>
              <a:t>Ausência elaboração PAI</a:t>
            </a:r>
            <a:endParaRPr lang="pt-BR" sz="1700" dirty="0" smtClean="0"/>
          </a:p>
          <a:p>
            <a:pPr>
              <a:lnSpc>
                <a:spcPct val="110000"/>
              </a:lnSpc>
            </a:pPr>
            <a:r>
              <a:rPr lang="pt-BR" sz="1700" dirty="0" smtClean="0"/>
              <a:t>Inobservância da PAI</a:t>
            </a:r>
          </a:p>
          <a:p>
            <a:pPr>
              <a:lnSpc>
                <a:spcPct val="110000"/>
              </a:lnSpc>
            </a:pPr>
            <a:r>
              <a:rPr lang="pt-BR" sz="1700" dirty="0" smtClean="0"/>
              <a:t>Compra de títulos com valores destoantes do mercado</a:t>
            </a:r>
          </a:p>
          <a:p>
            <a:pPr>
              <a:lnSpc>
                <a:spcPct val="110000"/>
              </a:lnSpc>
            </a:pPr>
            <a:r>
              <a:rPr lang="pt-BR" sz="1700" dirty="0" smtClean="0"/>
              <a:t>Aplicação financeira em instituição não oficial</a:t>
            </a:r>
          </a:p>
          <a:p>
            <a:pPr marL="306000" lvl="1" algn="just">
              <a:lnSpc>
                <a:spcPct val="110000"/>
              </a:lnSpc>
            </a:pPr>
            <a:r>
              <a:rPr lang="pt-BR" sz="1700" dirty="0" smtClean="0"/>
              <a:t>Investimentos </a:t>
            </a:r>
            <a:r>
              <a:rPr lang="pt-BR" sz="1700" dirty="0"/>
              <a:t>executados em desacordo </a:t>
            </a:r>
            <a:r>
              <a:rPr lang="pt-BR" sz="1700" dirty="0" smtClean="0"/>
              <a:t>com as disposições da </a:t>
            </a:r>
            <a:r>
              <a:rPr lang="pt-BR" sz="1700" dirty="0"/>
              <a:t>Resolução CMN nº 3.922/10</a:t>
            </a:r>
            <a:r>
              <a:rPr lang="pt-BR" sz="1700" dirty="0" smtClean="0"/>
              <a:t>;</a:t>
            </a:r>
          </a:p>
          <a:p>
            <a:pPr marL="306000" lvl="1" algn="just">
              <a:lnSpc>
                <a:spcPct val="110000"/>
              </a:lnSpc>
            </a:pPr>
            <a:r>
              <a:rPr lang="pt-BR" sz="1700" dirty="0" smtClean="0"/>
              <a:t>Exposição temerária (notícias negativas, fatos relevantes, alta concentração de papéis em um único emissor).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>
          <a:xfrm>
            <a:off x="6848556" y="2130213"/>
            <a:ext cx="4495626" cy="43171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b="1" dirty="0" smtClean="0">
                <a:solidFill>
                  <a:schemeClr val="accent2"/>
                </a:solidFill>
              </a:rPr>
              <a:t>RESPONSÁVEIS: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Diretores/gestores;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Membros Conselho Curador;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Gerente Finanças e Investimentos;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Presidente Conselho Fiscal;</a:t>
            </a:r>
          </a:p>
          <a:p>
            <a:pPr>
              <a:lnSpc>
                <a:spcPct val="150000"/>
              </a:lnSpc>
            </a:pPr>
            <a:r>
              <a:rPr lang="pt-BR" dirty="0"/>
              <a:t>Diretora Administrativa </a:t>
            </a:r>
            <a:r>
              <a:rPr lang="pt-BR" dirty="0" smtClean="0"/>
              <a:t>Financeira;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Sócios, administradores, controlador e distribuidoras de títulos no mercado.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0946606" y="6356969"/>
            <a:ext cx="105251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2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CARTILHA INVESTIMENTOS TCE/MT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46" y="2460461"/>
            <a:ext cx="3864692" cy="3678238"/>
          </a:xfr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11021762" y="640707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581192" y="2294022"/>
            <a:ext cx="6311184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sz="1600" dirty="0" smtClean="0"/>
              <a:t>diretrizes </a:t>
            </a:r>
            <a:r>
              <a:rPr lang="pt-BR" sz="1600" dirty="0"/>
              <a:t>aos gestores e aos membros do comitê de investimentos dos </a:t>
            </a:r>
            <a:r>
              <a:rPr lang="pt-BR" sz="1600" dirty="0" smtClean="0"/>
              <a:t>RPPS</a:t>
            </a:r>
          </a:p>
          <a:p>
            <a:pPr marL="285750" indent="-285750" algn="just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sz="1600" dirty="0" smtClean="0"/>
              <a:t>auxílio </a:t>
            </a:r>
            <a:r>
              <a:rPr lang="pt-BR" sz="1600" dirty="0"/>
              <a:t>na tomada de decisões quando da realização de aplicações e resgates em títulos públicos e/ou fundos de </a:t>
            </a:r>
            <a:r>
              <a:rPr lang="pt-BR" sz="1600" dirty="0" smtClean="0"/>
              <a:t>investimento</a:t>
            </a:r>
          </a:p>
          <a:p>
            <a:pPr marL="285750" indent="-285750" algn="just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sz="1600" dirty="0" smtClean="0"/>
              <a:t>os </a:t>
            </a:r>
            <a:r>
              <a:rPr lang="pt-BR" sz="1600" dirty="0"/>
              <a:t>procedimentos registrados são resultantes de controles e avaliações exercidos pelo </a:t>
            </a:r>
            <a:r>
              <a:rPr lang="pt-BR" sz="1600" dirty="0" smtClean="0"/>
              <a:t>TCE/MT, </a:t>
            </a:r>
            <a:r>
              <a:rPr lang="pt-BR" sz="1600" dirty="0"/>
              <a:t>nas auditorias realizadas, com foco em relevância, materialidade e risco em investimentos dos </a:t>
            </a:r>
            <a:r>
              <a:rPr lang="pt-BR" sz="1600" dirty="0" smtClean="0"/>
              <a:t>RPPS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sz="1600" dirty="0"/>
              <a:t>d</a:t>
            </a:r>
            <a:r>
              <a:rPr lang="pt-BR" sz="1600" dirty="0" smtClean="0"/>
              <a:t>isponível no portal do TCE/MT para consulta </a:t>
            </a:r>
            <a:endParaRPr lang="pt-BR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04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Controle social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4940" y="1684975"/>
            <a:ext cx="11029615" cy="44984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pt-BR" sz="2000" b="1" dirty="0" smtClean="0">
                <a:solidFill>
                  <a:schemeClr val="accent2"/>
                </a:solidFill>
              </a:rPr>
              <a:t>Portaria MF nº 464/2018: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t-BR" sz="2000" dirty="0" smtClean="0"/>
              <a:t>Deverão ser </a:t>
            </a:r>
            <a:r>
              <a:rPr lang="pt-BR" sz="2000" b="1" dirty="0" smtClean="0"/>
              <a:t>divulgadas</a:t>
            </a:r>
            <a:r>
              <a:rPr lang="pt-BR" sz="2000" dirty="0" smtClean="0"/>
              <a:t>, pelo </a:t>
            </a:r>
            <a:r>
              <a:rPr lang="pt-BR" sz="2000" b="1" dirty="0" smtClean="0"/>
              <a:t>ente federativo</a:t>
            </a:r>
            <a:r>
              <a:rPr lang="pt-BR" sz="2000" dirty="0" smtClean="0"/>
              <a:t> e pela </a:t>
            </a:r>
            <a:r>
              <a:rPr lang="pt-BR" sz="2000" b="1" dirty="0" smtClean="0"/>
              <a:t>unidade gestora</a:t>
            </a:r>
            <a:r>
              <a:rPr lang="pt-BR" sz="2000" dirty="0" smtClean="0"/>
              <a:t>, aos beneficiários do RPPS e à </a:t>
            </a:r>
            <a:r>
              <a:rPr lang="pt-BR" sz="2000" b="1" dirty="0" smtClean="0"/>
              <a:t>sociedade</a:t>
            </a:r>
            <a:r>
              <a:rPr lang="pt-BR" sz="2000" dirty="0" smtClean="0"/>
              <a:t>, por meio de canal de comunicação de </a:t>
            </a:r>
            <a:r>
              <a:rPr lang="pt-BR" sz="2000" b="1" dirty="0" smtClean="0"/>
              <a:t>fácil acesso</a:t>
            </a:r>
            <a:r>
              <a:rPr lang="pt-BR" sz="2000" dirty="0" smtClean="0"/>
              <a:t>, preferencialmente, em seus sítios eletrônicos, informações sobre a </a:t>
            </a:r>
            <a:r>
              <a:rPr lang="pt-BR" sz="2000" b="1" dirty="0" smtClean="0"/>
              <a:t>situação financeira e atuarial do RPPS, utilizando linguagem clara e acessível</a:t>
            </a:r>
            <a:r>
              <a:rPr lang="pt-BR" sz="2000" dirty="0" smtClean="0"/>
              <a:t>. </a:t>
            </a:r>
          </a:p>
          <a:p>
            <a:pPr marL="0" indent="0" algn="just">
              <a:buNone/>
            </a:pPr>
            <a:endParaRPr lang="pt-BR" sz="20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0943308" y="6389271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CONTROLE EXTERNO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83366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200" dirty="0"/>
              <a:t>Poder Legislativo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200" dirty="0"/>
              <a:t>Poder </a:t>
            </a:r>
            <a:r>
              <a:rPr lang="pt-BR" sz="2200" dirty="0" smtClean="0"/>
              <a:t>Judiciário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200" dirty="0"/>
              <a:t>Ministério </a:t>
            </a:r>
            <a:r>
              <a:rPr lang="pt-BR" sz="2200" dirty="0" smtClean="0"/>
              <a:t>Público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200" dirty="0" smtClean="0"/>
              <a:t>Secretaria </a:t>
            </a:r>
            <a:r>
              <a:rPr lang="pt-BR" sz="2200" dirty="0"/>
              <a:t>de Previdência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200" dirty="0"/>
              <a:t>Banco </a:t>
            </a:r>
            <a:r>
              <a:rPr lang="pt-BR" sz="2200" dirty="0" smtClean="0"/>
              <a:t>Central do Brasil - Bacen</a:t>
            </a:r>
            <a:endParaRPr lang="pt-BR" sz="22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200" dirty="0"/>
              <a:t>Comissão de Valores </a:t>
            </a:r>
            <a:r>
              <a:rPr lang="pt-BR" sz="2200" dirty="0" smtClean="0"/>
              <a:t>Monetários – CVM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200" dirty="0"/>
              <a:t>Tribunais de </a:t>
            </a:r>
            <a:r>
              <a:rPr lang="pt-BR" sz="2200" dirty="0" smtClean="0"/>
              <a:t>Contas</a:t>
            </a:r>
            <a:endParaRPr lang="pt-BR" sz="22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1007476" y="6389271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4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35859" y="2277899"/>
            <a:ext cx="11470105" cy="36782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3000" b="1" dirty="0">
                <a:solidFill>
                  <a:schemeClr val="accent2"/>
                </a:solidFill>
              </a:rPr>
              <a:t>DIRETRIZES DE CONTROLE EXTERNO </a:t>
            </a:r>
            <a:endParaRPr lang="pt-BR" sz="3000" b="1" dirty="0" smtClean="0">
              <a:solidFill>
                <a:schemeClr val="accent2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3000" b="1" dirty="0" smtClean="0">
                <a:solidFill>
                  <a:schemeClr val="accent2"/>
                </a:solidFill>
              </a:rPr>
              <a:t>NA </a:t>
            </a:r>
            <a:r>
              <a:rPr lang="pt-BR" sz="3000" b="1" dirty="0">
                <a:solidFill>
                  <a:schemeClr val="accent2"/>
                </a:solidFill>
              </a:rPr>
              <a:t>GESTÃO DOS </a:t>
            </a:r>
            <a:r>
              <a:rPr lang="pt-BR" sz="3000" b="1" dirty="0" smtClean="0">
                <a:solidFill>
                  <a:schemeClr val="accent2"/>
                </a:solidFill>
              </a:rPr>
              <a:t>RPPS</a:t>
            </a:r>
            <a:endParaRPr lang="pt-BR" sz="3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0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dirty="0"/>
              <a:t>DIRETRIZES DE CONTROLE EXTERNO NA GESTÃO DOS </a:t>
            </a:r>
            <a:r>
              <a:rPr lang="pt-BR" sz="3200" dirty="0" smtClean="0"/>
              <a:t>RPPS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2" y="2663024"/>
            <a:ext cx="11029615" cy="4380041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BR" sz="2900" b="1" dirty="0" smtClean="0"/>
              <a:t>Uniformização </a:t>
            </a:r>
            <a:r>
              <a:rPr lang="pt-BR" sz="2900" b="1" dirty="0"/>
              <a:t>da jurisprudência </a:t>
            </a:r>
            <a:r>
              <a:rPr lang="pt-BR" sz="2900" b="1" dirty="0" smtClean="0"/>
              <a:t>dos </a:t>
            </a:r>
            <a:r>
              <a:rPr lang="pt-BR" sz="2900" b="1" dirty="0" err="1" smtClean="0"/>
              <a:t>TCs</a:t>
            </a:r>
            <a:r>
              <a:rPr lang="pt-BR" sz="2900" dirty="0" smtClean="0"/>
              <a:t> e, naquilo </a:t>
            </a:r>
            <a:r>
              <a:rPr lang="pt-BR" sz="2900" dirty="0"/>
              <a:t>que for possível, a </a:t>
            </a:r>
            <a:r>
              <a:rPr lang="pt-BR" sz="2900" b="1" dirty="0"/>
              <a:t>compatibilidade com as demais instituições de </a:t>
            </a:r>
            <a:r>
              <a:rPr lang="pt-BR" sz="2900" b="1" dirty="0" smtClean="0"/>
              <a:t>controle</a:t>
            </a:r>
            <a:r>
              <a:rPr lang="pt-BR" sz="2900" dirty="0"/>
              <a:t>;</a:t>
            </a:r>
            <a:endParaRPr lang="pt-BR" sz="2900" dirty="0" smtClean="0"/>
          </a:p>
          <a:p>
            <a:pPr>
              <a:lnSpc>
                <a:spcPct val="120000"/>
              </a:lnSpc>
            </a:pPr>
            <a:r>
              <a:rPr lang="pt-BR" sz="2900" dirty="0"/>
              <a:t>Orientar, apoiar e cobrar a efetividade do </a:t>
            </a:r>
            <a:r>
              <a:rPr lang="pt-BR" sz="2900" b="1" dirty="0"/>
              <a:t>Sistema de Controle </a:t>
            </a:r>
            <a:r>
              <a:rPr lang="pt-BR" sz="2900" b="1" dirty="0" smtClean="0"/>
              <a:t>Interno</a:t>
            </a:r>
            <a:r>
              <a:rPr lang="pt-BR" sz="2900" dirty="0" smtClean="0"/>
              <a:t>;</a:t>
            </a:r>
          </a:p>
          <a:p>
            <a:pPr>
              <a:lnSpc>
                <a:spcPct val="120000"/>
              </a:lnSpc>
            </a:pPr>
            <a:r>
              <a:rPr lang="pt-BR" sz="2900" dirty="0" smtClean="0"/>
              <a:t>Criação </a:t>
            </a:r>
            <a:r>
              <a:rPr lang="pt-BR" sz="2900" b="1" dirty="0" smtClean="0"/>
              <a:t>unidades técnicas especializadas</a:t>
            </a:r>
            <a:r>
              <a:rPr lang="pt-BR" sz="2900" dirty="0" smtClean="0"/>
              <a:t> e capacitadas;</a:t>
            </a:r>
          </a:p>
          <a:p>
            <a:pPr>
              <a:lnSpc>
                <a:spcPct val="120000"/>
              </a:lnSpc>
            </a:pPr>
            <a:r>
              <a:rPr lang="pt-BR" sz="2900" b="1" dirty="0" smtClean="0"/>
              <a:t>Conscientização</a:t>
            </a:r>
            <a:r>
              <a:rPr lang="pt-BR" sz="2900" dirty="0" smtClean="0"/>
              <a:t> e </a:t>
            </a:r>
            <a:r>
              <a:rPr lang="pt-BR" sz="2900" b="1" dirty="0" smtClean="0"/>
              <a:t>qualificação</a:t>
            </a:r>
            <a:r>
              <a:rPr lang="pt-BR" sz="2900" dirty="0" smtClean="0"/>
              <a:t> de todos envolvidos, </a:t>
            </a:r>
            <a:r>
              <a:rPr lang="pt-BR" sz="2900" b="1" dirty="0" smtClean="0"/>
              <a:t>direta</a:t>
            </a:r>
            <a:r>
              <a:rPr lang="pt-BR" sz="2900" dirty="0" smtClean="0"/>
              <a:t> e </a:t>
            </a:r>
            <a:r>
              <a:rPr lang="pt-BR" sz="2900" b="1" dirty="0" smtClean="0"/>
              <a:t>indiretamente</a:t>
            </a:r>
            <a:r>
              <a:rPr lang="pt-BR" sz="2900" dirty="0" smtClean="0"/>
              <a:t>, na gestão do RPPS;</a:t>
            </a:r>
          </a:p>
          <a:p>
            <a:pPr>
              <a:lnSpc>
                <a:spcPct val="120000"/>
              </a:lnSpc>
            </a:pPr>
            <a:r>
              <a:rPr lang="pt-BR" sz="2900" dirty="0"/>
              <a:t>Fomentar, cobrar a instituição, composição e efetividade na atuação dos Conselhos </a:t>
            </a:r>
            <a:r>
              <a:rPr lang="pt-BR" sz="2900" dirty="0" smtClean="0"/>
              <a:t>Previdenciários;</a:t>
            </a:r>
            <a:endParaRPr lang="pt-BR" sz="2900" dirty="0"/>
          </a:p>
          <a:p>
            <a:pPr>
              <a:lnSpc>
                <a:spcPct val="120000"/>
              </a:lnSpc>
            </a:pPr>
            <a:r>
              <a:rPr lang="pt-BR" sz="2900" dirty="0" smtClean="0"/>
              <a:t>Atuação </a:t>
            </a:r>
            <a:r>
              <a:rPr lang="pt-BR" sz="2900" b="1" dirty="0" smtClean="0"/>
              <a:t>tempestiva</a:t>
            </a:r>
            <a:r>
              <a:rPr lang="pt-BR" sz="2900" dirty="0" smtClean="0"/>
              <a:t> na fiscalização;</a:t>
            </a:r>
          </a:p>
          <a:p>
            <a:pPr>
              <a:lnSpc>
                <a:spcPct val="120000"/>
              </a:lnSpc>
            </a:pPr>
            <a:r>
              <a:rPr lang="pt-BR" sz="2900" b="1" dirty="0" smtClean="0"/>
              <a:t>Responsabilizar</a:t>
            </a:r>
            <a:r>
              <a:rPr lang="pt-BR" sz="2900" dirty="0" smtClean="0"/>
              <a:t> quem deu causa: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pt-BR" sz="2700" dirty="0"/>
              <a:t>a</a:t>
            </a:r>
            <a:r>
              <a:rPr lang="pt-BR" sz="2700" dirty="0" smtClean="0"/>
              <a:t>tribuições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pt-BR" sz="2700" dirty="0" smtClean="0"/>
              <a:t>nexo causal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pt-BR" sz="2700" dirty="0"/>
              <a:t>d</a:t>
            </a:r>
            <a:r>
              <a:rPr lang="pt-BR" sz="2700" dirty="0" smtClean="0"/>
              <a:t>evido processo legal</a:t>
            </a:r>
          </a:p>
          <a:p>
            <a:endParaRPr lang="pt-BR" sz="2000" dirty="0" smtClean="0"/>
          </a:p>
        </p:txBody>
      </p:sp>
      <p:sp>
        <p:nvSpPr>
          <p:cNvPr id="4" name="Espaço Reservado para Texto 4"/>
          <p:cNvSpPr txBox="1">
            <a:spLocks/>
          </p:cNvSpPr>
          <p:nvPr/>
        </p:nvSpPr>
        <p:spPr>
          <a:xfrm>
            <a:off x="581192" y="1972652"/>
            <a:ext cx="8110863" cy="684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000" dirty="0" smtClean="0">
                <a:solidFill>
                  <a:schemeClr val="accent2"/>
                </a:solidFill>
              </a:rPr>
              <a:t>DESTAQUES RESOLUÇÃO ATRICON Nº 5/2018: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943308" y="6373229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DIRETRIZES DE CONTROLE EXTERNO NA GESTÃO DOS </a:t>
            </a:r>
            <a:r>
              <a:rPr lang="pt-BR" dirty="0" smtClean="0"/>
              <a:t>RPPS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193" y="1839734"/>
            <a:ext cx="11029615" cy="586047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b="1" dirty="0"/>
              <a:t>Instituição de u</a:t>
            </a:r>
            <a:r>
              <a:rPr lang="pt-BR" b="1" dirty="0" smtClean="0"/>
              <a:t>nidades </a:t>
            </a:r>
            <a:r>
              <a:rPr lang="pt-BR" b="1" dirty="0"/>
              <a:t>de i</a:t>
            </a:r>
            <a:r>
              <a:rPr lang="pt-BR" b="1" dirty="0" smtClean="0"/>
              <a:t>nteligência</a:t>
            </a:r>
            <a:r>
              <a:rPr lang="pt-BR" dirty="0" smtClean="0"/>
              <a:t> </a:t>
            </a:r>
            <a:r>
              <a:rPr lang="pt-BR" dirty="0"/>
              <a:t>e proximidade com a auditoria previdenciária, principalmente nas aplicações </a:t>
            </a:r>
            <a:r>
              <a:rPr lang="pt-BR" dirty="0" smtClean="0"/>
              <a:t>financeiras;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Cruzamento de dados e uso de ferramentas e sistemas do Governo </a:t>
            </a:r>
            <a:r>
              <a:rPr lang="pt-BR" dirty="0" smtClean="0"/>
              <a:t>Federal:</a:t>
            </a:r>
            <a:endParaRPr lang="pt-BR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700" dirty="0"/>
              <a:t>Pró-Gestão, IS-RPPS, CADPREV, e-Social, SIREV/Gestão RPPS, SIG-RPPS, GESCON-RPPS, SISOBINET</a:t>
            </a:r>
          </a:p>
          <a:p>
            <a:pPr>
              <a:lnSpc>
                <a:spcPct val="150000"/>
              </a:lnSpc>
            </a:pPr>
            <a:r>
              <a:rPr lang="pt-BR" dirty="0"/>
              <a:t>Intercâmbio de boas práticas, informações, documentos e apoio técnico entre instituições de </a:t>
            </a:r>
            <a:r>
              <a:rPr lang="pt-BR" dirty="0" smtClean="0"/>
              <a:t>controle:</a:t>
            </a:r>
            <a:endParaRPr lang="pt-BR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700" dirty="0"/>
              <a:t>Rede de Controle,  ABIPEN, </a:t>
            </a:r>
            <a:r>
              <a:rPr lang="pt-BR" sz="1700" dirty="0" smtClean="0"/>
              <a:t>ANEPREN, SPREV, MP...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1700" dirty="0" smtClean="0"/>
              <a:t>Bacen: envio de comunicados de irregularidades aos </a:t>
            </a:r>
            <a:r>
              <a:rPr lang="pt-BR" sz="1700" dirty="0" err="1" smtClean="0"/>
              <a:t>TCs</a:t>
            </a:r>
            <a:r>
              <a:rPr lang="pt-BR" sz="1700" dirty="0" smtClean="0"/>
              <a:t> resultantes de trabalhos de fiscalização em corretoras e distribuidoras de títulos e valores mobiliários.</a:t>
            </a:r>
            <a:endParaRPr lang="pt-BR" sz="1800" dirty="0"/>
          </a:p>
          <a:p>
            <a:endParaRPr lang="pt-BR" dirty="0"/>
          </a:p>
        </p:txBody>
      </p:sp>
      <p:sp>
        <p:nvSpPr>
          <p:cNvPr id="5" name="Espaço Reservado para Texto 4"/>
          <p:cNvSpPr txBox="1">
            <a:spLocks/>
          </p:cNvSpPr>
          <p:nvPr/>
        </p:nvSpPr>
        <p:spPr>
          <a:xfrm>
            <a:off x="581192" y="2016196"/>
            <a:ext cx="8110863" cy="684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pt-BR" sz="2000" dirty="0" smtClean="0">
                <a:solidFill>
                  <a:schemeClr val="accent2"/>
                </a:solidFill>
              </a:rPr>
              <a:t>DESTAQUES RESOLUÇÃO ATRICON Nº 5/2018: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1023518" y="6405313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6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8DBBFFDC-2311-4ABD-8247-32E40DA05A17}" vid="{107CD79A-27BB-4FD4-A222-4C4147AC5427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2690</TotalTime>
  <Words>3279</Words>
  <Application>Microsoft Office PowerPoint</Application>
  <PresentationFormat>Widescreen</PresentationFormat>
  <Paragraphs>475</Paragraphs>
  <Slides>46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54" baseType="lpstr">
      <vt:lpstr>Arial</vt:lpstr>
      <vt:lpstr>Arial Unicode MS</vt:lpstr>
      <vt:lpstr>Calibri</vt:lpstr>
      <vt:lpstr>Calibri (Corpo)</vt:lpstr>
      <vt:lpstr>Gill Sans MT</vt:lpstr>
      <vt:lpstr>Wingdings</vt:lpstr>
      <vt:lpstr>Wingdings 2</vt:lpstr>
      <vt:lpstr>Tema1</vt:lpstr>
      <vt:lpstr>CONTROLE e responsabilização NOS RPPS</vt:lpstr>
      <vt:lpstr>Sistemas de controle</vt:lpstr>
      <vt:lpstr>CONTROLE INTERNO</vt:lpstr>
      <vt:lpstr>Controle social</vt:lpstr>
      <vt:lpstr>Controle social</vt:lpstr>
      <vt:lpstr>CONTROLE EXTERNO</vt:lpstr>
      <vt:lpstr>Apresentação do PowerPoint</vt:lpstr>
      <vt:lpstr>DIRETRIZES DE CONTROLE EXTERNO NA GESTÃO DOS RPPS</vt:lpstr>
      <vt:lpstr>DIRETRIZES DE CONTROLE EXTERNO NA GESTÃO DOS RPPS</vt:lpstr>
      <vt:lpstr>Apresentação do PowerPoint</vt:lpstr>
      <vt:lpstr>UNIDADES DE INFORMAÇÕES ESTRATÉGICAS</vt:lpstr>
      <vt:lpstr>tribunal de contas de mato grosso</vt:lpstr>
      <vt:lpstr>Apresentação do PowerPoint</vt:lpstr>
      <vt:lpstr>Apresentação do PowerPoint</vt:lpstr>
      <vt:lpstr>Apresentação do PowerPoint</vt:lpstr>
      <vt:lpstr>Estado de mato grosso</vt:lpstr>
      <vt:lpstr>Panorama dos comitês de investimentos de mato grosso</vt:lpstr>
      <vt:lpstr>tribunal de contas de mato grosso</vt:lpstr>
      <vt:lpstr>Apresentação do PowerPoint</vt:lpstr>
      <vt:lpstr>Reforma da previdência</vt:lpstr>
      <vt:lpstr>Reforma da previdência</vt:lpstr>
      <vt:lpstr>Reforma da previdência</vt:lpstr>
      <vt:lpstr>Diretrizes atricon - resolução nº 5/2018 </vt:lpstr>
      <vt:lpstr>Diretrizes atricon - resolução nº 5/2018 </vt:lpstr>
      <vt:lpstr>Diretrizes atricon - resolução nº 5/2018 </vt:lpstr>
      <vt:lpstr>Princípios norteadores dos investimentos</vt:lpstr>
      <vt:lpstr>Apresentação do PowerPoint</vt:lpstr>
      <vt:lpstr>responsabilização</vt:lpstr>
      <vt:lpstr>responsabilização</vt:lpstr>
      <vt:lpstr>responsabilização</vt:lpstr>
      <vt:lpstr>RESPONSABILIZAÇÃO</vt:lpstr>
      <vt:lpstr>ESTRUTURA DO REGIME PRÓPRIO</vt:lpstr>
      <vt:lpstr>responsabilização</vt:lpstr>
      <vt:lpstr>RESPONSABILIZAÇÃO</vt:lpstr>
      <vt:lpstr>RESPONSABILIZAÇÃO</vt:lpstr>
      <vt:lpstr>responsabilização</vt:lpstr>
      <vt:lpstr>Apresentação do PowerPoint</vt:lpstr>
      <vt:lpstr>Tribunal de contas de mato grosso</vt:lpstr>
      <vt:lpstr>Tribunal de contas de mato grosso</vt:lpstr>
      <vt:lpstr>Tribunal de contas de mato grosso</vt:lpstr>
      <vt:lpstr>Tribunal de contas de mato grosso</vt:lpstr>
      <vt:lpstr>Tribunal de contas de mato grosso</vt:lpstr>
      <vt:lpstr>TRIBUNAL DE CONTAS DE MATO GROSSO</vt:lpstr>
      <vt:lpstr>Apresentação do PowerPoint</vt:lpstr>
      <vt:lpstr>Consolidação dados jurisprudência</vt:lpstr>
      <vt:lpstr>CARTILHA INVESTIMENTOS TCE/MT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RESPONSABILIZAÇÃO E CONTROLE NOS RPPS</dc:title>
  <dc:creator>Advocacia02</dc:creator>
  <cp:lastModifiedBy>Calion</cp:lastModifiedBy>
  <cp:revision>274</cp:revision>
  <cp:lastPrinted>2019-03-11T12:13:41Z</cp:lastPrinted>
  <dcterms:created xsi:type="dcterms:W3CDTF">2019-03-04T22:02:43Z</dcterms:created>
  <dcterms:modified xsi:type="dcterms:W3CDTF">2019-03-14T16:27:42Z</dcterms:modified>
</cp:coreProperties>
</file>