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4" r:id="rId3"/>
    <p:sldId id="311" r:id="rId4"/>
    <p:sldId id="313" r:id="rId5"/>
    <p:sldId id="314" r:id="rId6"/>
    <p:sldId id="310" r:id="rId7"/>
    <p:sldId id="326" r:id="rId8"/>
    <p:sldId id="316" r:id="rId9"/>
    <p:sldId id="318" r:id="rId10"/>
    <p:sldId id="327" r:id="rId11"/>
    <p:sldId id="319" r:id="rId12"/>
    <p:sldId id="300" r:id="rId13"/>
    <p:sldId id="302" r:id="rId14"/>
    <p:sldId id="303" r:id="rId15"/>
    <p:sldId id="304" r:id="rId16"/>
    <p:sldId id="306" r:id="rId17"/>
    <p:sldId id="305" r:id="rId18"/>
    <p:sldId id="322" r:id="rId19"/>
    <p:sldId id="323" r:id="rId20"/>
    <p:sldId id="324" r:id="rId21"/>
    <p:sldId id="297" r:id="rId22"/>
  </p:sldIdLst>
  <p:sldSz cx="12192000" cy="6858000"/>
  <p:notesSz cx="6788150" cy="99234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6A9B"/>
    <a:srgbClr val="FFCC00"/>
    <a:srgbClr val="FF6600"/>
    <a:srgbClr val="33CC33"/>
    <a:srgbClr val="FFFDAD"/>
    <a:srgbClr val="A7FBC1"/>
    <a:srgbClr val="99FF99"/>
    <a:srgbClr val="C4D7FC"/>
    <a:srgbClr val="2639AC"/>
    <a:srgbClr val="833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8608" autoAdjust="0"/>
  </p:normalViewPr>
  <p:slideViewPr>
    <p:cSldViewPr>
      <p:cViewPr varScale="1">
        <p:scale>
          <a:sx n="66" d="100"/>
          <a:sy n="66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>
      <p:cViewPr varScale="1">
        <p:scale>
          <a:sx n="50" d="100"/>
          <a:sy n="50" d="100"/>
        </p:scale>
        <p:origin x="288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00DE4-F861-4C39-9097-EEB2CC1CB31B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01CC583-15F2-495A-BD1F-7411DB6D7CB4}">
      <dgm:prSet phldrT="[Texto]" custT="1"/>
      <dgm:spPr/>
      <dgm:t>
        <a:bodyPr/>
        <a:lstStyle/>
        <a:p>
          <a:pPr algn="l"/>
          <a:r>
            <a:rPr lang="pt-BR" sz="3000" b="1" dirty="0" smtClean="0">
              <a:solidFill>
                <a:srgbClr val="000099"/>
              </a:solidFill>
            </a:rPr>
            <a:t>Certificação</a:t>
          </a:r>
        </a:p>
        <a:p>
          <a:pPr algn="l"/>
          <a:r>
            <a:rPr lang="pt-BR" sz="3000" b="1" dirty="0" smtClean="0">
              <a:solidFill>
                <a:srgbClr val="000099"/>
              </a:solidFill>
            </a:rPr>
            <a:t>Individual </a:t>
          </a:r>
        </a:p>
        <a:p>
          <a:pPr algn="l"/>
          <a:r>
            <a:rPr lang="pt-BR" sz="3000" b="1" dirty="0" smtClean="0">
              <a:solidFill>
                <a:srgbClr val="000099"/>
              </a:solidFill>
            </a:rPr>
            <a:t>Normas RPPS</a:t>
          </a:r>
        </a:p>
        <a:p>
          <a:pPr algn="l"/>
          <a:r>
            <a:rPr lang="pt-BR" sz="3000" b="1" dirty="0" smtClean="0">
              <a:solidFill>
                <a:srgbClr val="000099"/>
              </a:solidFill>
            </a:rPr>
            <a:t>Portaria </a:t>
          </a:r>
        </a:p>
        <a:p>
          <a:pPr algn="l"/>
          <a:r>
            <a:rPr lang="pt-BR" sz="3000" b="1" dirty="0" smtClean="0">
              <a:solidFill>
                <a:srgbClr val="000099"/>
              </a:solidFill>
            </a:rPr>
            <a:t>MPS nº 519/2011</a:t>
          </a:r>
          <a:endParaRPr lang="pt-BR" sz="3000" dirty="0"/>
        </a:p>
      </dgm:t>
    </dgm:pt>
    <dgm:pt modelId="{B005567B-7D5D-4A0E-8414-B91C067CB990}" type="parTrans" cxnId="{9EE9A0B9-4695-4B83-AE22-156FD98CD208}">
      <dgm:prSet/>
      <dgm:spPr/>
      <dgm:t>
        <a:bodyPr/>
        <a:lstStyle/>
        <a:p>
          <a:endParaRPr lang="pt-BR"/>
        </a:p>
      </dgm:t>
    </dgm:pt>
    <dgm:pt modelId="{441C089A-ADCF-4DB0-8B21-0F51BAB6A67A}" type="sibTrans" cxnId="{9EE9A0B9-4695-4B83-AE22-156FD98CD208}">
      <dgm:prSet/>
      <dgm:spPr/>
      <dgm:t>
        <a:bodyPr/>
        <a:lstStyle/>
        <a:p>
          <a:endParaRPr lang="pt-BR"/>
        </a:p>
      </dgm:t>
    </dgm:pt>
    <dgm:pt modelId="{21E89410-C67F-4A67-B4B9-6B890B26C709}">
      <dgm:prSet phldrT="[Texto]"/>
      <dgm:spPr/>
      <dgm:t>
        <a:bodyPr/>
        <a:lstStyle/>
        <a:p>
          <a:endParaRPr lang="pt-BR" dirty="0"/>
        </a:p>
      </dgm:t>
    </dgm:pt>
    <dgm:pt modelId="{EC536BE3-EAC9-42EC-906A-543D2BED7A3D}" type="parTrans" cxnId="{6807D481-93D3-4054-9232-3567AC8BBB49}">
      <dgm:prSet/>
      <dgm:spPr/>
      <dgm:t>
        <a:bodyPr/>
        <a:lstStyle/>
        <a:p>
          <a:endParaRPr lang="pt-BR"/>
        </a:p>
      </dgm:t>
    </dgm:pt>
    <dgm:pt modelId="{501ACCE3-8E3D-45E8-96FF-4E1760A87E28}" type="sibTrans" cxnId="{6807D481-93D3-4054-9232-3567AC8BBB49}">
      <dgm:prSet/>
      <dgm:spPr/>
      <dgm:t>
        <a:bodyPr/>
        <a:lstStyle/>
        <a:p>
          <a:endParaRPr lang="pt-BR"/>
        </a:p>
      </dgm:t>
    </dgm:pt>
    <dgm:pt modelId="{07537B98-D968-468C-A46F-653127B551C7}">
      <dgm:prSet phldrT="[Texto]"/>
      <dgm:spPr/>
      <dgm:t>
        <a:bodyPr/>
        <a:lstStyle/>
        <a:p>
          <a:r>
            <a:rPr lang="pt-BR" b="1" dirty="0" smtClean="0">
              <a:solidFill>
                <a:srgbClr val="000099"/>
              </a:solidFill>
            </a:rPr>
            <a:t>Do responsável pela gestão de recursos do RPPS: </a:t>
          </a:r>
          <a:r>
            <a:rPr lang="pt-BR" dirty="0" smtClean="0"/>
            <a:t>Portaria MPS nº 440/2013: em 2015 independente do volume de recursos</a:t>
          </a:r>
          <a:endParaRPr lang="pt-BR" dirty="0"/>
        </a:p>
      </dgm:t>
    </dgm:pt>
    <dgm:pt modelId="{C0F6BFAF-8896-431A-A5E7-50DA5A52152D}" type="parTrans" cxnId="{D034A106-CAFC-42BE-AE39-9EC69A7441BC}">
      <dgm:prSet/>
      <dgm:spPr/>
      <dgm:t>
        <a:bodyPr/>
        <a:lstStyle/>
        <a:p>
          <a:endParaRPr lang="pt-BR"/>
        </a:p>
      </dgm:t>
    </dgm:pt>
    <dgm:pt modelId="{F089AEB1-466C-4736-84FA-201BC58840A4}" type="sibTrans" cxnId="{D034A106-CAFC-42BE-AE39-9EC69A7441BC}">
      <dgm:prSet/>
      <dgm:spPr/>
      <dgm:t>
        <a:bodyPr/>
        <a:lstStyle/>
        <a:p>
          <a:endParaRPr lang="pt-BR"/>
        </a:p>
      </dgm:t>
    </dgm:pt>
    <dgm:pt modelId="{EA298F06-9EDD-40CD-A417-626E784E4ECC}">
      <dgm:prSet phldrT="[Texto]"/>
      <dgm:spPr/>
      <dgm:t>
        <a:bodyPr/>
        <a:lstStyle/>
        <a:p>
          <a:r>
            <a:rPr lang="pt-BR" b="1" dirty="0" smtClean="0">
              <a:solidFill>
                <a:srgbClr val="000099"/>
              </a:solidFill>
            </a:rPr>
            <a:t>Da maioria dos membros do comitê de investimentos: </a:t>
          </a:r>
          <a:r>
            <a:rPr lang="pt-BR" dirty="0" smtClean="0"/>
            <a:t>Portaria MPS nº 440/2013: desde 08/2014.</a:t>
          </a:r>
          <a:endParaRPr lang="pt-BR" dirty="0"/>
        </a:p>
      </dgm:t>
    </dgm:pt>
    <dgm:pt modelId="{9CDD2BDD-8407-47E8-95C6-9B13B16A85E1}" type="parTrans" cxnId="{AD7D6CFA-0478-480D-83F6-D7A4EF8E8B1F}">
      <dgm:prSet/>
      <dgm:spPr/>
      <dgm:t>
        <a:bodyPr/>
        <a:lstStyle/>
        <a:p>
          <a:endParaRPr lang="pt-BR"/>
        </a:p>
      </dgm:t>
    </dgm:pt>
    <dgm:pt modelId="{10F3DBB1-EA67-40DD-81AA-546BC285017A}" type="sibTrans" cxnId="{AD7D6CFA-0478-480D-83F6-D7A4EF8E8B1F}">
      <dgm:prSet/>
      <dgm:spPr/>
      <dgm:t>
        <a:bodyPr/>
        <a:lstStyle/>
        <a:p>
          <a:endParaRPr lang="pt-BR"/>
        </a:p>
      </dgm:t>
    </dgm:pt>
    <dgm:pt modelId="{56952E5F-47F9-4126-B11F-71AE794425C9}" type="pres">
      <dgm:prSet presAssocID="{43100DE4-F861-4C39-9097-EEB2CC1CB31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CC05CB2-5182-4969-ABBE-8AADB02CE167}" type="pres">
      <dgm:prSet presAssocID="{A01CC583-15F2-495A-BD1F-7411DB6D7CB4}" presName="circle1" presStyleLbl="node1" presStyleIdx="0" presStyleCnt="1"/>
      <dgm:spPr/>
    </dgm:pt>
    <dgm:pt modelId="{4E274D98-DCC2-4DD0-84E5-AF681E5EFBDB}" type="pres">
      <dgm:prSet presAssocID="{A01CC583-15F2-495A-BD1F-7411DB6D7CB4}" presName="space" presStyleCnt="0"/>
      <dgm:spPr/>
    </dgm:pt>
    <dgm:pt modelId="{32885894-28D7-42F2-83DE-7F917795FBF9}" type="pres">
      <dgm:prSet presAssocID="{A01CC583-15F2-495A-BD1F-7411DB6D7CB4}" presName="rect1" presStyleLbl="alignAcc1" presStyleIdx="0" presStyleCnt="1" custScaleX="137634" custLinFactNeighborX="1062" custLinFactNeighborY="-9353"/>
      <dgm:spPr/>
      <dgm:t>
        <a:bodyPr/>
        <a:lstStyle/>
        <a:p>
          <a:endParaRPr lang="pt-BR"/>
        </a:p>
      </dgm:t>
    </dgm:pt>
    <dgm:pt modelId="{E3C1AB3B-BEEE-4757-86C5-1ED9D6302892}" type="pres">
      <dgm:prSet presAssocID="{A01CC583-15F2-495A-BD1F-7411DB6D7CB4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9B9AAF-4B67-4B91-BAB5-0DDD9810CFE2}" type="pres">
      <dgm:prSet presAssocID="{A01CC583-15F2-495A-BD1F-7411DB6D7CB4}" presName="rect1ChTx" presStyleLbl="alignAcc1" presStyleIdx="0" presStyleCnt="1" custScaleX="168602" custLinFactNeighborX="-13417" custLinFactNeighborY="-13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932627C-20DE-49D4-94EF-0F78E91BAF43}" type="presOf" srcId="{A01CC583-15F2-495A-BD1F-7411DB6D7CB4}" destId="{32885894-28D7-42F2-83DE-7F917795FBF9}" srcOrd="0" destOrd="0" presId="urn:microsoft.com/office/officeart/2005/8/layout/target3"/>
    <dgm:cxn modelId="{AD7D6CFA-0478-480D-83F6-D7A4EF8E8B1F}" srcId="{A01CC583-15F2-495A-BD1F-7411DB6D7CB4}" destId="{EA298F06-9EDD-40CD-A417-626E784E4ECC}" srcOrd="2" destOrd="0" parTransId="{9CDD2BDD-8407-47E8-95C6-9B13B16A85E1}" sibTransId="{10F3DBB1-EA67-40DD-81AA-546BC285017A}"/>
    <dgm:cxn modelId="{A58C4BDB-0FC0-4C48-AC33-3E354DC3F814}" type="presOf" srcId="{EA298F06-9EDD-40CD-A417-626E784E4ECC}" destId="{CA9B9AAF-4B67-4B91-BAB5-0DDD9810CFE2}" srcOrd="0" destOrd="2" presId="urn:microsoft.com/office/officeart/2005/8/layout/target3"/>
    <dgm:cxn modelId="{A79B7308-7487-47CD-B2A1-2036DD4EB405}" type="presOf" srcId="{07537B98-D968-468C-A46F-653127B551C7}" destId="{CA9B9AAF-4B67-4B91-BAB5-0DDD9810CFE2}" srcOrd="0" destOrd="1" presId="urn:microsoft.com/office/officeart/2005/8/layout/target3"/>
    <dgm:cxn modelId="{9EE9A0B9-4695-4B83-AE22-156FD98CD208}" srcId="{43100DE4-F861-4C39-9097-EEB2CC1CB31B}" destId="{A01CC583-15F2-495A-BD1F-7411DB6D7CB4}" srcOrd="0" destOrd="0" parTransId="{B005567B-7D5D-4A0E-8414-B91C067CB990}" sibTransId="{441C089A-ADCF-4DB0-8B21-0F51BAB6A67A}"/>
    <dgm:cxn modelId="{6807D481-93D3-4054-9232-3567AC8BBB49}" srcId="{A01CC583-15F2-495A-BD1F-7411DB6D7CB4}" destId="{21E89410-C67F-4A67-B4B9-6B890B26C709}" srcOrd="0" destOrd="0" parTransId="{EC536BE3-EAC9-42EC-906A-543D2BED7A3D}" sibTransId="{501ACCE3-8E3D-45E8-96FF-4E1760A87E28}"/>
    <dgm:cxn modelId="{BCE3B876-C17A-4556-8B0A-59283831B0CD}" type="presOf" srcId="{43100DE4-F861-4C39-9097-EEB2CC1CB31B}" destId="{56952E5F-47F9-4126-B11F-71AE794425C9}" srcOrd="0" destOrd="0" presId="urn:microsoft.com/office/officeart/2005/8/layout/target3"/>
    <dgm:cxn modelId="{D034A106-CAFC-42BE-AE39-9EC69A7441BC}" srcId="{A01CC583-15F2-495A-BD1F-7411DB6D7CB4}" destId="{07537B98-D968-468C-A46F-653127B551C7}" srcOrd="1" destOrd="0" parTransId="{C0F6BFAF-8896-431A-A5E7-50DA5A52152D}" sibTransId="{F089AEB1-466C-4736-84FA-201BC58840A4}"/>
    <dgm:cxn modelId="{AC3175CC-E299-486E-B081-385AF0B5000C}" type="presOf" srcId="{21E89410-C67F-4A67-B4B9-6B890B26C709}" destId="{CA9B9AAF-4B67-4B91-BAB5-0DDD9810CFE2}" srcOrd="0" destOrd="0" presId="urn:microsoft.com/office/officeart/2005/8/layout/target3"/>
    <dgm:cxn modelId="{1412B5A8-1D32-44EC-9AED-19A1B2C6DCBD}" type="presOf" srcId="{A01CC583-15F2-495A-BD1F-7411DB6D7CB4}" destId="{E3C1AB3B-BEEE-4757-86C5-1ED9D6302892}" srcOrd="1" destOrd="0" presId="urn:microsoft.com/office/officeart/2005/8/layout/target3"/>
    <dgm:cxn modelId="{CA1A4B3A-EC6E-4014-828A-4FA71E4B3765}" type="presParOf" srcId="{56952E5F-47F9-4126-B11F-71AE794425C9}" destId="{CCC05CB2-5182-4969-ABBE-8AADB02CE167}" srcOrd="0" destOrd="0" presId="urn:microsoft.com/office/officeart/2005/8/layout/target3"/>
    <dgm:cxn modelId="{128A3880-7FF1-4BC4-B1DD-502C10FD9C28}" type="presParOf" srcId="{56952E5F-47F9-4126-B11F-71AE794425C9}" destId="{4E274D98-DCC2-4DD0-84E5-AF681E5EFBDB}" srcOrd="1" destOrd="0" presId="urn:microsoft.com/office/officeart/2005/8/layout/target3"/>
    <dgm:cxn modelId="{3EA57B79-A695-4A0E-AB3F-563F1D30952B}" type="presParOf" srcId="{56952E5F-47F9-4126-B11F-71AE794425C9}" destId="{32885894-28D7-42F2-83DE-7F917795FBF9}" srcOrd="2" destOrd="0" presId="urn:microsoft.com/office/officeart/2005/8/layout/target3"/>
    <dgm:cxn modelId="{B87ABFE4-A0B1-4EF2-AE80-E03F4A67511A}" type="presParOf" srcId="{56952E5F-47F9-4126-B11F-71AE794425C9}" destId="{E3C1AB3B-BEEE-4757-86C5-1ED9D6302892}" srcOrd="3" destOrd="0" presId="urn:microsoft.com/office/officeart/2005/8/layout/target3"/>
    <dgm:cxn modelId="{E5D8E753-1C76-494E-8E2B-680E0DCDDCDA}" type="presParOf" srcId="{56952E5F-47F9-4126-B11F-71AE794425C9}" destId="{CA9B9AAF-4B67-4B91-BAB5-0DDD9810CFE2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5CB207-18BD-4ECB-A400-74AF8AAC81B2}" type="doc">
      <dgm:prSet loTypeId="urn:microsoft.com/office/officeart/2005/8/layout/pyramid2" loCatId="list" qsTypeId="urn:microsoft.com/office/officeart/2005/8/quickstyle/simple1" qsCatId="simple" csTypeId="urn:microsoft.com/office/officeart/2005/8/colors/accent2_2" csCatId="accent2" phldr="1"/>
      <dgm:spPr/>
    </dgm:pt>
    <dgm:pt modelId="{982A80F9-E3B4-42F1-9C95-57EC8A525C79}">
      <dgm:prSet phldrT="[Texto]" custT="1"/>
      <dgm:spPr/>
      <dgm:t>
        <a:bodyPr/>
        <a:lstStyle/>
        <a:p>
          <a:r>
            <a:rPr lang="pt-BR" sz="2000" b="1" dirty="0" smtClean="0"/>
            <a:t>ADESÃO FACULTATIVA</a:t>
          </a:r>
          <a:endParaRPr lang="pt-BR" sz="2000" b="1" dirty="0"/>
        </a:p>
      </dgm:t>
    </dgm:pt>
    <dgm:pt modelId="{89DA2A65-EB61-4EC9-87B9-EB53B8C5AA2E}" type="parTrans" cxnId="{BADB55F6-78F7-433D-AAB2-63F0F0F41950}">
      <dgm:prSet/>
      <dgm:spPr/>
      <dgm:t>
        <a:bodyPr/>
        <a:lstStyle/>
        <a:p>
          <a:endParaRPr lang="pt-BR"/>
        </a:p>
      </dgm:t>
    </dgm:pt>
    <dgm:pt modelId="{1486F189-9762-4016-AC3D-E639500108A9}" type="sibTrans" cxnId="{BADB55F6-78F7-433D-AAB2-63F0F0F41950}">
      <dgm:prSet/>
      <dgm:spPr/>
      <dgm:t>
        <a:bodyPr/>
        <a:lstStyle/>
        <a:p>
          <a:endParaRPr lang="pt-BR"/>
        </a:p>
      </dgm:t>
    </dgm:pt>
    <dgm:pt modelId="{BB410A1B-5008-40A1-A4F4-2685D1CB9C95}">
      <dgm:prSet phldrT="[Texto]"/>
      <dgm:spPr/>
      <dgm:t>
        <a:bodyPr/>
        <a:lstStyle/>
        <a:p>
          <a:r>
            <a:rPr lang="pt-BR" b="1" dirty="0" smtClean="0"/>
            <a:t>DIMENSÕES: CONTROLES INTERNOS, GOVERNANÇA E EDUCAÇÃO PREVIDENCIÁRIA</a:t>
          </a:r>
          <a:endParaRPr lang="pt-BR" b="1" dirty="0"/>
        </a:p>
      </dgm:t>
    </dgm:pt>
    <dgm:pt modelId="{5C477129-9C1D-479B-845A-FF8AE1D2E9FE}" type="parTrans" cxnId="{B84F503F-399C-43C1-BA40-7F62E31B1367}">
      <dgm:prSet/>
      <dgm:spPr/>
      <dgm:t>
        <a:bodyPr/>
        <a:lstStyle/>
        <a:p>
          <a:endParaRPr lang="pt-BR"/>
        </a:p>
      </dgm:t>
    </dgm:pt>
    <dgm:pt modelId="{0C4D0574-A775-4A4C-AC4A-7D471510CC3E}" type="sibTrans" cxnId="{B84F503F-399C-43C1-BA40-7F62E31B1367}">
      <dgm:prSet/>
      <dgm:spPr/>
      <dgm:t>
        <a:bodyPr/>
        <a:lstStyle/>
        <a:p>
          <a:endParaRPr lang="pt-BR"/>
        </a:p>
      </dgm:t>
    </dgm:pt>
    <dgm:pt modelId="{C16BCA3D-B4D8-4AF8-A9AD-0874C7059C49}">
      <dgm:prSet/>
      <dgm:spPr/>
      <dgm:t>
        <a:bodyPr/>
        <a:lstStyle/>
        <a:p>
          <a:r>
            <a:rPr lang="pt-BR" b="1" dirty="0" smtClean="0"/>
            <a:t>TEMPORARIEDADE </a:t>
          </a:r>
          <a:r>
            <a:rPr lang="pt-BR" b="1" dirty="0" smtClean="0"/>
            <a:t>DE CERTIFICAÇÃO: 3 ANOS</a:t>
          </a:r>
          <a:endParaRPr lang="pt-BR" b="1" dirty="0"/>
        </a:p>
      </dgm:t>
    </dgm:pt>
    <dgm:pt modelId="{B34B8820-2D7E-4AC2-9E60-934800CAB305}" type="parTrans" cxnId="{ADEB1E5C-E610-4E1F-96D5-12A8EA44F2E9}">
      <dgm:prSet/>
      <dgm:spPr/>
      <dgm:t>
        <a:bodyPr/>
        <a:lstStyle/>
        <a:p>
          <a:endParaRPr lang="pt-BR"/>
        </a:p>
      </dgm:t>
    </dgm:pt>
    <dgm:pt modelId="{B3C721CE-8990-45CA-90E0-10585789E6DF}" type="sibTrans" cxnId="{ADEB1E5C-E610-4E1F-96D5-12A8EA44F2E9}">
      <dgm:prSet/>
      <dgm:spPr/>
      <dgm:t>
        <a:bodyPr/>
        <a:lstStyle/>
        <a:p>
          <a:endParaRPr lang="pt-BR"/>
        </a:p>
      </dgm:t>
    </dgm:pt>
    <dgm:pt modelId="{7122B2AE-AC1D-471F-AD39-3DBF53393D18}">
      <dgm:prSet/>
      <dgm:spPr/>
      <dgm:t>
        <a:bodyPr/>
        <a:lstStyle/>
        <a:p>
          <a:r>
            <a:rPr lang="pt-BR" b="1" dirty="0" smtClean="0"/>
            <a:t>CERTIFICADORAS: CREDENCIADAS PELA COMISSÃO DE AVALIAÇÃO E CREDENCIAMENTO</a:t>
          </a:r>
          <a:endParaRPr lang="pt-BR" b="1" dirty="0"/>
        </a:p>
      </dgm:t>
    </dgm:pt>
    <dgm:pt modelId="{C9F951F5-87F9-4752-AF7B-0FBB4F17568B}" type="parTrans" cxnId="{7E0466CB-27C1-49FC-B339-E588ED41C283}">
      <dgm:prSet/>
      <dgm:spPr/>
      <dgm:t>
        <a:bodyPr/>
        <a:lstStyle/>
        <a:p>
          <a:endParaRPr lang="pt-BR"/>
        </a:p>
      </dgm:t>
    </dgm:pt>
    <dgm:pt modelId="{744A73B0-B631-4416-A729-0C8B6D2B70E3}" type="sibTrans" cxnId="{7E0466CB-27C1-49FC-B339-E588ED41C283}">
      <dgm:prSet/>
      <dgm:spPr/>
      <dgm:t>
        <a:bodyPr/>
        <a:lstStyle/>
        <a:p>
          <a:endParaRPr lang="pt-BR"/>
        </a:p>
      </dgm:t>
    </dgm:pt>
    <dgm:pt modelId="{FDBE3451-E550-4309-85A4-AF88E6ADA8F2}">
      <dgm:prSet phldrT="[Texto]"/>
      <dgm:spPr/>
      <dgm:t>
        <a:bodyPr/>
        <a:lstStyle/>
        <a:p>
          <a:r>
            <a:rPr lang="pt-BR" b="1" dirty="0" smtClean="0"/>
            <a:t>NÍVEIS DE ADERÊNCIA: I, II, III e IV</a:t>
          </a:r>
          <a:endParaRPr lang="pt-BR" b="1" dirty="0"/>
        </a:p>
      </dgm:t>
    </dgm:pt>
    <dgm:pt modelId="{2E04EF7E-12E2-4FAC-A173-AF1B3AFAF0AF}" type="parTrans" cxnId="{20F4F5E2-E4C2-4F74-B6C3-FF51B6D4AD76}">
      <dgm:prSet/>
      <dgm:spPr/>
      <dgm:t>
        <a:bodyPr/>
        <a:lstStyle/>
        <a:p>
          <a:endParaRPr lang="pt-BR"/>
        </a:p>
      </dgm:t>
    </dgm:pt>
    <dgm:pt modelId="{AE22A143-1F6F-4267-8CED-D70F748F7709}" type="sibTrans" cxnId="{20F4F5E2-E4C2-4F74-B6C3-FF51B6D4AD76}">
      <dgm:prSet/>
      <dgm:spPr/>
      <dgm:t>
        <a:bodyPr/>
        <a:lstStyle/>
        <a:p>
          <a:endParaRPr lang="pt-BR"/>
        </a:p>
      </dgm:t>
    </dgm:pt>
    <dgm:pt modelId="{97CA5A11-ED9C-4DB9-85F2-C1F33AEC2ECF}">
      <dgm:prSet/>
      <dgm:spPr/>
      <dgm:t>
        <a:bodyPr/>
        <a:lstStyle/>
        <a:p>
          <a:r>
            <a:rPr lang="pt-BR" b="1" dirty="0" smtClean="0"/>
            <a:t>PRINCIPAL PREMISSA...</a:t>
          </a:r>
          <a:endParaRPr lang="pt-BR" b="1" dirty="0"/>
        </a:p>
      </dgm:t>
    </dgm:pt>
    <dgm:pt modelId="{EB515873-8848-46B7-830E-3B55DD2B2E7D}" type="parTrans" cxnId="{D1AC5A65-991A-4AB8-B234-3681C3EC5D39}">
      <dgm:prSet/>
      <dgm:spPr/>
      <dgm:t>
        <a:bodyPr/>
        <a:lstStyle/>
        <a:p>
          <a:endParaRPr lang="pt-BR"/>
        </a:p>
      </dgm:t>
    </dgm:pt>
    <dgm:pt modelId="{4455F1B0-DE77-4A98-BE1B-CFDEDFD7BFC0}" type="sibTrans" cxnId="{D1AC5A65-991A-4AB8-B234-3681C3EC5D39}">
      <dgm:prSet/>
      <dgm:spPr/>
      <dgm:t>
        <a:bodyPr/>
        <a:lstStyle/>
        <a:p>
          <a:endParaRPr lang="pt-BR"/>
        </a:p>
      </dgm:t>
    </dgm:pt>
    <dgm:pt modelId="{1961B3B0-AF34-4B0C-9040-EA567B4868F3}" type="pres">
      <dgm:prSet presAssocID="{B85CB207-18BD-4ECB-A400-74AF8AAC81B2}" presName="compositeShape" presStyleCnt="0">
        <dgm:presLayoutVars>
          <dgm:dir/>
          <dgm:resizeHandles/>
        </dgm:presLayoutVars>
      </dgm:prSet>
      <dgm:spPr/>
    </dgm:pt>
    <dgm:pt modelId="{09D5435B-D190-45E9-8B6C-4871AF91495E}" type="pres">
      <dgm:prSet presAssocID="{B85CB207-18BD-4ECB-A400-74AF8AAC81B2}" presName="pyramid" presStyleLbl="node1" presStyleIdx="0" presStyleCnt="1"/>
      <dgm:spPr/>
    </dgm:pt>
    <dgm:pt modelId="{0B83EDB5-96F6-4F4C-8C19-787A18CE8AAB}" type="pres">
      <dgm:prSet presAssocID="{B85CB207-18BD-4ECB-A400-74AF8AAC81B2}" presName="theList" presStyleCnt="0"/>
      <dgm:spPr/>
    </dgm:pt>
    <dgm:pt modelId="{730FFD2A-01FA-45A3-B026-E646D86A7770}" type="pres">
      <dgm:prSet presAssocID="{982A80F9-E3B4-42F1-9C95-57EC8A525C79}" presName="aNode" presStyleLbl="fgAcc1" presStyleIdx="0" presStyleCnt="6" custScaleX="12632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EDF281-E648-43D0-9593-0F47BF8E0B6F}" type="pres">
      <dgm:prSet presAssocID="{982A80F9-E3B4-42F1-9C95-57EC8A525C79}" presName="aSpace" presStyleCnt="0"/>
      <dgm:spPr/>
    </dgm:pt>
    <dgm:pt modelId="{52AA793F-453F-473A-B35A-2D869345CD8A}" type="pres">
      <dgm:prSet presAssocID="{BB410A1B-5008-40A1-A4F4-2685D1CB9C95}" presName="aNode" presStyleLbl="fgAcc1" presStyleIdx="1" presStyleCnt="6" custScaleX="12632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023624-9FC8-4A5E-80B5-3F385D0E9643}" type="pres">
      <dgm:prSet presAssocID="{BB410A1B-5008-40A1-A4F4-2685D1CB9C95}" presName="aSpace" presStyleCnt="0"/>
      <dgm:spPr/>
    </dgm:pt>
    <dgm:pt modelId="{EF36C066-90E0-42B9-BA56-2D3A9A7A9D15}" type="pres">
      <dgm:prSet presAssocID="{FDBE3451-E550-4309-85A4-AF88E6ADA8F2}" presName="aNode" presStyleLbl="fgAcc1" presStyleIdx="2" presStyleCnt="6" custScaleX="12632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E9B22F-A23B-4CF9-A72F-C3F4EB05084D}" type="pres">
      <dgm:prSet presAssocID="{FDBE3451-E550-4309-85A4-AF88E6ADA8F2}" presName="aSpace" presStyleCnt="0"/>
      <dgm:spPr/>
    </dgm:pt>
    <dgm:pt modelId="{D35E4929-C548-4A6A-8243-E95FCE1681C5}" type="pres">
      <dgm:prSet presAssocID="{C16BCA3D-B4D8-4AF8-A9AD-0874C7059C49}" presName="aNode" presStyleLbl="fgAcc1" presStyleIdx="3" presStyleCnt="6" custScaleX="12632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69D5D7-FE4D-4017-9BD8-64C1A1CC0817}" type="pres">
      <dgm:prSet presAssocID="{C16BCA3D-B4D8-4AF8-A9AD-0874C7059C49}" presName="aSpace" presStyleCnt="0"/>
      <dgm:spPr/>
    </dgm:pt>
    <dgm:pt modelId="{B428F775-D2B3-4A66-9175-6D0B69B6098B}" type="pres">
      <dgm:prSet presAssocID="{7122B2AE-AC1D-471F-AD39-3DBF53393D18}" presName="aNode" presStyleLbl="fgAcc1" presStyleIdx="4" presStyleCnt="6" custScaleX="1267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F8D87D-A18D-4DC9-A91D-E4E40E3FE293}" type="pres">
      <dgm:prSet presAssocID="{7122B2AE-AC1D-471F-AD39-3DBF53393D18}" presName="aSpace" presStyleCnt="0"/>
      <dgm:spPr/>
    </dgm:pt>
    <dgm:pt modelId="{0A5607DA-068E-4298-BDA9-172C6FBBA70C}" type="pres">
      <dgm:prSet presAssocID="{97CA5A11-ED9C-4DB9-85F2-C1F33AEC2ECF}" presName="aNode" presStyleLbl="fgAcc1" presStyleIdx="5" presStyleCnt="6" custScaleX="1267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A72626-B749-4A96-A4B9-18EB97AAF3E3}" type="pres">
      <dgm:prSet presAssocID="{97CA5A11-ED9C-4DB9-85F2-C1F33AEC2ECF}" presName="aSpace" presStyleCnt="0"/>
      <dgm:spPr/>
    </dgm:pt>
  </dgm:ptLst>
  <dgm:cxnLst>
    <dgm:cxn modelId="{00F90443-6BF3-43A3-80A8-635F01A22289}" type="presOf" srcId="{982A80F9-E3B4-42F1-9C95-57EC8A525C79}" destId="{730FFD2A-01FA-45A3-B026-E646D86A7770}" srcOrd="0" destOrd="0" presId="urn:microsoft.com/office/officeart/2005/8/layout/pyramid2"/>
    <dgm:cxn modelId="{ADEB1E5C-E610-4E1F-96D5-12A8EA44F2E9}" srcId="{B85CB207-18BD-4ECB-A400-74AF8AAC81B2}" destId="{C16BCA3D-B4D8-4AF8-A9AD-0874C7059C49}" srcOrd="3" destOrd="0" parTransId="{B34B8820-2D7E-4AC2-9E60-934800CAB305}" sibTransId="{B3C721CE-8990-45CA-90E0-10585789E6DF}"/>
    <dgm:cxn modelId="{073626F2-221F-479D-8B55-836735F933C7}" type="presOf" srcId="{BB410A1B-5008-40A1-A4F4-2685D1CB9C95}" destId="{52AA793F-453F-473A-B35A-2D869345CD8A}" srcOrd="0" destOrd="0" presId="urn:microsoft.com/office/officeart/2005/8/layout/pyramid2"/>
    <dgm:cxn modelId="{FBC63574-B4C5-4569-BDFC-7498477EEE27}" type="presOf" srcId="{FDBE3451-E550-4309-85A4-AF88E6ADA8F2}" destId="{EF36C066-90E0-42B9-BA56-2D3A9A7A9D15}" srcOrd="0" destOrd="0" presId="urn:microsoft.com/office/officeart/2005/8/layout/pyramid2"/>
    <dgm:cxn modelId="{20F4F5E2-E4C2-4F74-B6C3-FF51B6D4AD76}" srcId="{B85CB207-18BD-4ECB-A400-74AF8AAC81B2}" destId="{FDBE3451-E550-4309-85A4-AF88E6ADA8F2}" srcOrd="2" destOrd="0" parTransId="{2E04EF7E-12E2-4FAC-A173-AF1B3AFAF0AF}" sibTransId="{AE22A143-1F6F-4267-8CED-D70F748F7709}"/>
    <dgm:cxn modelId="{278832EF-48B2-4A01-A234-F8426490F05E}" type="presOf" srcId="{B85CB207-18BD-4ECB-A400-74AF8AAC81B2}" destId="{1961B3B0-AF34-4B0C-9040-EA567B4868F3}" srcOrd="0" destOrd="0" presId="urn:microsoft.com/office/officeart/2005/8/layout/pyramid2"/>
    <dgm:cxn modelId="{B84F503F-399C-43C1-BA40-7F62E31B1367}" srcId="{B85CB207-18BD-4ECB-A400-74AF8AAC81B2}" destId="{BB410A1B-5008-40A1-A4F4-2685D1CB9C95}" srcOrd="1" destOrd="0" parTransId="{5C477129-9C1D-479B-845A-FF8AE1D2E9FE}" sibTransId="{0C4D0574-A775-4A4C-AC4A-7D471510CC3E}"/>
    <dgm:cxn modelId="{7260D110-B965-4B5C-B03B-D7485626A628}" type="presOf" srcId="{C16BCA3D-B4D8-4AF8-A9AD-0874C7059C49}" destId="{D35E4929-C548-4A6A-8243-E95FCE1681C5}" srcOrd="0" destOrd="0" presId="urn:microsoft.com/office/officeart/2005/8/layout/pyramid2"/>
    <dgm:cxn modelId="{BADB55F6-78F7-433D-AAB2-63F0F0F41950}" srcId="{B85CB207-18BD-4ECB-A400-74AF8AAC81B2}" destId="{982A80F9-E3B4-42F1-9C95-57EC8A525C79}" srcOrd="0" destOrd="0" parTransId="{89DA2A65-EB61-4EC9-87B9-EB53B8C5AA2E}" sibTransId="{1486F189-9762-4016-AC3D-E639500108A9}"/>
    <dgm:cxn modelId="{7E0466CB-27C1-49FC-B339-E588ED41C283}" srcId="{B85CB207-18BD-4ECB-A400-74AF8AAC81B2}" destId="{7122B2AE-AC1D-471F-AD39-3DBF53393D18}" srcOrd="4" destOrd="0" parTransId="{C9F951F5-87F9-4752-AF7B-0FBB4F17568B}" sibTransId="{744A73B0-B631-4416-A729-0C8B6D2B70E3}"/>
    <dgm:cxn modelId="{0949C99A-9500-4276-B7CB-34C0D302DE58}" type="presOf" srcId="{7122B2AE-AC1D-471F-AD39-3DBF53393D18}" destId="{B428F775-D2B3-4A66-9175-6D0B69B6098B}" srcOrd="0" destOrd="0" presId="urn:microsoft.com/office/officeart/2005/8/layout/pyramid2"/>
    <dgm:cxn modelId="{98C55841-EAC8-45F7-9FD0-81A47145C241}" type="presOf" srcId="{97CA5A11-ED9C-4DB9-85F2-C1F33AEC2ECF}" destId="{0A5607DA-068E-4298-BDA9-172C6FBBA70C}" srcOrd="0" destOrd="0" presId="urn:microsoft.com/office/officeart/2005/8/layout/pyramid2"/>
    <dgm:cxn modelId="{D1AC5A65-991A-4AB8-B234-3681C3EC5D39}" srcId="{B85CB207-18BD-4ECB-A400-74AF8AAC81B2}" destId="{97CA5A11-ED9C-4DB9-85F2-C1F33AEC2ECF}" srcOrd="5" destOrd="0" parTransId="{EB515873-8848-46B7-830E-3B55DD2B2E7D}" sibTransId="{4455F1B0-DE77-4A98-BE1B-CFDEDFD7BFC0}"/>
    <dgm:cxn modelId="{86EC3C8E-7DC8-4D59-89CE-0B372B895998}" type="presParOf" srcId="{1961B3B0-AF34-4B0C-9040-EA567B4868F3}" destId="{09D5435B-D190-45E9-8B6C-4871AF91495E}" srcOrd="0" destOrd="0" presId="urn:microsoft.com/office/officeart/2005/8/layout/pyramid2"/>
    <dgm:cxn modelId="{E2018B4F-FD38-40DA-B0D5-CB72120E4417}" type="presParOf" srcId="{1961B3B0-AF34-4B0C-9040-EA567B4868F3}" destId="{0B83EDB5-96F6-4F4C-8C19-787A18CE8AAB}" srcOrd="1" destOrd="0" presId="urn:microsoft.com/office/officeart/2005/8/layout/pyramid2"/>
    <dgm:cxn modelId="{BB94FB02-D5B3-4A3F-AA6C-78CB9EEF5437}" type="presParOf" srcId="{0B83EDB5-96F6-4F4C-8C19-787A18CE8AAB}" destId="{730FFD2A-01FA-45A3-B026-E646D86A7770}" srcOrd="0" destOrd="0" presId="urn:microsoft.com/office/officeart/2005/8/layout/pyramid2"/>
    <dgm:cxn modelId="{C155947F-ED43-4B77-A83E-709729990F32}" type="presParOf" srcId="{0B83EDB5-96F6-4F4C-8C19-787A18CE8AAB}" destId="{2EEDF281-E648-43D0-9593-0F47BF8E0B6F}" srcOrd="1" destOrd="0" presId="urn:microsoft.com/office/officeart/2005/8/layout/pyramid2"/>
    <dgm:cxn modelId="{8F1F97B1-A8A8-41E4-A617-B41EB9A951EF}" type="presParOf" srcId="{0B83EDB5-96F6-4F4C-8C19-787A18CE8AAB}" destId="{52AA793F-453F-473A-B35A-2D869345CD8A}" srcOrd="2" destOrd="0" presId="urn:microsoft.com/office/officeart/2005/8/layout/pyramid2"/>
    <dgm:cxn modelId="{CB1FBA76-2607-419E-9A8C-470CA3A6CCE9}" type="presParOf" srcId="{0B83EDB5-96F6-4F4C-8C19-787A18CE8AAB}" destId="{9D023624-9FC8-4A5E-80B5-3F385D0E9643}" srcOrd="3" destOrd="0" presId="urn:microsoft.com/office/officeart/2005/8/layout/pyramid2"/>
    <dgm:cxn modelId="{FC8D2C76-FF7A-4BF1-B22A-75F357AFCBEE}" type="presParOf" srcId="{0B83EDB5-96F6-4F4C-8C19-787A18CE8AAB}" destId="{EF36C066-90E0-42B9-BA56-2D3A9A7A9D15}" srcOrd="4" destOrd="0" presId="urn:microsoft.com/office/officeart/2005/8/layout/pyramid2"/>
    <dgm:cxn modelId="{F867C36C-FA91-41FA-BDE4-EE317FBB0317}" type="presParOf" srcId="{0B83EDB5-96F6-4F4C-8C19-787A18CE8AAB}" destId="{5FE9B22F-A23B-4CF9-A72F-C3F4EB05084D}" srcOrd="5" destOrd="0" presId="urn:microsoft.com/office/officeart/2005/8/layout/pyramid2"/>
    <dgm:cxn modelId="{2B9B6970-FF99-407A-9D39-8F39ACACA2F8}" type="presParOf" srcId="{0B83EDB5-96F6-4F4C-8C19-787A18CE8AAB}" destId="{D35E4929-C548-4A6A-8243-E95FCE1681C5}" srcOrd="6" destOrd="0" presId="urn:microsoft.com/office/officeart/2005/8/layout/pyramid2"/>
    <dgm:cxn modelId="{5B6FC5B4-723B-4482-B67F-9D1FFDAD6D59}" type="presParOf" srcId="{0B83EDB5-96F6-4F4C-8C19-787A18CE8AAB}" destId="{7A69D5D7-FE4D-4017-9BD8-64C1A1CC0817}" srcOrd="7" destOrd="0" presId="urn:microsoft.com/office/officeart/2005/8/layout/pyramid2"/>
    <dgm:cxn modelId="{345191F4-1AF7-4B42-819B-48C766C53505}" type="presParOf" srcId="{0B83EDB5-96F6-4F4C-8C19-787A18CE8AAB}" destId="{B428F775-D2B3-4A66-9175-6D0B69B6098B}" srcOrd="8" destOrd="0" presId="urn:microsoft.com/office/officeart/2005/8/layout/pyramid2"/>
    <dgm:cxn modelId="{53E3951B-8E77-45E1-8B25-57DDAEC8E776}" type="presParOf" srcId="{0B83EDB5-96F6-4F4C-8C19-787A18CE8AAB}" destId="{47F8D87D-A18D-4DC9-A91D-E4E40E3FE293}" srcOrd="9" destOrd="0" presId="urn:microsoft.com/office/officeart/2005/8/layout/pyramid2"/>
    <dgm:cxn modelId="{73DB244A-CAE3-4930-95D4-60DEA60FC765}" type="presParOf" srcId="{0B83EDB5-96F6-4F4C-8C19-787A18CE8AAB}" destId="{0A5607DA-068E-4298-BDA9-172C6FBBA70C}" srcOrd="10" destOrd="0" presId="urn:microsoft.com/office/officeart/2005/8/layout/pyramid2"/>
    <dgm:cxn modelId="{74C7C4F0-6FBE-42DA-A235-0512B7151C08}" type="presParOf" srcId="{0B83EDB5-96F6-4F4C-8C19-787A18CE8AAB}" destId="{C7A72626-B749-4A96-A4B9-18EB97AAF3E3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DDF6C0-776E-4C33-AAD7-35B4BEC59C9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D180F62-4DF0-4D87-96F5-C872D984CCE1}">
      <dgm:prSet phldrT="[Texto]"/>
      <dgm:spPr/>
      <dgm:t>
        <a:bodyPr/>
        <a:lstStyle/>
        <a:p>
          <a:r>
            <a:rPr lang="pt-BR" dirty="0" smtClean="0"/>
            <a:t>1</a:t>
          </a:r>
          <a:endParaRPr lang="pt-BR" dirty="0"/>
        </a:p>
      </dgm:t>
    </dgm:pt>
    <dgm:pt modelId="{9C13EB88-2D4B-41CD-9BCA-96B2D295C981}" type="parTrans" cxnId="{EC8DAC5B-F932-4C1E-B215-41B0AAFE3EF9}">
      <dgm:prSet/>
      <dgm:spPr/>
      <dgm:t>
        <a:bodyPr/>
        <a:lstStyle/>
        <a:p>
          <a:endParaRPr lang="pt-BR"/>
        </a:p>
      </dgm:t>
    </dgm:pt>
    <dgm:pt modelId="{622BFAD1-5002-41D6-9C42-51E898F24376}" type="sibTrans" cxnId="{EC8DAC5B-F932-4C1E-B215-41B0AAFE3EF9}">
      <dgm:prSet/>
      <dgm:spPr/>
      <dgm:t>
        <a:bodyPr/>
        <a:lstStyle/>
        <a:p>
          <a:endParaRPr lang="pt-BR"/>
        </a:p>
      </dgm:t>
    </dgm:pt>
    <dgm:pt modelId="{86033EFF-B954-47CC-85B4-66FCC108CB66}">
      <dgm:prSet phldrT="[Texto]" custT="1"/>
      <dgm:spPr/>
      <dgm:t>
        <a:bodyPr/>
        <a:lstStyle/>
        <a:p>
          <a:r>
            <a:rPr lang="pt-BR" sz="1800" b="1" dirty="0" smtClean="0">
              <a:latin typeface="Times New Roman" pitchFamily="18" charset="0"/>
              <a:cs typeface="Times New Roman" pitchFamily="18" charset="0"/>
            </a:rPr>
            <a:t>CRP VÁLIDO</a:t>
          </a:r>
          <a:endParaRPr lang="pt-BR" dirty="0"/>
        </a:p>
      </dgm:t>
    </dgm:pt>
    <dgm:pt modelId="{185F2F8F-5AA9-456D-B150-8EE18AC4916F}" type="parTrans" cxnId="{6B53E795-5C3C-4A61-A548-2304203F203F}">
      <dgm:prSet/>
      <dgm:spPr/>
      <dgm:t>
        <a:bodyPr/>
        <a:lstStyle/>
        <a:p>
          <a:endParaRPr lang="pt-BR"/>
        </a:p>
      </dgm:t>
    </dgm:pt>
    <dgm:pt modelId="{2E12393B-894C-48A0-A48A-E2438B7846B1}" type="sibTrans" cxnId="{6B53E795-5C3C-4A61-A548-2304203F203F}">
      <dgm:prSet/>
      <dgm:spPr/>
      <dgm:t>
        <a:bodyPr/>
        <a:lstStyle/>
        <a:p>
          <a:endParaRPr lang="pt-BR"/>
        </a:p>
      </dgm:t>
    </dgm:pt>
    <dgm:pt modelId="{0505EAC2-E40A-4EAA-BEDE-9EB11C984BA1}">
      <dgm:prSet phldrT="[Texto]"/>
      <dgm:spPr/>
      <dgm:t>
        <a:bodyPr/>
        <a:lstStyle/>
        <a:p>
          <a:r>
            <a:rPr lang="pt-BR" dirty="0" smtClean="0"/>
            <a:t>2</a:t>
          </a:r>
          <a:endParaRPr lang="pt-BR" dirty="0"/>
        </a:p>
      </dgm:t>
    </dgm:pt>
    <dgm:pt modelId="{84B2FE3C-4E53-4497-A96C-A16F96C41A24}" type="parTrans" cxnId="{06C071C1-0D95-4290-915A-1B7A9EE41402}">
      <dgm:prSet/>
      <dgm:spPr/>
      <dgm:t>
        <a:bodyPr/>
        <a:lstStyle/>
        <a:p>
          <a:endParaRPr lang="pt-BR"/>
        </a:p>
      </dgm:t>
    </dgm:pt>
    <dgm:pt modelId="{88B53803-50A5-428A-BD11-7A6AD39377A3}" type="sibTrans" cxnId="{06C071C1-0D95-4290-915A-1B7A9EE41402}">
      <dgm:prSet/>
      <dgm:spPr/>
      <dgm:t>
        <a:bodyPr/>
        <a:lstStyle/>
        <a:p>
          <a:endParaRPr lang="pt-BR"/>
        </a:p>
      </dgm:t>
    </dgm:pt>
    <dgm:pt modelId="{BA3AE74E-BCB2-4738-A4B7-8B5060900093}">
      <dgm:prSet phldrT="[Texto]"/>
      <dgm:spPr/>
      <dgm:t>
        <a:bodyPr/>
        <a:lstStyle/>
        <a:p>
          <a:r>
            <a:rPr lang="pt-BR" b="1" dirty="0" smtClean="0">
              <a:latin typeface="Times New Roman" pitchFamily="18" charset="0"/>
              <a:cs typeface="Times New Roman" pitchFamily="18" charset="0"/>
            </a:rPr>
            <a:t>Efetivo funcionamento comitê de investimentos</a:t>
          </a:r>
          <a:endParaRPr lang="pt-BR" dirty="0"/>
        </a:p>
      </dgm:t>
    </dgm:pt>
    <dgm:pt modelId="{36D93713-D4FE-4E57-BCEF-9E2430646C84}" type="parTrans" cxnId="{9D3AF08C-814C-4FF1-A14E-1E2729BD622A}">
      <dgm:prSet/>
      <dgm:spPr/>
      <dgm:t>
        <a:bodyPr/>
        <a:lstStyle/>
        <a:p>
          <a:endParaRPr lang="pt-BR"/>
        </a:p>
      </dgm:t>
    </dgm:pt>
    <dgm:pt modelId="{8AB243F0-BD19-4B54-A098-FCC75952FC73}" type="sibTrans" cxnId="{9D3AF08C-814C-4FF1-A14E-1E2729BD622A}">
      <dgm:prSet/>
      <dgm:spPr/>
      <dgm:t>
        <a:bodyPr/>
        <a:lstStyle/>
        <a:p>
          <a:endParaRPr lang="pt-BR"/>
        </a:p>
      </dgm:t>
    </dgm:pt>
    <dgm:pt modelId="{C02B9440-F46E-4FF4-92D9-96392F45AD9B}">
      <dgm:prSet phldrT="[Texto]"/>
      <dgm:spPr/>
      <dgm:t>
        <a:bodyPr/>
        <a:lstStyle/>
        <a:p>
          <a:r>
            <a:rPr lang="pt-BR" dirty="0" smtClean="0"/>
            <a:t>3</a:t>
          </a:r>
          <a:endParaRPr lang="pt-BR" dirty="0"/>
        </a:p>
      </dgm:t>
    </dgm:pt>
    <dgm:pt modelId="{FED161CC-997C-4AD6-A0FC-80624F84F313}" type="parTrans" cxnId="{0EB6832E-8FEA-4A6E-B0EF-810124BD2544}">
      <dgm:prSet/>
      <dgm:spPr/>
      <dgm:t>
        <a:bodyPr/>
        <a:lstStyle/>
        <a:p>
          <a:endParaRPr lang="pt-BR"/>
        </a:p>
      </dgm:t>
    </dgm:pt>
    <dgm:pt modelId="{6E19BED0-C28E-482E-BD54-6F02A178FD9B}" type="sibTrans" cxnId="{0EB6832E-8FEA-4A6E-B0EF-810124BD2544}">
      <dgm:prSet/>
      <dgm:spPr/>
      <dgm:t>
        <a:bodyPr/>
        <a:lstStyle/>
        <a:p>
          <a:endParaRPr lang="pt-BR"/>
        </a:p>
      </dgm:t>
    </dgm:pt>
    <dgm:pt modelId="{F9A759CE-D50D-442B-AA18-DDF6308E1F7D}">
      <dgm:prSet phldrT="[Texto]"/>
      <dgm:spPr/>
      <dgm:t>
        <a:bodyPr/>
        <a:lstStyle/>
        <a:p>
          <a:r>
            <a:rPr lang="pt-BR" b="1" dirty="0" smtClean="0">
              <a:latin typeface="Times New Roman" pitchFamily="18" charset="0"/>
              <a:cs typeface="Times New Roman" pitchFamily="18" charset="0"/>
            </a:rPr>
            <a:t>Carteira de mais de R$ 10 milhões</a:t>
          </a:r>
          <a:endParaRPr lang="pt-BR" dirty="0"/>
        </a:p>
      </dgm:t>
    </dgm:pt>
    <dgm:pt modelId="{88C4A851-6F84-49F9-A95C-D018F206A999}" type="parTrans" cxnId="{A9D57689-2366-4398-96AE-4F9E9EA847B6}">
      <dgm:prSet/>
      <dgm:spPr/>
      <dgm:t>
        <a:bodyPr/>
        <a:lstStyle/>
        <a:p>
          <a:endParaRPr lang="pt-BR"/>
        </a:p>
      </dgm:t>
    </dgm:pt>
    <dgm:pt modelId="{6C0510EA-26A4-4927-A530-B2C8B2438ABD}" type="sibTrans" cxnId="{A9D57689-2366-4398-96AE-4F9E9EA847B6}">
      <dgm:prSet/>
      <dgm:spPr/>
      <dgm:t>
        <a:bodyPr/>
        <a:lstStyle/>
        <a:p>
          <a:endParaRPr lang="pt-BR"/>
        </a:p>
      </dgm:t>
    </dgm:pt>
    <dgm:pt modelId="{0D7271B0-0D4E-4755-91AB-5E229C5567DC}">
      <dgm:prSet phldrT="[Texto]"/>
      <dgm:spPr/>
      <dgm:t>
        <a:bodyPr/>
        <a:lstStyle/>
        <a:p>
          <a:r>
            <a:rPr lang="pt-BR" b="1" dirty="0" smtClean="0"/>
            <a:t>Adesão ao Pró-Gestão</a:t>
          </a:r>
          <a:endParaRPr lang="pt-BR" b="1" dirty="0"/>
        </a:p>
      </dgm:t>
    </dgm:pt>
    <dgm:pt modelId="{FB161FC2-ACFA-44F9-80DE-5E00E1CB10DD}" type="parTrans" cxnId="{0AA832ED-D1A0-4431-9970-18773D42D97F}">
      <dgm:prSet/>
      <dgm:spPr/>
      <dgm:t>
        <a:bodyPr/>
        <a:lstStyle/>
        <a:p>
          <a:endParaRPr lang="pt-BR"/>
        </a:p>
      </dgm:t>
    </dgm:pt>
    <dgm:pt modelId="{2D4A9A3D-74B5-44C4-B340-46EAE886C13B}" type="sibTrans" cxnId="{0AA832ED-D1A0-4431-9970-18773D42D97F}">
      <dgm:prSet/>
      <dgm:spPr/>
      <dgm:t>
        <a:bodyPr/>
        <a:lstStyle/>
        <a:p>
          <a:endParaRPr lang="pt-BR"/>
        </a:p>
      </dgm:t>
    </dgm:pt>
    <dgm:pt modelId="{D9FF71C8-8719-404F-870D-4FDFAD6D2C11}">
      <dgm:prSet phldrT="[Texto]"/>
      <dgm:spPr/>
      <dgm:t>
        <a:bodyPr/>
        <a:lstStyle/>
        <a:p>
          <a:r>
            <a:rPr lang="pt-BR" dirty="0" smtClean="0"/>
            <a:t>4</a:t>
          </a:r>
          <a:endParaRPr lang="pt-BR" dirty="0"/>
        </a:p>
      </dgm:t>
    </dgm:pt>
    <dgm:pt modelId="{F5D8E930-6FB6-46EC-90BC-B44C3F5E5293}" type="parTrans" cxnId="{28CECB97-4E16-482E-8BA9-6E8A783CF7C0}">
      <dgm:prSet/>
      <dgm:spPr/>
      <dgm:t>
        <a:bodyPr/>
        <a:lstStyle/>
        <a:p>
          <a:endParaRPr lang="pt-BR"/>
        </a:p>
      </dgm:t>
    </dgm:pt>
    <dgm:pt modelId="{36EC8F8A-BC50-42EB-806C-591D43230CF2}" type="sibTrans" cxnId="{28CECB97-4E16-482E-8BA9-6E8A783CF7C0}">
      <dgm:prSet/>
      <dgm:spPr/>
      <dgm:t>
        <a:bodyPr/>
        <a:lstStyle/>
        <a:p>
          <a:endParaRPr lang="pt-BR"/>
        </a:p>
      </dgm:t>
    </dgm:pt>
    <dgm:pt modelId="{B48C986E-434C-403C-B14B-BFF095A3F194}" type="pres">
      <dgm:prSet presAssocID="{36DDF6C0-776E-4C33-AAD7-35B4BEC59C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21BB075-970E-4627-A5E5-74F42ABAEF52}" type="pres">
      <dgm:prSet presAssocID="{FD180F62-4DF0-4D87-96F5-C872D984CCE1}" presName="composite" presStyleCnt="0"/>
      <dgm:spPr/>
    </dgm:pt>
    <dgm:pt modelId="{6C84BD2E-2E57-4D1A-A5F3-F46D17A24431}" type="pres">
      <dgm:prSet presAssocID="{FD180F62-4DF0-4D87-96F5-C872D984CCE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CC58D7-F17F-4445-8A8E-3AA5FD933EF7}" type="pres">
      <dgm:prSet presAssocID="{FD180F62-4DF0-4D87-96F5-C872D984CCE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E197E3-AD53-4895-A074-92C78FCE061E}" type="pres">
      <dgm:prSet presAssocID="{622BFAD1-5002-41D6-9C42-51E898F24376}" presName="space" presStyleCnt="0"/>
      <dgm:spPr/>
    </dgm:pt>
    <dgm:pt modelId="{1F633D78-95B4-46FE-A35E-7A8CC7749874}" type="pres">
      <dgm:prSet presAssocID="{0505EAC2-E40A-4EAA-BEDE-9EB11C984BA1}" presName="composite" presStyleCnt="0"/>
      <dgm:spPr/>
    </dgm:pt>
    <dgm:pt modelId="{350BAE66-08B0-4F8E-80DE-E21EE9EBCAF3}" type="pres">
      <dgm:prSet presAssocID="{0505EAC2-E40A-4EAA-BEDE-9EB11C984BA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6E04FF-4993-4A78-B5F1-F316CFC91E21}" type="pres">
      <dgm:prSet presAssocID="{0505EAC2-E40A-4EAA-BEDE-9EB11C984BA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F58FA1-5536-411E-AAA8-A14B7CCE5C09}" type="pres">
      <dgm:prSet presAssocID="{88B53803-50A5-428A-BD11-7A6AD39377A3}" presName="space" presStyleCnt="0"/>
      <dgm:spPr/>
    </dgm:pt>
    <dgm:pt modelId="{909DF935-1609-4296-A201-CD27D165344D}" type="pres">
      <dgm:prSet presAssocID="{C02B9440-F46E-4FF4-92D9-96392F45AD9B}" presName="composite" presStyleCnt="0"/>
      <dgm:spPr/>
    </dgm:pt>
    <dgm:pt modelId="{85C37E31-EC85-41D7-BDDA-73660293F3AF}" type="pres">
      <dgm:prSet presAssocID="{C02B9440-F46E-4FF4-92D9-96392F45AD9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6FF899-2830-4838-8B11-ADA9CCC326EE}" type="pres">
      <dgm:prSet presAssocID="{C02B9440-F46E-4FF4-92D9-96392F45AD9B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1DD040-2CB5-4E00-8602-4C4D6A8C0C12}" type="pres">
      <dgm:prSet presAssocID="{6E19BED0-C28E-482E-BD54-6F02A178FD9B}" presName="space" presStyleCnt="0"/>
      <dgm:spPr/>
    </dgm:pt>
    <dgm:pt modelId="{37F63E47-D881-45D0-8BCC-40E5E6E512D9}" type="pres">
      <dgm:prSet presAssocID="{D9FF71C8-8719-404F-870D-4FDFAD6D2C11}" presName="composite" presStyleCnt="0"/>
      <dgm:spPr/>
    </dgm:pt>
    <dgm:pt modelId="{9CABDD1D-0CBA-4A1F-9F17-D39BC91F3FB7}" type="pres">
      <dgm:prSet presAssocID="{D9FF71C8-8719-404F-870D-4FDFAD6D2C1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67730A-DC34-4124-9470-C1569EDB8A0C}" type="pres">
      <dgm:prSet presAssocID="{D9FF71C8-8719-404F-870D-4FDFAD6D2C1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49E7824-1C43-42C9-BE69-2E5D4A8D1D6A}" type="presOf" srcId="{F9A759CE-D50D-442B-AA18-DDF6308E1F7D}" destId="{106FF899-2830-4838-8B11-ADA9CCC326EE}" srcOrd="0" destOrd="0" presId="urn:microsoft.com/office/officeart/2005/8/layout/hList1"/>
    <dgm:cxn modelId="{28CECB97-4E16-482E-8BA9-6E8A783CF7C0}" srcId="{36DDF6C0-776E-4C33-AAD7-35B4BEC59C99}" destId="{D9FF71C8-8719-404F-870D-4FDFAD6D2C11}" srcOrd="3" destOrd="0" parTransId="{F5D8E930-6FB6-46EC-90BC-B44C3F5E5293}" sibTransId="{36EC8F8A-BC50-42EB-806C-591D43230CF2}"/>
    <dgm:cxn modelId="{9D3AF08C-814C-4FF1-A14E-1E2729BD622A}" srcId="{0505EAC2-E40A-4EAA-BEDE-9EB11C984BA1}" destId="{BA3AE74E-BCB2-4738-A4B7-8B5060900093}" srcOrd="0" destOrd="0" parTransId="{36D93713-D4FE-4E57-BCEF-9E2430646C84}" sibTransId="{8AB243F0-BD19-4B54-A098-FCC75952FC73}"/>
    <dgm:cxn modelId="{0AA832ED-D1A0-4431-9970-18773D42D97F}" srcId="{D9FF71C8-8719-404F-870D-4FDFAD6D2C11}" destId="{0D7271B0-0D4E-4755-91AB-5E229C5567DC}" srcOrd="0" destOrd="0" parTransId="{FB161FC2-ACFA-44F9-80DE-5E00E1CB10DD}" sibTransId="{2D4A9A3D-74B5-44C4-B340-46EAE886C13B}"/>
    <dgm:cxn modelId="{E805A346-8E14-45DE-9BDD-CCDF75FA2434}" type="presOf" srcId="{FD180F62-4DF0-4D87-96F5-C872D984CCE1}" destId="{6C84BD2E-2E57-4D1A-A5F3-F46D17A24431}" srcOrd="0" destOrd="0" presId="urn:microsoft.com/office/officeart/2005/8/layout/hList1"/>
    <dgm:cxn modelId="{0EB6832E-8FEA-4A6E-B0EF-810124BD2544}" srcId="{36DDF6C0-776E-4C33-AAD7-35B4BEC59C99}" destId="{C02B9440-F46E-4FF4-92D9-96392F45AD9B}" srcOrd="2" destOrd="0" parTransId="{FED161CC-997C-4AD6-A0FC-80624F84F313}" sibTransId="{6E19BED0-C28E-482E-BD54-6F02A178FD9B}"/>
    <dgm:cxn modelId="{D74BF6F6-C0D5-4F2E-BE91-20E1AB93A1B5}" type="presOf" srcId="{0505EAC2-E40A-4EAA-BEDE-9EB11C984BA1}" destId="{350BAE66-08B0-4F8E-80DE-E21EE9EBCAF3}" srcOrd="0" destOrd="0" presId="urn:microsoft.com/office/officeart/2005/8/layout/hList1"/>
    <dgm:cxn modelId="{25BBBD50-D135-4FEB-9A23-CBFBB322D34B}" type="presOf" srcId="{0D7271B0-0D4E-4755-91AB-5E229C5567DC}" destId="{0167730A-DC34-4124-9470-C1569EDB8A0C}" srcOrd="0" destOrd="0" presId="urn:microsoft.com/office/officeart/2005/8/layout/hList1"/>
    <dgm:cxn modelId="{06C071C1-0D95-4290-915A-1B7A9EE41402}" srcId="{36DDF6C0-776E-4C33-AAD7-35B4BEC59C99}" destId="{0505EAC2-E40A-4EAA-BEDE-9EB11C984BA1}" srcOrd="1" destOrd="0" parTransId="{84B2FE3C-4E53-4497-A96C-A16F96C41A24}" sibTransId="{88B53803-50A5-428A-BD11-7A6AD39377A3}"/>
    <dgm:cxn modelId="{964C1B6C-D942-44E7-98E9-57DC0DBC74DD}" type="presOf" srcId="{BA3AE74E-BCB2-4738-A4B7-8B5060900093}" destId="{DF6E04FF-4993-4A78-B5F1-F316CFC91E21}" srcOrd="0" destOrd="0" presId="urn:microsoft.com/office/officeart/2005/8/layout/hList1"/>
    <dgm:cxn modelId="{F9641963-18C1-475F-8652-04BC5119C288}" type="presOf" srcId="{C02B9440-F46E-4FF4-92D9-96392F45AD9B}" destId="{85C37E31-EC85-41D7-BDDA-73660293F3AF}" srcOrd="0" destOrd="0" presId="urn:microsoft.com/office/officeart/2005/8/layout/hList1"/>
    <dgm:cxn modelId="{A9D57689-2366-4398-96AE-4F9E9EA847B6}" srcId="{C02B9440-F46E-4FF4-92D9-96392F45AD9B}" destId="{F9A759CE-D50D-442B-AA18-DDF6308E1F7D}" srcOrd="0" destOrd="0" parTransId="{88C4A851-6F84-49F9-A95C-D018F206A999}" sibTransId="{6C0510EA-26A4-4927-A530-B2C8B2438ABD}"/>
    <dgm:cxn modelId="{34DAA37D-3B54-4522-8E26-07364C9CD033}" type="presOf" srcId="{86033EFF-B954-47CC-85B4-66FCC108CB66}" destId="{C2CC58D7-F17F-4445-8A8E-3AA5FD933EF7}" srcOrd="0" destOrd="0" presId="urn:microsoft.com/office/officeart/2005/8/layout/hList1"/>
    <dgm:cxn modelId="{C1E0345E-D496-4C48-919A-264378E7E3A3}" type="presOf" srcId="{36DDF6C0-776E-4C33-AAD7-35B4BEC59C99}" destId="{B48C986E-434C-403C-B14B-BFF095A3F194}" srcOrd="0" destOrd="0" presId="urn:microsoft.com/office/officeart/2005/8/layout/hList1"/>
    <dgm:cxn modelId="{6B53E795-5C3C-4A61-A548-2304203F203F}" srcId="{FD180F62-4DF0-4D87-96F5-C872D984CCE1}" destId="{86033EFF-B954-47CC-85B4-66FCC108CB66}" srcOrd="0" destOrd="0" parTransId="{185F2F8F-5AA9-456D-B150-8EE18AC4916F}" sibTransId="{2E12393B-894C-48A0-A48A-E2438B7846B1}"/>
    <dgm:cxn modelId="{EC8DAC5B-F932-4C1E-B215-41B0AAFE3EF9}" srcId="{36DDF6C0-776E-4C33-AAD7-35B4BEC59C99}" destId="{FD180F62-4DF0-4D87-96F5-C872D984CCE1}" srcOrd="0" destOrd="0" parTransId="{9C13EB88-2D4B-41CD-9BCA-96B2D295C981}" sibTransId="{622BFAD1-5002-41D6-9C42-51E898F24376}"/>
    <dgm:cxn modelId="{847F5952-3579-49BD-8AE1-81D635684999}" type="presOf" srcId="{D9FF71C8-8719-404F-870D-4FDFAD6D2C11}" destId="{9CABDD1D-0CBA-4A1F-9F17-D39BC91F3FB7}" srcOrd="0" destOrd="0" presId="urn:microsoft.com/office/officeart/2005/8/layout/hList1"/>
    <dgm:cxn modelId="{8A19F884-68EA-4200-A6F7-6C0811FAFCE5}" type="presParOf" srcId="{B48C986E-434C-403C-B14B-BFF095A3F194}" destId="{321BB075-970E-4627-A5E5-74F42ABAEF52}" srcOrd="0" destOrd="0" presId="urn:microsoft.com/office/officeart/2005/8/layout/hList1"/>
    <dgm:cxn modelId="{E58DC503-9573-4208-B9FF-8E118CEDFC29}" type="presParOf" srcId="{321BB075-970E-4627-A5E5-74F42ABAEF52}" destId="{6C84BD2E-2E57-4D1A-A5F3-F46D17A24431}" srcOrd="0" destOrd="0" presId="urn:microsoft.com/office/officeart/2005/8/layout/hList1"/>
    <dgm:cxn modelId="{4E621B11-0F90-4CEE-9CF7-FEDA0E6537C9}" type="presParOf" srcId="{321BB075-970E-4627-A5E5-74F42ABAEF52}" destId="{C2CC58D7-F17F-4445-8A8E-3AA5FD933EF7}" srcOrd="1" destOrd="0" presId="urn:microsoft.com/office/officeart/2005/8/layout/hList1"/>
    <dgm:cxn modelId="{563EE40B-25E5-42D5-8311-C0E88193789F}" type="presParOf" srcId="{B48C986E-434C-403C-B14B-BFF095A3F194}" destId="{A1E197E3-AD53-4895-A074-92C78FCE061E}" srcOrd="1" destOrd="0" presId="urn:microsoft.com/office/officeart/2005/8/layout/hList1"/>
    <dgm:cxn modelId="{D1B54B00-BCEF-48BC-8671-29437C37EAD3}" type="presParOf" srcId="{B48C986E-434C-403C-B14B-BFF095A3F194}" destId="{1F633D78-95B4-46FE-A35E-7A8CC7749874}" srcOrd="2" destOrd="0" presId="urn:microsoft.com/office/officeart/2005/8/layout/hList1"/>
    <dgm:cxn modelId="{F470D628-8CFA-43CB-B5AE-60AD705B7143}" type="presParOf" srcId="{1F633D78-95B4-46FE-A35E-7A8CC7749874}" destId="{350BAE66-08B0-4F8E-80DE-E21EE9EBCAF3}" srcOrd="0" destOrd="0" presId="urn:microsoft.com/office/officeart/2005/8/layout/hList1"/>
    <dgm:cxn modelId="{9A3743A4-8BC7-4BAC-85BC-A7A235DB7794}" type="presParOf" srcId="{1F633D78-95B4-46FE-A35E-7A8CC7749874}" destId="{DF6E04FF-4993-4A78-B5F1-F316CFC91E21}" srcOrd="1" destOrd="0" presId="urn:microsoft.com/office/officeart/2005/8/layout/hList1"/>
    <dgm:cxn modelId="{25D575F4-F651-444E-A4BE-B974EC366769}" type="presParOf" srcId="{B48C986E-434C-403C-B14B-BFF095A3F194}" destId="{E8F58FA1-5536-411E-AAA8-A14B7CCE5C09}" srcOrd="3" destOrd="0" presId="urn:microsoft.com/office/officeart/2005/8/layout/hList1"/>
    <dgm:cxn modelId="{1CEAC6F5-12F5-4EE9-9DDA-09AA3EC6EFC1}" type="presParOf" srcId="{B48C986E-434C-403C-B14B-BFF095A3F194}" destId="{909DF935-1609-4296-A201-CD27D165344D}" srcOrd="4" destOrd="0" presId="urn:microsoft.com/office/officeart/2005/8/layout/hList1"/>
    <dgm:cxn modelId="{D0FE795F-8692-4207-B55D-B7F850A57D4F}" type="presParOf" srcId="{909DF935-1609-4296-A201-CD27D165344D}" destId="{85C37E31-EC85-41D7-BDDA-73660293F3AF}" srcOrd="0" destOrd="0" presId="urn:microsoft.com/office/officeart/2005/8/layout/hList1"/>
    <dgm:cxn modelId="{9FBD8540-C288-4D37-ABD5-DC69397DD14B}" type="presParOf" srcId="{909DF935-1609-4296-A201-CD27D165344D}" destId="{106FF899-2830-4838-8B11-ADA9CCC326EE}" srcOrd="1" destOrd="0" presId="urn:microsoft.com/office/officeart/2005/8/layout/hList1"/>
    <dgm:cxn modelId="{E167D77A-DFE4-47DC-938C-9DA626BEB405}" type="presParOf" srcId="{B48C986E-434C-403C-B14B-BFF095A3F194}" destId="{041DD040-2CB5-4E00-8602-4C4D6A8C0C12}" srcOrd="5" destOrd="0" presId="urn:microsoft.com/office/officeart/2005/8/layout/hList1"/>
    <dgm:cxn modelId="{B2205F1B-5DE5-49E5-AE89-91D33AAC4FE0}" type="presParOf" srcId="{B48C986E-434C-403C-B14B-BFF095A3F194}" destId="{37F63E47-D881-45D0-8BCC-40E5E6E512D9}" srcOrd="6" destOrd="0" presId="urn:microsoft.com/office/officeart/2005/8/layout/hList1"/>
    <dgm:cxn modelId="{07EE2BBB-F382-4133-AB53-5A1470AB7B31}" type="presParOf" srcId="{37F63E47-D881-45D0-8BCC-40E5E6E512D9}" destId="{9CABDD1D-0CBA-4A1F-9F17-D39BC91F3FB7}" srcOrd="0" destOrd="0" presId="urn:microsoft.com/office/officeart/2005/8/layout/hList1"/>
    <dgm:cxn modelId="{F7B0E7E0-08F2-4B26-BEA2-D08CD1F707FA}" type="presParOf" srcId="{37F63E47-D881-45D0-8BCC-40E5E6E512D9}" destId="{0167730A-DC34-4124-9470-C1569EDB8A0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208D3D-0EAB-4694-A52A-869872AC2F6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01CFD20-FF0F-4716-A5D2-3AA0F93140C4}">
      <dgm:prSet phldrT="[Texto]" custT="1"/>
      <dgm:spPr>
        <a:solidFill>
          <a:schemeClr val="accent3"/>
        </a:solidFill>
      </dgm:spPr>
      <dgm:t>
        <a:bodyPr/>
        <a:lstStyle/>
        <a:p>
          <a:endParaRPr lang="pt-BR" sz="2000" b="1" dirty="0" smtClean="0"/>
        </a:p>
        <a:p>
          <a:endParaRPr lang="pt-BR" sz="2400" b="1" dirty="0" smtClean="0"/>
        </a:p>
        <a:p>
          <a:r>
            <a:rPr lang="pt-BR" sz="2400" b="1" dirty="0" smtClean="0">
              <a:solidFill>
                <a:schemeClr val="bg1"/>
              </a:solidFill>
            </a:rPr>
            <a:t>CERTIFICAÇÃO </a:t>
          </a:r>
        </a:p>
        <a:p>
          <a:r>
            <a:rPr lang="pt-BR" sz="2400" b="1" dirty="0" smtClean="0">
              <a:solidFill>
                <a:schemeClr val="bg1"/>
              </a:solidFill>
            </a:rPr>
            <a:t>Profissional ou </a:t>
          </a:r>
        </a:p>
        <a:p>
          <a:r>
            <a:rPr lang="pt-BR" sz="2400" b="1" dirty="0" smtClean="0">
              <a:solidFill>
                <a:schemeClr val="bg1"/>
              </a:solidFill>
            </a:rPr>
            <a:t>Institucional.....</a:t>
          </a:r>
        </a:p>
        <a:p>
          <a:r>
            <a:rPr lang="pt-BR" sz="2400" b="1" dirty="0" smtClean="0"/>
            <a:t>MELHORIA NA</a:t>
          </a:r>
        </a:p>
        <a:p>
          <a:r>
            <a:rPr lang="pt-BR" sz="2400" b="1" dirty="0" smtClean="0"/>
            <a:t> GESTÃO</a:t>
          </a:r>
          <a:endParaRPr lang="pt-BR" sz="2400" b="1" dirty="0"/>
        </a:p>
      </dgm:t>
    </dgm:pt>
    <dgm:pt modelId="{3E192F5A-CB31-4428-9EF8-ACE8EEDE84E6}" type="parTrans" cxnId="{AF848CD2-1BFA-418A-AA65-D0EC0B131632}">
      <dgm:prSet/>
      <dgm:spPr/>
      <dgm:t>
        <a:bodyPr/>
        <a:lstStyle/>
        <a:p>
          <a:endParaRPr lang="pt-BR"/>
        </a:p>
      </dgm:t>
    </dgm:pt>
    <dgm:pt modelId="{50F7D51B-3CF6-4041-837A-A8B018C1FC0F}" type="sibTrans" cxnId="{AF848CD2-1BFA-418A-AA65-D0EC0B131632}">
      <dgm:prSet/>
      <dgm:spPr/>
      <dgm:t>
        <a:bodyPr/>
        <a:lstStyle/>
        <a:p>
          <a:endParaRPr lang="pt-BR"/>
        </a:p>
      </dgm:t>
    </dgm:pt>
    <dgm:pt modelId="{5555444E-385C-43F6-AFA0-A9F6991ADE60}">
      <dgm:prSet phldrT="[Texto]"/>
      <dgm:spPr/>
      <dgm:t>
        <a:bodyPr/>
        <a:lstStyle/>
        <a:p>
          <a:endParaRPr lang="pt-BR" b="1" dirty="0" smtClean="0"/>
        </a:p>
        <a:p>
          <a:r>
            <a:rPr lang="pt-BR" b="1" dirty="0" smtClean="0"/>
            <a:t>Fortalecimento dos RPPS</a:t>
          </a:r>
          <a:endParaRPr lang="pt-BR" b="1" dirty="0"/>
        </a:p>
      </dgm:t>
    </dgm:pt>
    <dgm:pt modelId="{7CC557DB-CED2-42D0-9C03-B18EF8515B1B}" type="parTrans" cxnId="{CCCA0FFE-7E0A-4CFC-AC71-D7658914A1DA}">
      <dgm:prSet/>
      <dgm:spPr/>
      <dgm:t>
        <a:bodyPr/>
        <a:lstStyle/>
        <a:p>
          <a:endParaRPr lang="pt-BR"/>
        </a:p>
      </dgm:t>
    </dgm:pt>
    <dgm:pt modelId="{14A88DF1-58D5-4BE6-B8E9-9DB744521D70}" type="sibTrans" cxnId="{CCCA0FFE-7E0A-4CFC-AC71-D7658914A1DA}">
      <dgm:prSet/>
      <dgm:spPr/>
      <dgm:t>
        <a:bodyPr/>
        <a:lstStyle/>
        <a:p>
          <a:endParaRPr lang="pt-BR"/>
        </a:p>
      </dgm:t>
    </dgm:pt>
    <dgm:pt modelId="{33CD8DE5-1673-4363-9099-4FAE00B0B4E6}" type="pres">
      <dgm:prSet presAssocID="{0F208D3D-0EAB-4694-A52A-869872AC2F6C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89B1EB65-B599-4586-B954-962FCFDD6A13}" type="pres">
      <dgm:prSet presAssocID="{0F208D3D-0EAB-4694-A52A-869872AC2F6C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7DD10F-0C98-4F93-9386-D8C7D31B0210}" type="pres">
      <dgm:prSet presAssocID="{0F208D3D-0EAB-4694-A52A-869872AC2F6C}" presName="LeftNode" presStyleLbl="bgImgPlace1" presStyleIdx="0" presStyleCnt="2" custScaleX="218612" custLinFactNeighborX="23979" custLinFactNeighborY="2108">
        <dgm:presLayoutVars>
          <dgm:chMax val="2"/>
          <dgm:chPref val="2"/>
        </dgm:presLayoutVars>
      </dgm:prSet>
      <dgm:spPr/>
      <dgm:t>
        <a:bodyPr/>
        <a:lstStyle/>
        <a:p>
          <a:endParaRPr lang="pt-BR"/>
        </a:p>
      </dgm:t>
    </dgm:pt>
    <dgm:pt modelId="{2255DE37-E2E8-4ECE-8086-83B631BCF2C6}" type="pres">
      <dgm:prSet presAssocID="{0F208D3D-0EAB-4694-A52A-869872AC2F6C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58DAFC-F941-4235-B8C7-A3D0D588BB3A}" type="pres">
      <dgm:prSet presAssocID="{0F208D3D-0EAB-4694-A52A-869872AC2F6C}" presName="RightNode" presStyleLbl="bgImgPlace1" presStyleIdx="1" presStyleCnt="2" custScaleX="122862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E723CC1-0790-4155-A57B-015C7CC16095}" type="pres">
      <dgm:prSet presAssocID="{0F208D3D-0EAB-4694-A52A-869872AC2F6C}" presName="TopArrow" presStyleLbl="node1" presStyleIdx="0" presStyleCnt="2"/>
      <dgm:spPr/>
    </dgm:pt>
    <dgm:pt modelId="{3EA08DC9-5F3A-4E8D-BEC2-5A65DF190F4F}" type="pres">
      <dgm:prSet presAssocID="{0F208D3D-0EAB-4694-A52A-869872AC2F6C}" presName="BottomArrow" presStyleLbl="node1" presStyleIdx="1" presStyleCnt="2"/>
      <dgm:spPr/>
    </dgm:pt>
  </dgm:ptLst>
  <dgm:cxnLst>
    <dgm:cxn modelId="{CCCA0FFE-7E0A-4CFC-AC71-D7658914A1DA}" srcId="{0F208D3D-0EAB-4694-A52A-869872AC2F6C}" destId="{5555444E-385C-43F6-AFA0-A9F6991ADE60}" srcOrd="1" destOrd="0" parTransId="{7CC557DB-CED2-42D0-9C03-B18EF8515B1B}" sibTransId="{14A88DF1-58D5-4BE6-B8E9-9DB744521D70}"/>
    <dgm:cxn modelId="{362EAFF2-6A12-4AD2-9725-D5C8AF0E1FA0}" type="presOf" srcId="{5555444E-385C-43F6-AFA0-A9F6991ADE60}" destId="{2255DE37-E2E8-4ECE-8086-83B631BCF2C6}" srcOrd="0" destOrd="0" presId="urn:microsoft.com/office/officeart/2009/layout/ReverseList"/>
    <dgm:cxn modelId="{872D860D-FFB5-406B-8D1B-E9FE8638254A}" type="presOf" srcId="{901CFD20-FF0F-4716-A5D2-3AA0F93140C4}" destId="{977DD10F-0C98-4F93-9386-D8C7D31B0210}" srcOrd="1" destOrd="0" presId="urn:microsoft.com/office/officeart/2009/layout/ReverseList"/>
    <dgm:cxn modelId="{E61BEF88-8714-4A62-A7AF-AEC66B3E5BD5}" type="presOf" srcId="{5555444E-385C-43F6-AFA0-A9F6991ADE60}" destId="{4258DAFC-F941-4235-B8C7-A3D0D588BB3A}" srcOrd="1" destOrd="0" presId="urn:microsoft.com/office/officeart/2009/layout/ReverseList"/>
    <dgm:cxn modelId="{AF848CD2-1BFA-418A-AA65-D0EC0B131632}" srcId="{0F208D3D-0EAB-4694-A52A-869872AC2F6C}" destId="{901CFD20-FF0F-4716-A5D2-3AA0F93140C4}" srcOrd="0" destOrd="0" parTransId="{3E192F5A-CB31-4428-9EF8-ACE8EEDE84E6}" sibTransId="{50F7D51B-3CF6-4041-837A-A8B018C1FC0F}"/>
    <dgm:cxn modelId="{BE442568-4069-447F-AE94-8E656C9D2A0B}" type="presOf" srcId="{901CFD20-FF0F-4716-A5D2-3AA0F93140C4}" destId="{89B1EB65-B599-4586-B954-962FCFDD6A13}" srcOrd="0" destOrd="0" presId="urn:microsoft.com/office/officeart/2009/layout/ReverseList"/>
    <dgm:cxn modelId="{AB1B533B-4A73-4926-8006-531729B5B9BC}" type="presOf" srcId="{0F208D3D-0EAB-4694-A52A-869872AC2F6C}" destId="{33CD8DE5-1673-4363-9099-4FAE00B0B4E6}" srcOrd="0" destOrd="0" presId="urn:microsoft.com/office/officeart/2009/layout/ReverseList"/>
    <dgm:cxn modelId="{4E685EA7-FD94-4378-B227-B9F5966789DE}" type="presParOf" srcId="{33CD8DE5-1673-4363-9099-4FAE00B0B4E6}" destId="{89B1EB65-B599-4586-B954-962FCFDD6A13}" srcOrd="0" destOrd="0" presId="urn:microsoft.com/office/officeart/2009/layout/ReverseList"/>
    <dgm:cxn modelId="{FD47C441-C58B-41D0-95C1-F80A53D47236}" type="presParOf" srcId="{33CD8DE5-1673-4363-9099-4FAE00B0B4E6}" destId="{977DD10F-0C98-4F93-9386-D8C7D31B0210}" srcOrd="1" destOrd="0" presId="urn:microsoft.com/office/officeart/2009/layout/ReverseList"/>
    <dgm:cxn modelId="{F358751B-562A-4B55-A8FE-4BB260823877}" type="presParOf" srcId="{33CD8DE5-1673-4363-9099-4FAE00B0B4E6}" destId="{2255DE37-E2E8-4ECE-8086-83B631BCF2C6}" srcOrd="2" destOrd="0" presId="urn:microsoft.com/office/officeart/2009/layout/ReverseList"/>
    <dgm:cxn modelId="{A4E2253C-75B6-4F3B-AA7A-BEB1691AAF89}" type="presParOf" srcId="{33CD8DE5-1673-4363-9099-4FAE00B0B4E6}" destId="{4258DAFC-F941-4235-B8C7-A3D0D588BB3A}" srcOrd="3" destOrd="0" presId="urn:microsoft.com/office/officeart/2009/layout/ReverseList"/>
    <dgm:cxn modelId="{7E7386EC-1604-4FA7-A5D0-1F2092EF03EE}" type="presParOf" srcId="{33CD8DE5-1673-4363-9099-4FAE00B0B4E6}" destId="{CE723CC1-0790-4155-A57B-015C7CC16095}" srcOrd="4" destOrd="0" presId="urn:microsoft.com/office/officeart/2009/layout/ReverseList"/>
    <dgm:cxn modelId="{301A0977-2DC1-4B4F-896F-66DA7DA74A10}" type="presParOf" srcId="{33CD8DE5-1673-4363-9099-4FAE00B0B4E6}" destId="{3EA08DC9-5F3A-4E8D-BEC2-5A65DF190F4F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05CB2-5182-4969-ABBE-8AADB02CE167}">
      <dsp:nvSpPr>
        <dsp:cNvPr id="0" name=""/>
        <dsp:cNvSpPr/>
      </dsp:nvSpPr>
      <dsp:spPr>
        <a:xfrm>
          <a:off x="-697926" y="0"/>
          <a:ext cx="4606068" cy="46060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85894-28D7-42F2-83DE-7F917795FBF9}">
      <dsp:nvSpPr>
        <dsp:cNvPr id="0" name=""/>
        <dsp:cNvSpPr/>
      </dsp:nvSpPr>
      <dsp:spPr>
        <a:xfrm>
          <a:off x="209253" y="0"/>
          <a:ext cx="10209753" cy="46060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000099"/>
              </a:solidFill>
            </a:rPr>
            <a:t>Certificação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000099"/>
              </a:solidFill>
            </a:rPr>
            <a:t>Individual 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000099"/>
              </a:solidFill>
            </a:rPr>
            <a:t>Normas RPPS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000099"/>
              </a:solidFill>
            </a:rPr>
            <a:t>Portaria </a:t>
          </a:r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b="1" kern="1200" dirty="0" smtClean="0">
              <a:solidFill>
                <a:srgbClr val="000099"/>
              </a:solidFill>
            </a:rPr>
            <a:t>MPS nº 519/2011</a:t>
          </a:r>
          <a:endParaRPr lang="pt-BR" sz="3000" kern="1200" dirty="0"/>
        </a:p>
      </dsp:txBody>
      <dsp:txXfrm>
        <a:off x="209253" y="0"/>
        <a:ext cx="5104876" cy="4606068"/>
      </dsp:txXfrm>
    </dsp:sp>
    <dsp:sp modelId="{CA9B9AAF-4B67-4B91-BAB5-0DDD9810CFE2}">
      <dsp:nvSpPr>
        <dsp:cNvPr id="0" name=""/>
        <dsp:cNvSpPr/>
      </dsp:nvSpPr>
      <dsp:spPr>
        <a:xfrm>
          <a:off x="3544258" y="0"/>
          <a:ext cx="6253486" cy="460606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200" b="1" kern="1200" dirty="0" smtClean="0">
              <a:solidFill>
                <a:srgbClr val="000099"/>
              </a:solidFill>
            </a:rPr>
            <a:t>Do responsável pela gestão de recursos do RPPS: </a:t>
          </a:r>
          <a:r>
            <a:rPr lang="pt-BR" sz="3200" kern="1200" dirty="0" smtClean="0"/>
            <a:t>Portaria MPS nº 440/2013: em 2015 independente do volume de recursos</a:t>
          </a:r>
          <a:endParaRPr lang="pt-BR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200" b="1" kern="1200" dirty="0" smtClean="0">
              <a:solidFill>
                <a:srgbClr val="000099"/>
              </a:solidFill>
            </a:rPr>
            <a:t>Da maioria dos membros do comitê de investimentos: </a:t>
          </a:r>
          <a:r>
            <a:rPr lang="pt-BR" sz="3200" kern="1200" dirty="0" smtClean="0"/>
            <a:t>Portaria MPS nº 440/2013: desde 08/2014.</a:t>
          </a:r>
          <a:endParaRPr lang="pt-BR" sz="3200" kern="1200" dirty="0"/>
        </a:p>
      </dsp:txBody>
      <dsp:txXfrm>
        <a:off x="3544258" y="0"/>
        <a:ext cx="6253486" cy="4606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5435B-D190-45E9-8B6C-4871AF91495E}">
      <dsp:nvSpPr>
        <dsp:cNvPr id="0" name=""/>
        <dsp:cNvSpPr/>
      </dsp:nvSpPr>
      <dsp:spPr>
        <a:xfrm>
          <a:off x="996835" y="0"/>
          <a:ext cx="6858000" cy="68580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FFD2A-01FA-45A3-B026-E646D86A7770}">
      <dsp:nvSpPr>
        <dsp:cNvPr id="0" name=""/>
        <dsp:cNvSpPr/>
      </dsp:nvSpPr>
      <dsp:spPr>
        <a:xfrm>
          <a:off x="3839180" y="689483"/>
          <a:ext cx="5631011" cy="811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ADESÃO FACULTATIVA</a:t>
          </a:r>
          <a:endParaRPr lang="pt-BR" sz="2000" b="1" kern="1200" dirty="0"/>
        </a:p>
      </dsp:txBody>
      <dsp:txXfrm>
        <a:off x="3878804" y="729107"/>
        <a:ext cx="5551763" cy="732460"/>
      </dsp:txXfrm>
    </dsp:sp>
    <dsp:sp modelId="{52AA793F-453F-473A-B35A-2D869345CD8A}">
      <dsp:nvSpPr>
        <dsp:cNvPr id="0" name=""/>
        <dsp:cNvSpPr/>
      </dsp:nvSpPr>
      <dsp:spPr>
        <a:xfrm>
          <a:off x="3839180" y="1602655"/>
          <a:ext cx="5631011" cy="811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DIMENSÕES: CONTROLES INTERNOS, GOVERNANÇA E EDUCAÇÃO PREVIDENCIÁRIA</a:t>
          </a:r>
          <a:endParaRPr lang="pt-BR" sz="1800" b="1" kern="1200" dirty="0"/>
        </a:p>
      </dsp:txBody>
      <dsp:txXfrm>
        <a:off x="3878804" y="1642279"/>
        <a:ext cx="5551763" cy="732460"/>
      </dsp:txXfrm>
    </dsp:sp>
    <dsp:sp modelId="{EF36C066-90E0-42B9-BA56-2D3A9A7A9D15}">
      <dsp:nvSpPr>
        <dsp:cNvPr id="0" name=""/>
        <dsp:cNvSpPr/>
      </dsp:nvSpPr>
      <dsp:spPr>
        <a:xfrm>
          <a:off x="3839180" y="2515827"/>
          <a:ext cx="5631011" cy="811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NÍVEIS DE ADERÊNCIA: I, II, III e IV</a:t>
          </a:r>
          <a:endParaRPr lang="pt-BR" sz="1800" b="1" kern="1200" dirty="0"/>
        </a:p>
      </dsp:txBody>
      <dsp:txXfrm>
        <a:off x="3878804" y="2555451"/>
        <a:ext cx="5551763" cy="732460"/>
      </dsp:txXfrm>
    </dsp:sp>
    <dsp:sp modelId="{D35E4929-C548-4A6A-8243-E95FCE1681C5}">
      <dsp:nvSpPr>
        <dsp:cNvPr id="0" name=""/>
        <dsp:cNvSpPr/>
      </dsp:nvSpPr>
      <dsp:spPr>
        <a:xfrm>
          <a:off x="3839180" y="3428999"/>
          <a:ext cx="5631011" cy="811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TEMPORARIEDADE </a:t>
          </a:r>
          <a:r>
            <a:rPr lang="pt-BR" sz="1800" b="1" kern="1200" dirty="0" smtClean="0"/>
            <a:t>DE CERTIFICAÇÃO: 3 ANOS</a:t>
          </a:r>
          <a:endParaRPr lang="pt-BR" sz="1800" b="1" kern="1200" dirty="0"/>
        </a:p>
      </dsp:txBody>
      <dsp:txXfrm>
        <a:off x="3878804" y="3468623"/>
        <a:ext cx="5551763" cy="732460"/>
      </dsp:txXfrm>
    </dsp:sp>
    <dsp:sp modelId="{B428F775-D2B3-4A66-9175-6D0B69B6098B}">
      <dsp:nvSpPr>
        <dsp:cNvPr id="0" name=""/>
        <dsp:cNvSpPr/>
      </dsp:nvSpPr>
      <dsp:spPr>
        <a:xfrm>
          <a:off x="3829551" y="4342172"/>
          <a:ext cx="5650268" cy="811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kern="1200" dirty="0" smtClean="0"/>
            <a:t>CERTIFICADORAS: CREDENCIADAS PELA COMISSÃO DE AVALIAÇÃO E CREDENCIAMENTO</a:t>
          </a:r>
          <a:endParaRPr lang="pt-BR" sz="1700" b="1" kern="1200" dirty="0"/>
        </a:p>
      </dsp:txBody>
      <dsp:txXfrm>
        <a:off x="3869175" y="4381796"/>
        <a:ext cx="5571020" cy="732460"/>
      </dsp:txXfrm>
    </dsp:sp>
    <dsp:sp modelId="{0A5607DA-068E-4298-BDA9-172C6FBBA70C}">
      <dsp:nvSpPr>
        <dsp:cNvPr id="0" name=""/>
        <dsp:cNvSpPr/>
      </dsp:nvSpPr>
      <dsp:spPr>
        <a:xfrm>
          <a:off x="3829551" y="5255344"/>
          <a:ext cx="5650268" cy="8117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kern="1200" dirty="0" smtClean="0"/>
            <a:t>PRINCIPAL PREMISSA...</a:t>
          </a:r>
          <a:endParaRPr lang="pt-BR" sz="1700" b="1" kern="1200" dirty="0"/>
        </a:p>
      </dsp:txBody>
      <dsp:txXfrm>
        <a:off x="3869175" y="5294968"/>
        <a:ext cx="5571020" cy="7324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4BD2E-2E57-4D1A-A5F3-F46D17A24431}">
      <dsp:nvSpPr>
        <dsp:cNvPr id="0" name=""/>
        <dsp:cNvSpPr/>
      </dsp:nvSpPr>
      <dsp:spPr>
        <a:xfrm>
          <a:off x="4511" y="2107533"/>
          <a:ext cx="2713038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1</a:t>
          </a:r>
          <a:endParaRPr lang="pt-BR" sz="2600" kern="1200" dirty="0"/>
        </a:p>
      </dsp:txBody>
      <dsp:txXfrm>
        <a:off x="4511" y="2107533"/>
        <a:ext cx="2713038" cy="748800"/>
      </dsp:txXfrm>
    </dsp:sp>
    <dsp:sp modelId="{C2CC58D7-F17F-4445-8A8E-3AA5FD933EF7}">
      <dsp:nvSpPr>
        <dsp:cNvPr id="0" name=""/>
        <dsp:cNvSpPr/>
      </dsp:nvSpPr>
      <dsp:spPr>
        <a:xfrm>
          <a:off x="4511" y="2856333"/>
          <a:ext cx="2713038" cy="1748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1" kern="1200" dirty="0" smtClean="0">
              <a:latin typeface="Times New Roman" pitchFamily="18" charset="0"/>
              <a:cs typeface="Times New Roman" pitchFamily="18" charset="0"/>
            </a:rPr>
            <a:t>CRP VÁLIDO</a:t>
          </a:r>
          <a:endParaRPr lang="pt-BR" kern="1200" dirty="0"/>
        </a:p>
      </dsp:txBody>
      <dsp:txXfrm>
        <a:off x="4511" y="2856333"/>
        <a:ext cx="2713038" cy="1748565"/>
      </dsp:txXfrm>
    </dsp:sp>
    <dsp:sp modelId="{350BAE66-08B0-4F8E-80DE-E21EE9EBCAF3}">
      <dsp:nvSpPr>
        <dsp:cNvPr id="0" name=""/>
        <dsp:cNvSpPr/>
      </dsp:nvSpPr>
      <dsp:spPr>
        <a:xfrm>
          <a:off x="3097376" y="2107533"/>
          <a:ext cx="2713038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2</a:t>
          </a:r>
          <a:endParaRPr lang="pt-BR" sz="2600" kern="1200" dirty="0"/>
        </a:p>
      </dsp:txBody>
      <dsp:txXfrm>
        <a:off x="3097376" y="2107533"/>
        <a:ext cx="2713038" cy="748800"/>
      </dsp:txXfrm>
    </dsp:sp>
    <dsp:sp modelId="{DF6E04FF-4993-4A78-B5F1-F316CFC91E21}">
      <dsp:nvSpPr>
        <dsp:cNvPr id="0" name=""/>
        <dsp:cNvSpPr/>
      </dsp:nvSpPr>
      <dsp:spPr>
        <a:xfrm>
          <a:off x="3097376" y="2856333"/>
          <a:ext cx="2713038" cy="1748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b="1" kern="1200" dirty="0" smtClean="0">
              <a:latin typeface="Times New Roman" pitchFamily="18" charset="0"/>
              <a:cs typeface="Times New Roman" pitchFamily="18" charset="0"/>
            </a:rPr>
            <a:t>Efetivo funcionamento comitê de investimentos</a:t>
          </a:r>
          <a:endParaRPr lang="pt-BR" sz="2600" kern="1200" dirty="0"/>
        </a:p>
      </dsp:txBody>
      <dsp:txXfrm>
        <a:off x="3097376" y="2856333"/>
        <a:ext cx="2713038" cy="1748565"/>
      </dsp:txXfrm>
    </dsp:sp>
    <dsp:sp modelId="{85C37E31-EC85-41D7-BDDA-73660293F3AF}">
      <dsp:nvSpPr>
        <dsp:cNvPr id="0" name=""/>
        <dsp:cNvSpPr/>
      </dsp:nvSpPr>
      <dsp:spPr>
        <a:xfrm>
          <a:off x="6190240" y="2107533"/>
          <a:ext cx="2713038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3</a:t>
          </a:r>
          <a:endParaRPr lang="pt-BR" sz="2600" kern="1200" dirty="0"/>
        </a:p>
      </dsp:txBody>
      <dsp:txXfrm>
        <a:off x="6190240" y="2107533"/>
        <a:ext cx="2713038" cy="748800"/>
      </dsp:txXfrm>
    </dsp:sp>
    <dsp:sp modelId="{106FF899-2830-4838-8B11-ADA9CCC326EE}">
      <dsp:nvSpPr>
        <dsp:cNvPr id="0" name=""/>
        <dsp:cNvSpPr/>
      </dsp:nvSpPr>
      <dsp:spPr>
        <a:xfrm>
          <a:off x="6190240" y="2856333"/>
          <a:ext cx="2713038" cy="1748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b="1" kern="1200" dirty="0" smtClean="0">
              <a:latin typeface="Times New Roman" pitchFamily="18" charset="0"/>
              <a:cs typeface="Times New Roman" pitchFamily="18" charset="0"/>
            </a:rPr>
            <a:t>Carteira de mais de R$ 10 milhões</a:t>
          </a:r>
          <a:endParaRPr lang="pt-BR" sz="2600" kern="1200" dirty="0"/>
        </a:p>
      </dsp:txBody>
      <dsp:txXfrm>
        <a:off x="6190240" y="2856333"/>
        <a:ext cx="2713038" cy="1748565"/>
      </dsp:txXfrm>
    </dsp:sp>
    <dsp:sp modelId="{9CABDD1D-0CBA-4A1F-9F17-D39BC91F3FB7}">
      <dsp:nvSpPr>
        <dsp:cNvPr id="0" name=""/>
        <dsp:cNvSpPr/>
      </dsp:nvSpPr>
      <dsp:spPr>
        <a:xfrm>
          <a:off x="9283105" y="2107533"/>
          <a:ext cx="2713038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4</a:t>
          </a:r>
          <a:endParaRPr lang="pt-BR" sz="2600" kern="1200" dirty="0"/>
        </a:p>
      </dsp:txBody>
      <dsp:txXfrm>
        <a:off x="9283105" y="2107533"/>
        <a:ext cx="2713038" cy="748800"/>
      </dsp:txXfrm>
    </dsp:sp>
    <dsp:sp modelId="{0167730A-DC34-4124-9470-C1569EDB8A0C}">
      <dsp:nvSpPr>
        <dsp:cNvPr id="0" name=""/>
        <dsp:cNvSpPr/>
      </dsp:nvSpPr>
      <dsp:spPr>
        <a:xfrm>
          <a:off x="9283105" y="2856333"/>
          <a:ext cx="2713038" cy="1748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b="1" kern="1200" dirty="0" smtClean="0"/>
            <a:t>Adesão ao Pró-Gestão</a:t>
          </a:r>
          <a:endParaRPr lang="pt-BR" sz="2600" b="1" kern="1200" dirty="0"/>
        </a:p>
      </dsp:txBody>
      <dsp:txXfrm>
        <a:off x="9283105" y="2856333"/>
        <a:ext cx="2713038" cy="17485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DD10F-0C98-4F93-9386-D8C7D31B0210}">
      <dsp:nvSpPr>
        <dsp:cNvPr id="0" name=""/>
        <dsp:cNvSpPr/>
      </dsp:nvSpPr>
      <dsp:spPr>
        <a:xfrm rot="16200000">
          <a:off x="2469546" y="484759"/>
          <a:ext cx="3703052" cy="494709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4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bg1"/>
              </a:solidFill>
            </a:rPr>
            <a:t>CERTIFICAÇÃO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bg1"/>
              </a:solidFill>
            </a:rPr>
            <a:t>Profissional ou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bg1"/>
              </a:solidFill>
            </a:rPr>
            <a:t>Institucional.....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MELHORIA NA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 GESTÃO</a:t>
          </a:r>
          <a:endParaRPr lang="pt-BR" sz="2400" b="1" kern="1200" dirty="0"/>
        </a:p>
      </dsp:txBody>
      <dsp:txXfrm rot="5400000">
        <a:off x="2028326" y="1287581"/>
        <a:ext cx="4766295" cy="3341450"/>
      </dsp:txXfrm>
    </dsp:sp>
    <dsp:sp modelId="{4258DAFC-F941-4235-B8C7-A3D0D588BB3A}">
      <dsp:nvSpPr>
        <dsp:cNvPr id="0" name=""/>
        <dsp:cNvSpPr/>
      </dsp:nvSpPr>
      <dsp:spPr>
        <a:xfrm rot="5400000">
          <a:off x="4292626" y="1490090"/>
          <a:ext cx="3703052" cy="278031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735" tIns="184150" rIns="110490" bIns="18415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900" b="1" kern="1200" dirty="0" smtClean="0"/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smtClean="0"/>
            <a:t>Fortalecimento dos RPPS</a:t>
          </a:r>
          <a:endParaRPr lang="pt-BR" sz="2900" b="1" kern="1200" dirty="0"/>
        </a:p>
      </dsp:txBody>
      <dsp:txXfrm rot="-5400000">
        <a:off x="4753995" y="1164469"/>
        <a:ext cx="2644566" cy="3431556"/>
      </dsp:txXfrm>
    </dsp:sp>
    <dsp:sp modelId="{CE723CC1-0790-4155-A57B-015C7CC16095}">
      <dsp:nvSpPr>
        <dsp:cNvPr id="0" name=""/>
        <dsp:cNvSpPr/>
      </dsp:nvSpPr>
      <dsp:spPr>
        <a:xfrm>
          <a:off x="3778206" y="0"/>
          <a:ext cx="2365714" cy="236559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08DC9-5F3A-4E8D-BEC2-5A65DF190F4F}">
      <dsp:nvSpPr>
        <dsp:cNvPr id="0" name=""/>
        <dsp:cNvSpPr/>
      </dsp:nvSpPr>
      <dsp:spPr>
        <a:xfrm rot="10800000">
          <a:off x="3778206" y="3394320"/>
          <a:ext cx="2365714" cy="236559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4294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4294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499" y="4713368"/>
            <a:ext cx="5431154" cy="4465796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95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9575" y="696913"/>
            <a:ext cx="6200775" cy="348773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9090F-E261-4983-8810-7DA5AFD78DC7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04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481-E2CF-4B9C-9D55-4D10CE4E4FBF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8EADF9-55F0-43ED-ADDB-3CD5CBA8D0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34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1079-82E6-48CD-AC24-E7A120086550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A0C1-2709-4426-9CE8-99A3FD0353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662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0EDD3-609C-480E-A86C-CDC3736D2513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07A7-8162-4779-9E67-1EAB74E9D1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11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107751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50155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10972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113558"/>
            <a:ext cx="10972800" cy="4425355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4905-98AB-4EA4-AE65-BF15BFAA5F5B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2F3EFF-9904-46D8-B353-A03427DBF4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15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FA588-4612-4B45-A279-8A2836640325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240DF9-2625-480A-9595-0E2DB555426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68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11106150" y="6356350"/>
            <a:ext cx="384175" cy="501650"/>
          </a:xfrm>
          <a:prstGeom prst="rect">
            <a:avLst/>
          </a:prstGeom>
          <a:solidFill>
            <a:srgbClr val="92D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D057-4529-465F-B3AB-65427984E81B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6AB2D7-B403-46D6-80F9-1984EF4B06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45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BDF3-FA67-4FB8-8C9F-29031D6232B9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9351D5-6E18-473B-A7C7-C74881B7A96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7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866D-D273-405D-955F-E2131615A4FA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5FF7-F4F9-4A83-8474-3FB09CA0A2D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4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992D2-D71D-4A16-B7A9-E0E809AF93AE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78CB0-C7B4-4243-9295-7A049A9819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86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779B-A61C-4EA7-AE9A-3F061EB8E9CD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ECDA-94A9-431C-95D6-AEF2D10A71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470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C977-11EC-4FB6-89EE-84604BA8D529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E5E-4C99-4898-851F-BBD0E2E630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610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" y="0"/>
            <a:ext cx="12165724" cy="6858000"/>
          </a:xfrm>
          <a:prstGeom prst="rect">
            <a:avLst/>
          </a:prstGeom>
        </p:spPr>
      </p:pic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09600" y="5572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700213"/>
            <a:ext cx="109728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 smtClean="0"/>
              <a:t>Clique para editar os estilos do texto mestre</a:t>
            </a:r>
          </a:p>
          <a:p>
            <a:pPr lvl="1"/>
            <a:r>
              <a:rPr lang="pt-BR" altLang="es-ES" dirty="0" smtClean="0"/>
              <a:t>Segundo nível</a:t>
            </a:r>
          </a:p>
          <a:p>
            <a:pPr lvl="2"/>
            <a:r>
              <a:rPr lang="pt-BR" altLang="es-ES" dirty="0" smtClean="0"/>
              <a:t>Terceiro nível</a:t>
            </a:r>
          </a:p>
          <a:p>
            <a:pPr lvl="3"/>
            <a:r>
              <a:rPr lang="pt-BR" altLang="es-ES" dirty="0" smtClean="0"/>
              <a:t>Quarto nível</a:t>
            </a:r>
          </a:p>
          <a:p>
            <a:pPr lvl="4"/>
            <a:r>
              <a:rPr lang="pt-BR" altLang="es-ES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1D973-6665-4EE4-BA17-4057A55FD744}" type="datetime1">
              <a:rPr lang="pt-BR"/>
              <a:pPr>
                <a:defRPr/>
              </a:pPr>
              <a:t>13/03/2019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BE0F2-8142-4B56-8E1D-9C551566253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6" r:id="rId12"/>
    <p:sldLayoutId id="214748378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7368" y="1297881"/>
            <a:ext cx="10363200" cy="187463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Pró-Gestão para o investidor </a:t>
            </a:r>
            <a:r>
              <a:rPr lang="pt-BR" b="1" dirty="0" smtClean="0"/>
              <a:t>e </a:t>
            </a:r>
            <a:r>
              <a:rPr lang="pt-BR" b="1" dirty="0"/>
              <a:t>a Importância da Certificação do Gestor de Investimentos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2256" y="3573016"/>
            <a:ext cx="10493423" cy="2088232"/>
          </a:xfrm>
          <a:solidFill>
            <a:srgbClr val="126A9B"/>
          </a:solidFill>
        </p:spPr>
        <p:txBody>
          <a:bodyPr/>
          <a:lstStyle/>
          <a:p>
            <a:r>
              <a:rPr lang="pt-BR" sz="2800" b="1" dirty="0" smtClean="0">
                <a:solidFill>
                  <a:schemeClr val="bg1"/>
                </a:solidFill>
              </a:rPr>
              <a:t>1º Congresso Brasileiro de Investimentos dos RPPS da ABIPEM</a:t>
            </a:r>
          </a:p>
          <a:p>
            <a:r>
              <a:rPr lang="pt-BR" sz="2800" b="1" dirty="0" smtClean="0">
                <a:solidFill>
                  <a:schemeClr val="bg1"/>
                </a:solidFill>
              </a:rPr>
              <a:t>8º Congresso Estadual da ASSIMPASC</a:t>
            </a:r>
          </a:p>
          <a:p>
            <a:r>
              <a:rPr lang="pt-BR" sz="2800" b="1" dirty="0" smtClean="0">
                <a:solidFill>
                  <a:schemeClr val="bg1"/>
                </a:solidFill>
              </a:rPr>
              <a:t>Florianópolis/SC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EADF9-55F0-43ED-ADDB-3CD5CBA8D094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55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918062" y="3212976"/>
            <a:ext cx="4570426" cy="345638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INCENTIVAR </a:t>
            </a:r>
          </a:p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MELHOR </a:t>
            </a:r>
          </a:p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ESTRUTURA, </a:t>
            </a:r>
          </a:p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PROFISSIONALIZAÇÃO  </a:t>
            </a:r>
          </a:p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E ADOÇÃO </a:t>
            </a:r>
          </a:p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BOAS PRÁTICAS</a:t>
            </a:r>
            <a:endParaRPr lang="pt-BR" sz="30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pt-BR" sz="3000" dirty="0" smtClean="0">
                <a:solidFill>
                  <a:srgbClr val="000000"/>
                </a:solidFill>
              </a:rPr>
              <a:t>DE GESTÃO</a:t>
            </a:r>
            <a:endParaRPr lang="pt-BR" sz="3000" dirty="0">
              <a:solidFill>
                <a:srgbClr val="000000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605851" y="3212977"/>
            <a:ext cx="4291750" cy="34563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sz="4000" dirty="0"/>
              <a:t>CERTIFICAÇÃO</a:t>
            </a:r>
          </a:p>
          <a:p>
            <a:pPr algn="ctr" eaLnBrk="1" hangingPunct="1"/>
            <a:r>
              <a:rPr lang="pt-BR" sz="4000" dirty="0"/>
              <a:t>INSTITUCIONAL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49451" y="928690"/>
            <a:ext cx="4248150" cy="1996254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sz="4000" dirty="0">
                <a:solidFill>
                  <a:srgbClr val="000000"/>
                </a:solidFill>
              </a:rPr>
              <a:t>CRP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927934" y="917577"/>
            <a:ext cx="4560554" cy="20073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pt-BR" sz="4000" dirty="0" smtClean="0"/>
          </a:p>
          <a:p>
            <a:pPr algn="ctr" eaLnBrk="1" hangingPunct="1"/>
            <a:r>
              <a:rPr lang="pt-BR" sz="4000" dirty="0" smtClean="0"/>
              <a:t>CONFORMIDADE</a:t>
            </a:r>
          </a:p>
          <a:p>
            <a:pPr algn="ctr" eaLnBrk="1" hangingPunct="1"/>
            <a:endParaRPr lang="pt-BR" sz="40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-2112912" y="254940"/>
            <a:ext cx="9624392" cy="720080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2184920" y="423036"/>
            <a:ext cx="8424936" cy="720080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 smtClean="0"/>
              <a:t>3. </a:t>
            </a:r>
            <a:r>
              <a:rPr lang="pt-BR" dirty="0"/>
              <a:t>Do </a:t>
            </a:r>
            <a:r>
              <a:rPr lang="pt-BR" dirty="0" err="1"/>
              <a:t>Pró-Gestão</a:t>
            </a:r>
            <a:r>
              <a:rPr lang="pt-BR" dirty="0"/>
              <a:t> RPPS....</a:t>
            </a:r>
          </a:p>
        </p:txBody>
      </p:sp>
    </p:spTree>
    <p:extLst>
      <p:ext uri="{BB962C8B-B14F-4D97-AF65-F5344CB8AC3E}">
        <p14:creationId xmlns:p14="http://schemas.microsoft.com/office/powerpoint/2010/main" val="388983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99063214"/>
              </p:ext>
            </p:extLst>
          </p:nvPr>
        </p:nvGraphicFramePr>
        <p:xfrm>
          <a:off x="1524000" y="0"/>
          <a:ext cx="104766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 rot="17722172">
            <a:off x="939801" y="2392363"/>
            <a:ext cx="5349875" cy="965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000" b="1" dirty="0">
                <a:solidFill>
                  <a:srgbClr val="FFFFFF"/>
                </a:solidFill>
              </a:rPr>
              <a:t>PREMISSAS PRÓ-GESTÃO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-2184920" y="423036"/>
            <a:ext cx="8424936" cy="720080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 smtClean="0"/>
              <a:t>3. </a:t>
            </a:r>
            <a:r>
              <a:rPr lang="pt-BR" dirty="0"/>
              <a:t>Do </a:t>
            </a:r>
            <a:r>
              <a:rPr lang="pt-BR" dirty="0" err="1"/>
              <a:t>Pró-Gestão</a:t>
            </a:r>
            <a:r>
              <a:rPr lang="pt-BR" dirty="0"/>
              <a:t> RPPS....</a:t>
            </a:r>
          </a:p>
        </p:txBody>
      </p:sp>
    </p:spTree>
    <p:extLst>
      <p:ext uri="{BB962C8B-B14F-4D97-AF65-F5344CB8AC3E}">
        <p14:creationId xmlns:p14="http://schemas.microsoft.com/office/powerpoint/2010/main" val="34569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880" y="1261679"/>
            <a:ext cx="6633589" cy="283009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642" y="3704172"/>
            <a:ext cx="7810500" cy="2809875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-16513" y="541599"/>
            <a:ext cx="9624392" cy="720080"/>
          </a:xfrm>
          <a:noFill/>
        </p:spPr>
        <p:txBody>
          <a:bodyPr/>
          <a:lstStyle/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3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RPPS</a:t>
            </a:r>
          </a:p>
        </p:txBody>
      </p:sp>
    </p:spTree>
    <p:extLst>
      <p:ext uri="{BB962C8B-B14F-4D97-AF65-F5344CB8AC3E}">
        <p14:creationId xmlns:p14="http://schemas.microsoft.com/office/powerpoint/2010/main" val="275307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495852"/>
            <a:ext cx="6633589" cy="2830091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2682999"/>
            <a:ext cx="7829550" cy="19240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32" y="4610100"/>
            <a:ext cx="7867650" cy="2247900"/>
          </a:xfrm>
          <a:prstGeom prst="rect">
            <a:avLst/>
          </a:prstGeom>
        </p:spPr>
      </p:pic>
      <p:sp>
        <p:nvSpPr>
          <p:cNvPr id="6" name="Texto Explicativo 1 5"/>
          <p:cNvSpPr/>
          <p:nvPr/>
        </p:nvSpPr>
        <p:spPr>
          <a:xfrm>
            <a:off x="7405452" y="4797152"/>
            <a:ext cx="2664296" cy="115212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Gestão compartilhada SPREV e RPPS (</a:t>
            </a:r>
            <a:r>
              <a:rPr lang="pt-BR" dirty="0" err="1" smtClean="0"/>
              <a:t>Conaprev</a:t>
            </a:r>
            <a:r>
              <a:rPr lang="pt-BR" dirty="0" smtClean="0"/>
              <a:t>: </a:t>
            </a:r>
            <a:r>
              <a:rPr lang="pt-BR" dirty="0" err="1" smtClean="0"/>
              <a:t>Previmpa</a:t>
            </a:r>
            <a:r>
              <a:rPr lang="pt-BR" dirty="0" smtClean="0"/>
              <a:t>, </a:t>
            </a:r>
            <a:r>
              <a:rPr lang="pt-BR" dirty="0" err="1" smtClean="0"/>
              <a:t>Iperon</a:t>
            </a:r>
            <a:r>
              <a:rPr lang="pt-BR" dirty="0" smtClean="0"/>
              <a:t> e </a:t>
            </a:r>
            <a:r>
              <a:rPr lang="pt-BR" dirty="0" err="1" smtClean="0"/>
              <a:t>Aneprem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038886" y="1190817"/>
            <a:ext cx="9624392" cy="720080"/>
          </a:xfrm>
          <a:noFill/>
        </p:spPr>
        <p:txBody>
          <a:bodyPr/>
          <a:lstStyle/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3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RPPS</a:t>
            </a:r>
          </a:p>
        </p:txBody>
      </p:sp>
    </p:spTree>
    <p:extLst>
      <p:ext uri="{BB962C8B-B14F-4D97-AF65-F5344CB8AC3E}">
        <p14:creationId xmlns:p14="http://schemas.microsoft.com/office/powerpoint/2010/main" val="21617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100794"/>
            <a:ext cx="7272808" cy="6757206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591600" y="1700808"/>
            <a:ext cx="3600400" cy="720080"/>
          </a:xfrm>
          <a:noFill/>
        </p:spPr>
        <p:txBody>
          <a:bodyPr/>
          <a:lstStyle/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3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RPPS</a:t>
            </a:r>
          </a:p>
        </p:txBody>
      </p:sp>
    </p:spTree>
    <p:extLst>
      <p:ext uri="{BB962C8B-B14F-4D97-AF65-F5344CB8AC3E}">
        <p14:creationId xmlns:p14="http://schemas.microsoft.com/office/powerpoint/2010/main" val="16219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9384" y="1340768"/>
            <a:ext cx="6048672" cy="40005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0"/>
            <a:ext cx="5522962" cy="6880287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240016" y="492620"/>
            <a:ext cx="3600400" cy="720080"/>
          </a:xfrm>
          <a:noFill/>
        </p:spPr>
        <p:txBody>
          <a:bodyPr/>
          <a:lstStyle/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3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RPPS</a:t>
            </a:r>
          </a:p>
        </p:txBody>
      </p:sp>
      <p:sp>
        <p:nvSpPr>
          <p:cNvPr id="3" name="Retângulo 2"/>
          <p:cNvSpPr/>
          <p:nvPr/>
        </p:nvSpPr>
        <p:spPr>
          <a:xfrm>
            <a:off x="6888088" y="5589240"/>
            <a:ext cx="26642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+ Jaraguá do Sul/SC</a:t>
            </a:r>
          </a:p>
          <a:p>
            <a:pPr algn="ctr"/>
            <a:r>
              <a:rPr lang="pt-BR" dirty="0" smtClean="0"/>
              <a:t>+ São Francisco do Sul/SC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727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altLang="pt-BR"/>
              <a:t>       </a:t>
            </a:r>
          </a:p>
        </p:txBody>
      </p:sp>
      <p:sp>
        <p:nvSpPr>
          <p:cNvPr id="2" name="Retângulo 1"/>
          <p:cNvSpPr/>
          <p:nvPr/>
        </p:nvSpPr>
        <p:spPr>
          <a:xfrm>
            <a:off x="263352" y="1196752"/>
            <a:ext cx="11305256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Investidor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Qualificado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-16513" y="541599"/>
            <a:ext cx="962439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 smtClean="0"/>
              <a:t>4. </a:t>
            </a:r>
            <a:r>
              <a:rPr lang="pt-BR" dirty="0"/>
              <a:t>Dos impactos do </a:t>
            </a:r>
            <a:r>
              <a:rPr lang="pt-BR" dirty="0" err="1"/>
              <a:t>Pró-Gestão</a:t>
            </a:r>
            <a:r>
              <a:rPr lang="pt-BR" dirty="0"/>
              <a:t> RPPS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58546341"/>
              </p:ext>
            </p:extLst>
          </p:nvPr>
        </p:nvGraphicFramePr>
        <p:xfrm>
          <a:off x="16707" y="-24717"/>
          <a:ext cx="12000656" cy="6712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tângulo 3"/>
          <p:cNvSpPr/>
          <p:nvPr/>
        </p:nvSpPr>
        <p:spPr>
          <a:xfrm>
            <a:off x="1726556" y="520999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partir de 02/05/2019 (1 ano após a habilitação da primeira entidade certificadora) será obrigatória a obtenção da certificação em algum nível para continuar como investidor </a:t>
            </a:r>
            <a:r>
              <a:rPr lang="pt-B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qualificado.</a:t>
            </a:r>
            <a:endParaRPr lang="pt-B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41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40704" y="-99392"/>
            <a:ext cx="9624392" cy="72008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impactos do </a:t>
            </a:r>
            <a:r>
              <a:rPr lang="pt-BR" sz="3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RPPS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45733"/>
              </p:ext>
            </p:extLst>
          </p:nvPr>
        </p:nvGraphicFramePr>
        <p:xfrm>
          <a:off x="911424" y="877794"/>
          <a:ext cx="9485333" cy="5980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Planilha" r:id="rId3" imgW="11829932" imgH="7458210" progId="Excel.Sheet.12">
                  <p:embed/>
                </p:oleObj>
              </mc:Choice>
              <mc:Fallback>
                <p:oleObj name="Planilha" r:id="rId3" imgW="11829932" imgH="74582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1424" y="877794"/>
                        <a:ext cx="9485333" cy="5980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50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1631950" y="1989138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lnSpc>
                <a:spcPct val="150000"/>
              </a:lnSpc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lang="pt-BR" altLang="pt-BR" sz="2000">
                <a:latin typeface="Times New Roman" pitchFamily="18" charset="0"/>
              </a:rPr>
              <a:t>       </a:t>
            </a: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1617663" y="1240883"/>
            <a:ext cx="10455001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CONTROLES INTERNOS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96688" y="347779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Da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certificação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Pró-Gestão RPPS</a:t>
            </a:r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27743"/>
              </p:ext>
            </p:extLst>
          </p:nvPr>
        </p:nvGraphicFramePr>
        <p:xfrm>
          <a:off x="335360" y="1774414"/>
          <a:ext cx="11737304" cy="491603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686530"/>
                <a:gridCol w="1828826"/>
                <a:gridCol w="1669797"/>
                <a:gridCol w="2226396"/>
                <a:gridCol w="2325755"/>
              </a:tblGrid>
              <a:tr h="35844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CAPACITAÇÃO E CERTIFICAÇÃO DOS GESTORES E SERVIDORES DAS ÁREAS DE RISCO</a:t>
                      </a:r>
                      <a:endParaRPr lang="pt-BR" sz="1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Níveis</a:t>
                      </a:r>
                      <a:endParaRPr lang="pt-BR" sz="1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1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pt-BR" sz="1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pt-BR" sz="1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pt-BR" sz="17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Certificação básica.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Gestor de Recursos e maioria dos membros </a:t>
                      </a:r>
                      <a:r>
                        <a:rPr lang="pt-BR" sz="1700" dirty="0" smtClean="0">
                          <a:effectLst/>
                        </a:rPr>
                        <a:t>Comitê </a:t>
                      </a:r>
                      <a:r>
                        <a:rPr lang="pt-BR" sz="1700" dirty="0">
                          <a:effectLst/>
                        </a:rPr>
                        <a:t>de Investimentos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Gestor de Recursos e todos os membros do </a:t>
                      </a:r>
                      <a:r>
                        <a:rPr lang="pt-BR" sz="1700" dirty="0" smtClean="0">
                          <a:effectLst/>
                        </a:rPr>
                        <a:t>Comitê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1 </a:t>
                      </a:r>
                      <a:r>
                        <a:rPr lang="pt-BR" sz="1700" dirty="0" smtClean="0">
                          <a:effectLst/>
                        </a:rPr>
                        <a:t> </a:t>
                      </a:r>
                      <a:r>
                        <a:rPr lang="pt-BR" sz="1700" dirty="0">
                          <a:effectLst/>
                        </a:rPr>
                        <a:t>membro do </a:t>
                      </a:r>
                      <a:r>
                        <a:rPr lang="pt-BR" sz="1700" dirty="0" smtClean="0">
                          <a:effectLst/>
                        </a:rPr>
                        <a:t>Cons. </a:t>
                      </a:r>
                      <a:r>
                        <a:rPr lang="pt-BR" sz="1700" dirty="0">
                          <a:effectLst/>
                        </a:rPr>
                        <a:t>Deliberativo, 1 </a:t>
                      </a:r>
                      <a:r>
                        <a:rPr lang="pt-BR" sz="1700" dirty="0" smtClean="0">
                          <a:effectLst/>
                        </a:rPr>
                        <a:t>do Cons. </a:t>
                      </a:r>
                      <a:r>
                        <a:rPr lang="pt-BR" sz="1700" dirty="0">
                          <a:effectLst/>
                        </a:rPr>
                        <a:t>Fiscal, 1 </a:t>
                      </a:r>
                      <a:r>
                        <a:rPr lang="pt-BR" sz="1700" dirty="0" smtClean="0">
                          <a:effectLst/>
                        </a:rPr>
                        <a:t>da </a:t>
                      </a:r>
                      <a:r>
                        <a:rPr lang="pt-BR" sz="1700" dirty="0">
                          <a:effectLst/>
                        </a:rPr>
                        <a:t>Diretoria e </a:t>
                      </a:r>
                      <a:r>
                        <a:rPr lang="pt-BR" sz="1700" dirty="0" smtClean="0">
                          <a:effectLst/>
                        </a:rPr>
                        <a:t>todos do Comitê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2 </a:t>
                      </a:r>
                      <a:r>
                        <a:rPr lang="pt-BR" sz="1700" dirty="0" smtClean="0">
                          <a:effectLst/>
                        </a:rPr>
                        <a:t>membros </a:t>
                      </a:r>
                      <a:r>
                        <a:rPr lang="pt-BR" sz="1700" dirty="0">
                          <a:effectLst/>
                        </a:rPr>
                        <a:t>do </a:t>
                      </a:r>
                      <a:r>
                        <a:rPr lang="pt-BR" sz="1700" dirty="0" smtClean="0">
                          <a:effectLst/>
                        </a:rPr>
                        <a:t>Cons. </a:t>
                      </a:r>
                      <a:r>
                        <a:rPr lang="pt-BR" sz="1700" dirty="0">
                          <a:effectLst/>
                        </a:rPr>
                        <a:t>Deliberativo, 2 </a:t>
                      </a:r>
                      <a:r>
                        <a:rPr lang="pt-BR" sz="1700" dirty="0" smtClean="0">
                          <a:effectLst/>
                        </a:rPr>
                        <a:t>do Cons. </a:t>
                      </a:r>
                      <a:r>
                        <a:rPr lang="pt-BR" sz="1700" dirty="0">
                          <a:effectLst/>
                        </a:rPr>
                        <a:t>Fiscal, </a:t>
                      </a:r>
                      <a:r>
                        <a:rPr lang="pt-BR" sz="1700" dirty="0" smtClean="0">
                          <a:effectLst/>
                        </a:rPr>
                        <a:t>Diretor </a:t>
                      </a:r>
                      <a:r>
                        <a:rPr lang="pt-BR" sz="1700" dirty="0">
                          <a:effectLst/>
                        </a:rPr>
                        <a:t>Presidente  </a:t>
                      </a:r>
                      <a:r>
                        <a:rPr lang="pt-BR" sz="1700" dirty="0" smtClean="0">
                          <a:effectLst/>
                        </a:rPr>
                        <a:t>e todos </a:t>
                      </a:r>
                      <a:r>
                        <a:rPr lang="pt-BR" sz="1700" dirty="0">
                          <a:effectLst/>
                        </a:rPr>
                        <a:t>do </a:t>
                      </a:r>
                      <a:r>
                        <a:rPr lang="pt-BR" sz="1700" dirty="0" smtClean="0">
                          <a:effectLst/>
                        </a:rPr>
                        <a:t>Comitê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218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Certificação intermediária</a:t>
                      </a:r>
                      <a:r>
                        <a:rPr lang="pt-BR" sz="1700" dirty="0" smtClean="0">
                          <a:effectLst/>
                        </a:rPr>
                        <a:t>. </a:t>
                      </a:r>
                      <a:r>
                        <a:rPr lang="pt-BR" sz="1700" dirty="0" smtClean="0">
                          <a:solidFill>
                            <a:srgbClr val="FFFF00"/>
                          </a:solidFill>
                          <a:effectLst/>
                        </a:rPr>
                        <a:t>(compreensão das atividades relacionadas à negociação de produtos de investimento)</a:t>
                      </a:r>
                      <a:endParaRPr lang="pt-BR" sz="17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 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 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Gestor de Recursos e 1 </a:t>
                      </a:r>
                      <a:r>
                        <a:rPr lang="pt-BR" sz="1700" dirty="0" smtClean="0">
                          <a:effectLst/>
                        </a:rPr>
                        <a:t>membro </a:t>
                      </a:r>
                      <a:r>
                        <a:rPr lang="pt-BR" sz="1700" dirty="0">
                          <a:effectLst/>
                        </a:rPr>
                        <a:t>do Comitê de Investimentos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Maioria dos membros do Comitê de Investimentos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57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Certificação avançada</a:t>
                      </a:r>
                      <a:r>
                        <a:rPr lang="pt-BR" sz="1700" dirty="0" smtClean="0">
                          <a:effectLst/>
                        </a:rPr>
                        <a:t>. </a:t>
                      </a:r>
                      <a:r>
                        <a:rPr lang="pt-BR" sz="1700" dirty="0" smtClean="0">
                          <a:solidFill>
                            <a:srgbClr val="FFFF00"/>
                          </a:solidFill>
                          <a:effectLst/>
                        </a:rPr>
                        <a:t>(habilidade equivalente àquela dos que desempenham atividades de gestão profissional de recursos de terceiros e de carteiras de títulos e valores mobiliários).</a:t>
                      </a:r>
                      <a:endParaRPr lang="pt-BR" sz="17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 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 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 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Gestor de Recursos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0105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1631950" y="1989138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lnSpc>
                <a:spcPct val="150000"/>
              </a:lnSpc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lang="pt-BR" altLang="pt-BR" sz="2000">
                <a:latin typeface="Times New Roman" pitchFamily="18" charset="0"/>
              </a:rPr>
              <a:t>       </a:t>
            </a: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1617663" y="1240883"/>
            <a:ext cx="10455001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GOVERNANÇA CORPORATIVA: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96688" y="347779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Da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certificação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Pró-Gestão RPPS</a:t>
            </a:r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02366"/>
              </p:ext>
            </p:extLst>
          </p:nvPr>
        </p:nvGraphicFramePr>
        <p:xfrm>
          <a:off x="1162943" y="1989138"/>
          <a:ext cx="9505057" cy="383514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00801"/>
                <a:gridCol w="504056"/>
                <a:gridCol w="144016"/>
                <a:gridCol w="504056"/>
                <a:gridCol w="504056"/>
                <a:gridCol w="648072"/>
              </a:tblGrid>
              <a:tr h="31324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Ouvidoria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13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Níveis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1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Canal no site.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1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01 servidor no ente ou RPPS na função de Ouvidor.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258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01 servidor efetivo no ente ou RPPS na função de Ouvidor.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01 servidor efetivo no RPPS na função de Ouvidor com </a:t>
                      </a: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certificação.</a:t>
                      </a:r>
                      <a:endParaRPr lang="pt-BR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324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Diretoria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Executiva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1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Formação em nível superior.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1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Pelo menos 1 (um) membro segurado do RPPS.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1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Formação ou especialização em área compatível.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1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Certificação em gestão previdenciária</a:t>
                      </a:r>
                      <a:r>
                        <a:rPr lang="pt-BR" sz="2000" dirty="0">
                          <a:effectLst/>
                        </a:rPr>
                        <a:t>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871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5879976" y="1196752"/>
            <a:ext cx="1472540" cy="5991101"/>
            <a:chOff x="3041649" y="1122363"/>
            <a:chExt cx="1095376" cy="4714876"/>
          </a:xfrm>
        </p:grpSpPr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3041649" y="2368551"/>
              <a:ext cx="1095375" cy="322263"/>
            </a:xfrm>
            <a:custGeom>
              <a:avLst/>
              <a:gdLst>
                <a:gd name="T0" fmla="*/ 690 w 690"/>
                <a:gd name="T1" fmla="*/ 100 h 203"/>
                <a:gd name="T2" fmla="*/ 345 w 690"/>
                <a:gd name="T3" fmla="*/ 0 h 203"/>
                <a:gd name="T4" fmla="*/ 0 w 690"/>
                <a:gd name="T5" fmla="*/ 100 h 203"/>
                <a:gd name="T6" fmla="*/ 345 w 690"/>
                <a:gd name="T7" fmla="*/ 203 h 203"/>
                <a:gd name="T8" fmla="*/ 690 w 690"/>
                <a:gd name="T9" fmla="*/ 1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3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3"/>
                  </a:lnTo>
                  <a:lnTo>
                    <a:pt x="690" y="100"/>
                  </a:lnTo>
                  <a:close/>
                </a:path>
              </a:pathLst>
            </a:custGeom>
            <a:solidFill>
              <a:srgbClr val="FFB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041649" y="2368551"/>
              <a:ext cx="1095375" cy="322263"/>
            </a:xfrm>
            <a:custGeom>
              <a:avLst/>
              <a:gdLst>
                <a:gd name="T0" fmla="*/ 690 w 690"/>
                <a:gd name="T1" fmla="*/ 100 h 203"/>
                <a:gd name="T2" fmla="*/ 345 w 690"/>
                <a:gd name="T3" fmla="*/ 0 h 203"/>
                <a:gd name="T4" fmla="*/ 0 w 690"/>
                <a:gd name="T5" fmla="*/ 100 h 203"/>
                <a:gd name="T6" fmla="*/ 345 w 690"/>
                <a:gd name="T7" fmla="*/ 203 h 203"/>
                <a:gd name="T8" fmla="*/ 690 w 690"/>
                <a:gd name="T9" fmla="*/ 1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3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3"/>
                  </a:lnTo>
                  <a:lnTo>
                    <a:pt x="690" y="1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3041649" y="3417888"/>
              <a:ext cx="1095375" cy="320675"/>
            </a:xfrm>
            <a:custGeom>
              <a:avLst/>
              <a:gdLst>
                <a:gd name="T0" fmla="*/ 690 w 690"/>
                <a:gd name="T1" fmla="*/ 100 h 202"/>
                <a:gd name="T2" fmla="*/ 345 w 690"/>
                <a:gd name="T3" fmla="*/ 0 h 202"/>
                <a:gd name="T4" fmla="*/ 0 w 690"/>
                <a:gd name="T5" fmla="*/ 100 h 202"/>
                <a:gd name="T6" fmla="*/ 345 w 690"/>
                <a:gd name="T7" fmla="*/ 202 h 202"/>
                <a:gd name="T8" fmla="*/ 690 w 690"/>
                <a:gd name="T9" fmla="*/ 10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2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2"/>
                  </a:lnTo>
                  <a:lnTo>
                    <a:pt x="690" y="100"/>
                  </a:lnTo>
                  <a:close/>
                </a:path>
              </a:pathLst>
            </a:custGeom>
            <a:solidFill>
              <a:srgbClr val="00A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3041649" y="3417888"/>
              <a:ext cx="1095375" cy="320675"/>
            </a:xfrm>
            <a:custGeom>
              <a:avLst/>
              <a:gdLst>
                <a:gd name="T0" fmla="*/ 690 w 690"/>
                <a:gd name="T1" fmla="*/ 100 h 202"/>
                <a:gd name="T2" fmla="*/ 345 w 690"/>
                <a:gd name="T3" fmla="*/ 0 h 202"/>
                <a:gd name="T4" fmla="*/ 0 w 690"/>
                <a:gd name="T5" fmla="*/ 100 h 202"/>
                <a:gd name="T6" fmla="*/ 345 w 690"/>
                <a:gd name="T7" fmla="*/ 202 h 202"/>
                <a:gd name="T8" fmla="*/ 690 w 690"/>
                <a:gd name="T9" fmla="*/ 10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2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2"/>
                  </a:lnTo>
                  <a:lnTo>
                    <a:pt x="690" y="1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19" name="Freeform 9"/>
            <p:cNvSpPr>
              <a:spLocks/>
            </p:cNvSpPr>
            <p:nvPr/>
          </p:nvSpPr>
          <p:spPr bwMode="auto">
            <a:xfrm>
              <a:off x="3041649" y="4465638"/>
              <a:ext cx="1095375" cy="322263"/>
            </a:xfrm>
            <a:custGeom>
              <a:avLst/>
              <a:gdLst>
                <a:gd name="T0" fmla="*/ 690 w 690"/>
                <a:gd name="T1" fmla="*/ 100 h 203"/>
                <a:gd name="T2" fmla="*/ 345 w 690"/>
                <a:gd name="T3" fmla="*/ 0 h 203"/>
                <a:gd name="T4" fmla="*/ 0 w 690"/>
                <a:gd name="T5" fmla="*/ 100 h 203"/>
                <a:gd name="T6" fmla="*/ 345 w 690"/>
                <a:gd name="T7" fmla="*/ 203 h 203"/>
                <a:gd name="T8" fmla="*/ 690 w 690"/>
                <a:gd name="T9" fmla="*/ 1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3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3"/>
                  </a:lnTo>
                  <a:lnTo>
                    <a:pt x="690" y="100"/>
                  </a:lnTo>
                  <a:close/>
                </a:path>
              </a:pathLst>
            </a:custGeom>
            <a:solidFill>
              <a:srgbClr val="546E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0" name="Freeform 10"/>
            <p:cNvSpPr>
              <a:spLocks/>
            </p:cNvSpPr>
            <p:nvPr/>
          </p:nvSpPr>
          <p:spPr bwMode="auto">
            <a:xfrm>
              <a:off x="3041649" y="4465638"/>
              <a:ext cx="1095375" cy="322263"/>
            </a:xfrm>
            <a:custGeom>
              <a:avLst/>
              <a:gdLst>
                <a:gd name="T0" fmla="*/ 690 w 690"/>
                <a:gd name="T1" fmla="*/ 100 h 203"/>
                <a:gd name="T2" fmla="*/ 345 w 690"/>
                <a:gd name="T3" fmla="*/ 0 h 203"/>
                <a:gd name="T4" fmla="*/ 0 w 690"/>
                <a:gd name="T5" fmla="*/ 100 h 203"/>
                <a:gd name="T6" fmla="*/ 345 w 690"/>
                <a:gd name="T7" fmla="*/ 203 h 203"/>
                <a:gd name="T8" fmla="*/ 690 w 690"/>
                <a:gd name="T9" fmla="*/ 1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3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3"/>
                  </a:lnTo>
                  <a:lnTo>
                    <a:pt x="690" y="1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3" name="Freeform 13"/>
            <p:cNvSpPr>
              <a:spLocks/>
            </p:cNvSpPr>
            <p:nvPr/>
          </p:nvSpPr>
          <p:spPr bwMode="auto">
            <a:xfrm>
              <a:off x="3041649" y="1319213"/>
              <a:ext cx="1095375" cy="322263"/>
            </a:xfrm>
            <a:custGeom>
              <a:avLst/>
              <a:gdLst>
                <a:gd name="T0" fmla="*/ 690 w 690"/>
                <a:gd name="T1" fmla="*/ 100 h 203"/>
                <a:gd name="T2" fmla="*/ 345 w 690"/>
                <a:gd name="T3" fmla="*/ 0 h 203"/>
                <a:gd name="T4" fmla="*/ 0 w 690"/>
                <a:gd name="T5" fmla="*/ 100 h 203"/>
                <a:gd name="T6" fmla="*/ 345 w 690"/>
                <a:gd name="T7" fmla="*/ 203 h 203"/>
                <a:gd name="T8" fmla="*/ 690 w 690"/>
                <a:gd name="T9" fmla="*/ 1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3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3"/>
                  </a:lnTo>
                  <a:lnTo>
                    <a:pt x="690" y="100"/>
                  </a:lnTo>
                  <a:close/>
                </a:path>
              </a:pathLst>
            </a:custGeom>
            <a:solidFill>
              <a:srgbClr val="7CB3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3041649" y="1319213"/>
              <a:ext cx="1095375" cy="322263"/>
            </a:xfrm>
            <a:custGeom>
              <a:avLst/>
              <a:gdLst>
                <a:gd name="T0" fmla="*/ 690 w 690"/>
                <a:gd name="T1" fmla="*/ 100 h 203"/>
                <a:gd name="T2" fmla="*/ 345 w 690"/>
                <a:gd name="T3" fmla="*/ 0 h 203"/>
                <a:gd name="T4" fmla="*/ 0 w 690"/>
                <a:gd name="T5" fmla="*/ 100 h 203"/>
                <a:gd name="T6" fmla="*/ 345 w 690"/>
                <a:gd name="T7" fmla="*/ 203 h 203"/>
                <a:gd name="T8" fmla="*/ 690 w 690"/>
                <a:gd name="T9" fmla="*/ 10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0" h="203">
                  <a:moveTo>
                    <a:pt x="690" y="100"/>
                  </a:moveTo>
                  <a:lnTo>
                    <a:pt x="345" y="0"/>
                  </a:lnTo>
                  <a:lnTo>
                    <a:pt x="0" y="100"/>
                  </a:lnTo>
                  <a:lnTo>
                    <a:pt x="345" y="203"/>
                  </a:lnTo>
                  <a:lnTo>
                    <a:pt x="690" y="1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5" name="Freeform 15"/>
            <p:cNvSpPr>
              <a:spLocks noEditPoints="1"/>
            </p:cNvSpPr>
            <p:nvPr/>
          </p:nvSpPr>
          <p:spPr bwMode="auto">
            <a:xfrm>
              <a:off x="3041649" y="2465388"/>
              <a:ext cx="1095375" cy="127000"/>
            </a:xfrm>
            <a:custGeom>
              <a:avLst/>
              <a:gdLst>
                <a:gd name="T0" fmla="*/ 136 w 690"/>
                <a:gd name="T1" fmla="*/ 0 h 80"/>
                <a:gd name="T2" fmla="*/ 0 w 690"/>
                <a:gd name="T3" fmla="*/ 39 h 80"/>
                <a:gd name="T4" fmla="*/ 136 w 690"/>
                <a:gd name="T5" fmla="*/ 80 h 80"/>
                <a:gd name="T6" fmla="*/ 136 w 690"/>
                <a:gd name="T7" fmla="*/ 0 h 80"/>
                <a:gd name="T8" fmla="*/ 553 w 690"/>
                <a:gd name="T9" fmla="*/ 0 h 80"/>
                <a:gd name="T10" fmla="*/ 553 w 690"/>
                <a:gd name="T11" fmla="*/ 80 h 80"/>
                <a:gd name="T12" fmla="*/ 690 w 690"/>
                <a:gd name="T13" fmla="*/ 39 h 80"/>
                <a:gd name="T14" fmla="*/ 553 w 690"/>
                <a:gd name="T1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" h="80">
                  <a:moveTo>
                    <a:pt x="136" y="0"/>
                  </a:moveTo>
                  <a:lnTo>
                    <a:pt x="0" y="39"/>
                  </a:lnTo>
                  <a:lnTo>
                    <a:pt x="136" y="80"/>
                  </a:lnTo>
                  <a:lnTo>
                    <a:pt x="136" y="0"/>
                  </a:lnTo>
                  <a:close/>
                  <a:moveTo>
                    <a:pt x="553" y="0"/>
                  </a:moveTo>
                  <a:lnTo>
                    <a:pt x="553" y="80"/>
                  </a:lnTo>
                  <a:lnTo>
                    <a:pt x="690" y="39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6" name="Freeform 16"/>
            <p:cNvSpPr>
              <a:spLocks noEditPoints="1"/>
            </p:cNvSpPr>
            <p:nvPr/>
          </p:nvSpPr>
          <p:spPr bwMode="auto">
            <a:xfrm>
              <a:off x="3041649" y="2465388"/>
              <a:ext cx="1095375" cy="127000"/>
            </a:xfrm>
            <a:custGeom>
              <a:avLst/>
              <a:gdLst>
                <a:gd name="T0" fmla="*/ 136 w 690"/>
                <a:gd name="T1" fmla="*/ 0 h 80"/>
                <a:gd name="T2" fmla="*/ 0 w 690"/>
                <a:gd name="T3" fmla="*/ 39 h 80"/>
                <a:gd name="T4" fmla="*/ 136 w 690"/>
                <a:gd name="T5" fmla="*/ 80 h 80"/>
                <a:gd name="T6" fmla="*/ 136 w 690"/>
                <a:gd name="T7" fmla="*/ 0 h 80"/>
                <a:gd name="T8" fmla="*/ 553 w 690"/>
                <a:gd name="T9" fmla="*/ 0 h 80"/>
                <a:gd name="T10" fmla="*/ 553 w 690"/>
                <a:gd name="T11" fmla="*/ 80 h 80"/>
                <a:gd name="T12" fmla="*/ 690 w 690"/>
                <a:gd name="T13" fmla="*/ 39 h 80"/>
                <a:gd name="T14" fmla="*/ 553 w 690"/>
                <a:gd name="T1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" h="80">
                  <a:moveTo>
                    <a:pt x="136" y="0"/>
                  </a:moveTo>
                  <a:lnTo>
                    <a:pt x="0" y="39"/>
                  </a:lnTo>
                  <a:lnTo>
                    <a:pt x="136" y="80"/>
                  </a:lnTo>
                  <a:lnTo>
                    <a:pt x="136" y="0"/>
                  </a:lnTo>
                  <a:moveTo>
                    <a:pt x="553" y="0"/>
                  </a:moveTo>
                  <a:lnTo>
                    <a:pt x="553" y="80"/>
                  </a:lnTo>
                  <a:lnTo>
                    <a:pt x="690" y="39"/>
                  </a:lnTo>
                  <a:lnTo>
                    <a:pt x="5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7" name="Freeform 17"/>
            <p:cNvSpPr>
              <a:spLocks noEditPoints="1"/>
            </p:cNvSpPr>
            <p:nvPr/>
          </p:nvSpPr>
          <p:spPr bwMode="auto">
            <a:xfrm>
              <a:off x="3041649" y="3514726"/>
              <a:ext cx="1095375" cy="125413"/>
            </a:xfrm>
            <a:custGeom>
              <a:avLst/>
              <a:gdLst>
                <a:gd name="T0" fmla="*/ 136 w 690"/>
                <a:gd name="T1" fmla="*/ 0 h 79"/>
                <a:gd name="T2" fmla="*/ 0 w 690"/>
                <a:gd name="T3" fmla="*/ 39 h 79"/>
                <a:gd name="T4" fmla="*/ 136 w 690"/>
                <a:gd name="T5" fmla="*/ 79 h 79"/>
                <a:gd name="T6" fmla="*/ 136 w 690"/>
                <a:gd name="T7" fmla="*/ 0 h 79"/>
                <a:gd name="T8" fmla="*/ 553 w 690"/>
                <a:gd name="T9" fmla="*/ 0 h 79"/>
                <a:gd name="T10" fmla="*/ 553 w 690"/>
                <a:gd name="T11" fmla="*/ 79 h 79"/>
                <a:gd name="T12" fmla="*/ 690 w 690"/>
                <a:gd name="T13" fmla="*/ 39 h 79"/>
                <a:gd name="T14" fmla="*/ 553 w 690"/>
                <a:gd name="T1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" h="79">
                  <a:moveTo>
                    <a:pt x="136" y="0"/>
                  </a:moveTo>
                  <a:lnTo>
                    <a:pt x="0" y="39"/>
                  </a:lnTo>
                  <a:lnTo>
                    <a:pt x="136" y="79"/>
                  </a:lnTo>
                  <a:lnTo>
                    <a:pt x="136" y="0"/>
                  </a:lnTo>
                  <a:close/>
                  <a:moveTo>
                    <a:pt x="553" y="0"/>
                  </a:moveTo>
                  <a:lnTo>
                    <a:pt x="553" y="79"/>
                  </a:lnTo>
                  <a:lnTo>
                    <a:pt x="690" y="39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8" name="Freeform 18"/>
            <p:cNvSpPr>
              <a:spLocks noEditPoints="1"/>
            </p:cNvSpPr>
            <p:nvPr/>
          </p:nvSpPr>
          <p:spPr bwMode="auto">
            <a:xfrm>
              <a:off x="3041649" y="3514726"/>
              <a:ext cx="1095375" cy="125413"/>
            </a:xfrm>
            <a:custGeom>
              <a:avLst/>
              <a:gdLst>
                <a:gd name="T0" fmla="*/ 136 w 690"/>
                <a:gd name="T1" fmla="*/ 0 h 79"/>
                <a:gd name="T2" fmla="*/ 0 w 690"/>
                <a:gd name="T3" fmla="*/ 39 h 79"/>
                <a:gd name="T4" fmla="*/ 136 w 690"/>
                <a:gd name="T5" fmla="*/ 79 h 79"/>
                <a:gd name="T6" fmla="*/ 136 w 690"/>
                <a:gd name="T7" fmla="*/ 0 h 79"/>
                <a:gd name="T8" fmla="*/ 553 w 690"/>
                <a:gd name="T9" fmla="*/ 0 h 79"/>
                <a:gd name="T10" fmla="*/ 553 w 690"/>
                <a:gd name="T11" fmla="*/ 79 h 79"/>
                <a:gd name="T12" fmla="*/ 690 w 690"/>
                <a:gd name="T13" fmla="*/ 39 h 79"/>
                <a:gd name="T14" fmla="*/ 553 w 690"/>
                <a:gd name="T1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" h="79">
                  <a:moveTo>
                    <a:pt x="136" y="0"/>
                  </a:moveTo>
                  <a:lnTo>
                    <a:pt x="0" y="39"/>
                  </a:lnTo>
                  <a:lnTo>
                    <a:pt x="136" y="79"/>
                  </a:lnTo>
                  <a:lnTo>
                    <a:pt x="136" y="0"/>
                  </a:lnTo>
                  <a:moveTo>
                    <a:pt x="553" y="0"/>
                  </a:moveTo>
                  <a:lnTo>
                    <a:pt x="553" y="79"/>
                  </a:lnTo>
                  <a:lnTo>
                    <a:pt x="690" y="39"/>
                  </a:lnTo>
                  <a:lnTo>
                    <a:pt x="5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29" name="Freeform 19"/>
            <p:cNvSpPr>
              <a:spLocks noEditPoints="1"/>
            </p:cNvSpPr>
            <p:nvPr/>
          </p:nvSpPr>
          <p:spPr bwMode="auto">
            <a:xfrm>
              <a:off x="3041649" y="4564063"/>
              <a:ext cx="1095375" cy="125413"/>
            </a:xfrm>
            <a:custGeom>
              <a:avLst/>
              <a:gdLst>
                <a:gd name="T0" fmla="*/ 136 w 690"/>
                <a:gd name="T1" fmla="*/ 0 h 79"/>
                <a:gd name="T2" fmla="*/ 0 w 690"/>
                <a:gd name="T3" fmla="*/ 38 h 79"/>
                <a:gd name="T4" fmla="*/ 136 w 690"/>
                <a:gd name="T5" fmla="*/ 79 h 79"/>
                <a:gd name="T6" fmla="*/ 136 w 690"/>
                <a:gd name="T7" fmla="*/ 0 h 79"/>
                <a:gd name="T8" fmla="*/ 553 w 690"/>
                <a:gd name="T9" fmla="*/ 0 h 79"/>
                <a:gd name="T10" fmla="*/ 553 w 690"/>
                <a:gd name="T11" fmla="*/ 79 h 79"/>
                <a:gd name="T12" fmla="*/ 690 w 690"/>
                <a:gd name="T13" fmla="*/ 38 h 79"/>
                <a:gd name="T14" fmla="*/ 553 w 690"/>
                <a:gd name="T1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" h="79">
                  <a:moveTo>
                    <a:pt x="136" y="0"/>
                  </a:moveTo>
                  <a:lnTo>
                    <a:pt x="0" y="38"/>
                  </a:lnTo>
                  <a:lnTo>
                    <a:pt x="136" y="79"/>
                  </a:lnTo>
                  <a:lnTo>
                    <a:pt x="136" y="0"/>
                  </a:lnTo>
                  <a:close/>
                  <a:moveTo>
                    <a:pt x="553" y="0"/>
                  </a:moveTo>
                  <a:lnTo>
                    <a:pt x="553" y="79"/>
                  </a:lnTo>
                  <a:lnTo>
                    <a:pt x="690" y="38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0" name="Freeform 20"/>
            <p:cNvSpPr>
              <a:spLocks noEditPoints="1"/>
            </p:cNvSpPr>
            <p:nvPr/>
          </p:nvSpPr>
          <p:spPr bwMode="auto">
            <a:xfrm>
              <a:off x="3041649" y="4564063"/>
              <a:ext cx="1095375" cy="125413"/>
            </a:xfrm>
            <a:custGeom>
              <a:avLst/>
              <a:gdLst>
                <a:gd name="T0" fmla="*/ 136 w 690"/>
                <a:gd name="T1" fmla="*/ 0 h 79"/>
                <a:gd name="T2" fmla="*/ 0 w 690"/>
                <a:gd name="T3" fmla="*/ 38 h 79"/>
                <a:gd name="T4" fmla="*/ 136 w 690"/>
                <a:gd name="T5" fmla="*/ 79 h 79"/>
                <a:gd name="T6" fmla="*/ 136 w 690"/>
                <a:gd name="T7" fmla="*/ 0 h 79"/>
                <a:gd name="T8" fmla="*/ 553 w 690"/>
                <a:gd name="T9" fmla="*/ 0 h 79"/>
                <a:gd name="T10" fmla="*/ 553 w 690"/>
                <a:gd name="T11" fmla="*/ 79 h 79"/>
                <a:gd name="T12" fmla="*/ 690 w 690"/>
                <a:gd name="T13" fmla="*/ 38 h 79"/>
                <a:gd name="T14" fmla="*/ 553 w 690"/>
                <a:gd name="T1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" h="79">
                  <a:moveTo>
                    <a:pt x="136" y="0"/>
                  </a:moveTo>
                  <a:lnTo>
                    <a:pt x="0" y="38"/>
                  </a:lnTo>
                  <a:lnTo>
                    <a:pt x="136" y="79"/>
                  </a:lnTo>
                  <a:lnTo>
                    <a:pt x="136" y="0"/>
                  </a:lnTo>
                  <a:moveTo>
                    <a:pt x="553" y="0"/>
                  </a:moveTo>
                  <a:lnTo>
                    <a:pt x="553" y="79"/>
                  </a:lnTo>
                  <a:lnTo>
                    <a:pt x="690" y="38"/>
                  </a:lnTo>
                  <a:lnTo>
                    <a:pt x="5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3919537" y="1414463"/>
              <a:ext cx="217488" cy="128588"/>
            </a:xfrm>
            <a:custGeom>
              <a:avLst/>
              <a:gdLst>
                <a:gd name="T0" fmla="*/ 0 w 137"/>
                <a:gd name="T1" fmla="*/ 0 h 81"/>
                <a:gd name="T2" fmla="*/ 0 w 137"/>
                <a:gd name="T3" fmla="*/ 81 h 81"/>
                <a:gd name="T4" fmla="*/ 137 w 137"/>
                <a:gd name="T5" fmla="*/ 40 h 81"/>
                <a:gd name="T6" fmla="*/ 0 w 137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81">
                  <a:moveTo>
                    <a:pt x="0" y="0"/>
                  </a:moveTo>
                  <a:lnTo>
                    <a:pt x="0" y="81"/>
                  </a:lnTo>
                  <a:lnTo>
                    <a:pt x="137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7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3919537" y="1414463"/>
              <a:ext cx="217488" cy="128588"/>
            </a:xfrm>
            <a:custGeom>
              <a:avLst/>
              <a:gdLst>
                <a:gd name="T0" fmla="*/ 0 w 137"/>
                <a:gd name="T1" fmla="*/ 0 h 81"/>
                <a:gd name="T2" fmla="*/ 0 w 137"/>
                <a:gd name="T3" fmla="*/ 81 h 81"/>
                <a:gd name="T4" fmla="*/ 137 w 137"/>
                <a:gd name="T5" fmla="*/ 40 h 81"/>
                <a:gd name="T6" fmla="*/ 0 w 137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81">
                  <a:moveTo>
                    <a:pt x="0" y="0"/>
                  </a:moveTo>
                  <a:lnTo>
                    <a:pt x="0" y="81"/>
                  </a:lnTo>
                  <a:lnTo>
                    <a:pt x="137" y="4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3041649" y="1414463"/>
              <a:ext cx="215900" cy="128588"/>
            </a:xfrm>
            <a:custGeom>
              <a:avLst/>
              <a:gdLst>
                <a:gd name="T0" fmla="*/ 136 w 136"/>
                <a:gd name="T1" fmla="*/ 0 h 81"/>
                <a:gd name="T2" fmla="*/ 0 w 136"/>
                <a:gd name="T3" fmla="*/ 40 h 81"/>
                <a:gd name="T4" fmla="*/ 136 w 136"/>
                <a:gd name="T5" fmla="*/ 81 h 81"/>
                <a:gd name="T6" fmla="*/ 136 w 136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81">
                  <a:moveTo>
                    <a:pt x="136" y="0"/>
                  </a:moveTo>
                  <a:lnTo>
                    <a:pt x="0" y="40"/>
                  </a:lnTo>
                  <a:lnTo>
                    <a:pt x="136" y="81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5B97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8" name="Freeform 28"/>
            <p:cNvSpPr>
              <a:spLocks/>
            </p:cNvSpPr>
            <p:nvPr/>
          </p:nvSpPr>
          <p:spPr bwMode="auto">
            <a:xfrm>
              <a:off x="3041649" y="1414463"/>
              <a:ext cx="215900" cy="128588"/>
            </a:xfrm>
            <a:custGeom>
              <a:avLst/>
              <a:gdLst>
                <a:gd name="T0" fmla="*/ 136 w 136"/>
                <a:gd name="T1" fmla="*/ 0 h 81"/>
                <a:gd name="T2" fmla="*/ 0 w 136"/>
                <a:gd name="T3" fmla="*/ 40 h 81"/>
                <a:gd name="T4" fmla="*/ 136 w 136"/>
                <a:gd name="T5" fmla="*/ 81 h 81"/>
                <a:gd name="T6" fmla="*/ 136 w 136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81">
                  <a:moveTo>
                    <a:pt x="136" y="0"/>
                  </a:moveTo>
                  <a:lnTo>
                    <a:pt x="0" y="40"/>
                  </a:lnTo>
                  <a:lnTo>
                    <a:pt x="136" y="81"/>
                  </a:lnTo>
                  <a:lnTo>
                    <a:pt x="1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9" name="Freeform 29"/>
            <p:cNvSpPr>
              <a:spLocks/>
            </p:cNvSpPr>
            <p:nvPr/>
          </p:nvSpPr>
          <p:spPr bwMode="auto">
            <a:xfrm>
              <a:off x="3257549" y="1122363"/>
              <a:ext cx="661988" cy="4714876"/>
            </a:xfrm>
            <a:custGeom>
              <a:avLst/>
              <a:gdLst>
                <a:gd name="T0" fmla="*/ 0 w 417"/>
                <a:gd name="T1" fmla="*/ 61 h 3612"/>
                <a:gd name="T2" fmla="*/ 209 w 417"/>
                <a:gd name="T3" fmla="*/ 0 h 3612"/>
                <a:gd name="T4" fmla="*/ 417 w 417"/>
                <a:gd name="T5" fmla="*/ 61 h 3612"/>
                <a:gd name="T6" fmla="*/ 417 w 417"/>
                <a:gd name="T7" fmla="*/ 3612 h 3612"/>
                <a:gd name="T8" fmla="*/ 0 w 417"/>
                <a:gd name="T9" fmla="*/ 3612 h 3612"/>
                <a:gd name="T10" fmla="*/ 0 w 417"/>
                <a:gd name="T11" fmla="*/ 61 h 3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7" h="3612">
                  <a:moveTo>
                    <a:pt x="0" y="61"/>
                  </a:moveTo>
                  <a:lnTo>
                    <a:pt x="209" y="0"/>
                  </a:lnTo>
                  <a:lnTo>
                    <a:pt x="417" y="61"/>
                  </a:lnTo>
                  <a:lnTo>
                    <a:pt x="417" y="3612"/>
                  </a:lnTo>
                  <a:lnTo>
                    <a:pt x="0" y="3612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chemeClr val="bg1">
                <a:alpha val="56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3" name="Freeform 33"/>
            <p:cNvSpPr>
              <a:spLocks/>
            </p:cNvSpPr>
            <p:nvPr/>
          </p:nvSpPr>
          <p:spPr bwMode="auto">
            <a:xfrm>
              <a:off x="3041649" y="1477963"/>
              <a:ext cx="1095375" cy="890588"/>
            </a:xfrm>
            <a:custGeom>
              <a:avLst/>
              <a:gdLst>
                <a:gd name="T0" fmla="*/ 0 w 690"/>
                <a:gd name="T1" fmla="*/ 459 h 561"/>
                <a:gd name="T2" fmla="*/ 345 w 690"/>
                <a:gd name="T3" fmla="*/ 561 h 561"/>
                <a:gd name="T4" fmla="*/ 690 w 690"/>
                <a:gd name="T5" fmla="*/ 459 h 561"/>
                <a:gd name="T6" fmla="*/ 690 w 690"/>
                <a:gd name="T7" fmla="*/ 0 h 561"/>
                <a:gd name="T8" fmla="*/ 345 w 690"/>
                <a:gd name="T9" fmla="*/ 103 h 561"/>
                <a:gd name="T10" fmla="*/ 0 w 690"/>
                <a:gd name="T11" fmla="*/ 0 h 561"/>
                <a:gd name="T12" fmla="*/ 0 w 690"/>
                <a:gd name="T13" fmla="*/ 459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1">
                  <a:moveTo>
                    <a:pt x="0" y="459"/>
                  </a:moveTo>
                  <a:lnTo>
                    <a:pt x="345" y="561"/>
                  </a:lnTo>
                  <a:lnTo>
                    <a:pt x="690" y="459"/>
                  </a:lnTo>
                  <a:lnTo>
                    <a:pt x="690" y="0"/>
                  </a:lnTo>
                  <a:lnTo>
                    <a:pt x="345" y="103"/>
                  </a:lnTo>
                  <a:lnTo>
                    <a:pt x="0" y="0"/>
                  </a:lnTo>
                  <a:lnTo>
                    <a:pt x="0" y="4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 dirty="0"/>
            </a:p>
          </p:txBody>
        </p:sp>
        <p:sp>
          <p:nvSpPr>
            <p:cNvPr id="44" name="Freeform 34"/>
            <p:cNvSpPr>
              <a:spLocks/>
            </p:cNvSpPr>
            <p:nvPr/>
          </p:nvSpPr>
          <p:spPr bwMode="auto">
            <a:xfrm>
              <a:off x="3041649" y="1477963"/>
              <a:ext cx="1095375" cy="890588"/>
            </a:xfrm>
            <a:custGeom>
              <a:avLst/>
              <a:gdLst>
                <a:gd name="T0" fmla="*/ 0 w 690"/>
                <a:gd name="T1" fmla="*/ 459 h 561"/>
                <a:gd name="T2" fmla="*/ 345 w 690"/>
                <a:gd name="T3" fmla="*/ 561 h 561"/>
                <a:gd name="T4" fmla="*/ 690 w 690"/>
                <a:gd name="T5" fmla="*/ 459 h 561"/>
                <a:gd name="T6" fmla="*/ 690 w 690"/>
                <a:gd name="T7" fmla="*/ 0 h 561"/>
                <a:gd name="T8" fmla="*/ 345 w 690"/>
                <a:gd name="T9" fmla="*/ 103 h 561"/>
                <a:gd name="T10" fmla="*/ 0 w 690"/>
                <a:gd name="T11" fmla="*/ 0 h 561"/>
                <a:gd name="T12" fmla="*/ 0 w 690"/>
                <a:gd name="T13" fmla="*/ 459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1">
                  <a:moveTo>
                    <a:pt x="0" y="459"/>
                  </a:moveTo>
                  <a:lnTo>
                    <a:pt x="345" y="561"/>
                  </a:lnTo>
                  <a:lnTo>
                    <a:pt x="690" y="459"/>
                  </a:lnTo>
                  <a:lnTo>
                    <a:pt x="690" y="0"/>
                  </a:lnTo>
                  <a:lnTo>
                    <a:pt x="345" y="103"/>
                  </a:lnTo>
                  <a:lnTo>
                    <a:pt x="0" y="0"/>
                  </a:lnTo>
                  <a:lnTo>
                    <a:pt x="0" y="45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5" name="Freeform 35"/>
            <p:cNvSpPr>
              <a:spLocks/>
            </p:cNvSpPr>
            <p:nvPr/>
          </p:nvSpPr>
          <p:spPr bwMode="auto">
            <a:xfrm>
              <a:off x="3041649" y="1477963"/>
              <a:ext cx="547688" cy="890588"/>
            </a:xfrm>
            <a:custGeom>
              <a:avLst/>
              <a:gdLst>
                <a:gd name="T0" fmla="*/ 0 w 345"/>
                <a:gd name="T1" fmla="*/ 0 h 561"/>
                <a:gd name="T2" fmla="*/ 0 w 345"/>
                <a:gd name="T3" fmla="*/ 459 h 561"/>
                <a:gd name="T4" fmla="*/ 345 w 345"/>
                <a:gd name="T5" fmla="*/ 561 h 561"/>
                <a:gd name="T6" fmla="*/ 345 w 345"/>
                <a:gd name="T7" fmla="*/ 103 h 561"/>
                <a:gd name="T8" fmla="*/ 136 w 345"/>
                <a:gd name="T9" fmla="*/ 41 h 561"/>
                <a:gd name="T10" fmla="*/ 0 w 345"/>
                <a:gd name="T11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" h="561">
                  <a:moveTo>
                    <a:pt x="0" y="0"/>
                  </a:moveTo>
                  <a:lnTo>
                    <a:pt x="0" y="459"/>
                  </a:lnTo>
                  <a:lnTo>
                    <a:pt x="345" y="561"/>
                  </a:lnTo>
                  <a:lnTo>
                    <a:pt x="345" y="103"/>
                  </a:lnTo>
                  <a:lnTo>
                    <a:pt x="136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58738"/>
              <a:endParaRPr lang="en-US" b="1" spc="-3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36"/>
            <p:cNvSpPr>
              <a:spLocks/>
            </p:cNvSpPr>
            <p:nvPr/>
          </p:nvSpPr>
          <p:spPr bwMode="auto">
            <a:xfrm>
              <a:off x="3041649" y="1477963"/>
              <a:ext cx="547688" cy="890588"/>
            </a:xfrm>
            <a:custGeom>
              <a:avLst/>
              <a:gdLst>
                <a:gd name="T0" fmla="*/ 0 w 345"/>
                <a:gd name="T1" fmla="*/ 0 h 561"/>
                <a:gd name="T2" fmla="*/ 0 w 345"/>
                <a:gd name="T3" fmla="*/ 459 h 561"/>
                <a:gd name="T4" fmla="*/ 345 w 345"/>
                <a:gd name="T5" fmla="*/ 561 h 561"/>
                <a:gd name="T6" fmla="*/ 345 w 345"/>
                <a:gd name="T7" fmla="*/ 103 h 561"/>
                <a:gd name="T8" fmla="*/ 136 w 345"/>
                <a:gd name="T9" fmla="*/ 41 h 561"/>
                <a:gd name="T10" fmla="*/ 0 w 345"/>
                <a:gd name="T11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" h="561">
                  <a:moveTo>
                    <a:pt x="0" y="0"/>
                  </a:moveTo>
                  <a:lnTo>
                    <a:pt x="0" y="459"/>
                  </a:lnTo>
                  <a:lnTo>
                    <a:pt x="345" y="561"/>
                  </a:lnTo>
                  <a:lnTo>
                    <a:pt x="345" y="103"/>
                  </a:lnTo>
                  <a:lnTo>
                    <a:pt x="136" y="4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7" name="Freeform 37"/>
            <p:cNvSpPr>
              <a:spLocks/>
            </p:cNvSpPr>
            <p:nvPr/>
          </p:nvSpPr>
          <p:spPr bwMode="auto">
            <a:xfrm>
              <a:off x="3041649" y="2527301"/>
              <a:ext cx="1095375" cy="890588"/>
            </a:xfrm>
            <a:custGeom>
              <a:avLst/>
              <a:gdLst>
                <a:gd name="T0" fmla="*/ 0 w 690"/>
                <a:gd name="T1" fmla="*/ 459 h 561"/>
                <a:gd name="T2" fmla="*/ 345 w 690"/>
                <a:gd name="T3" fmla="*/ 561 h 561"/>
                <a:gd name="T4" fmla="*/ 690 w 690"/>
                <a:gd name="T5" fmla="*/ 459 h 561"/>
                <a:gd name="T6" fmla="*/ 690 w 690"/>
                <a:gd name="T7" fmla="*/ 0 h 561"/>
                <a:gd name="T8" fmla="*/ 345 w 690"/>
                <a:gd name="T9" fmla="*/ 103 h 561"/>
                <a:gd name="T10" fmla="*/ 0 w 690"/>
                <a:gd name="T11" fmla="*/ 0 h 561"/>
                <a:gd name="T12" fmla="*/ 0 w 690"/>
                <a:gd name="T13" fmla="*/ 459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1">
                  <a:moveTo>
                    <a:pt x="0" y="459"/>
                  </a:moveTo>
                  <a:lnTo>
                    <a:pt x="345" y="561"/>
                  </a:lnTo>
                  <a:lnTo>
                    <a:pt x="690" y="459"/>
                  </a:lnTo>
                  <a:lnTo>
                    <a:pt x="690" y="0"/>
                  </a:lnTo>
                  <a:lnTo>
                    <a:pt x="345" y="103"/>
                  </a:lnTo>
                  <a:lnTo>
                    <a:pt x="0" y="0"/>
                  </a:lnTo>
                  <a:lnTo>
                    <a:pt x="0" y="45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8" name="Freeform 38"/>
            <p:cNvSpPr>
              <a:spLocks/>
            </p:cNvSpPr>
            <p:nvPr/>
          </p:nvSpPr>
          <p:spPr bwMode="auto">
            <a:xfrm>
              <a:off x="3041649" y="2527301"/>
              <a:ext cx="1095375" cy="890588"/>
            </a:xfrm>
            <a:custGeom>
              <a:avLst/>
              <a:gdLst>
                <a:gd name="T0" fmla="*/ 0 w 690"/>
                <a:gd name="T1" fmla="*/ 459 h 561"/>
                <a:gd name="T2" fmla="*/ 345 w 690"/>
                <a:gd name="T3" fmla="*/ 561 h 561"/>
                <a:gd name="T4" fmla="*/ 690 w 690"/>
                <a:gd name="T5" fmla="*/ 459 h 561"/>
                <a:gd name="T6" fmla="*/ 690 w 690"/>
                <a:gd name="T7" fmla="*/ 0 h 561"/>
                <a:gd name="T8" fmla="*/ 345 w 690"/>
                <a:gd name="T9" fmla="*/ 103 h 561"/>
                <a:gd name="T10" fmla="*/ 0 w 690"/>
                <a:gd name="T11" fmla="*/ 0 h 561"/>
                <a:gd name="T12" fmla="*/ 0 w 690"/>
                <a:gd name="T13" fmla="*/ 459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1">
                  <a:moveTo>
                    <a:pt x="0" y="459"/>
                  </a:moveTo>
                  <a:lnTo>
                    <a:pt x="345" y="561"/>
                  </a:lnTo>
                  <a:lnTo>
                    <a:pt x="690" y="459"/>
                  </a:lnTo>
                  <a:lnTo>
                    <a:pt x="690" y="0"/>
                  </a:lnTo>
                  <a:lnTo>
                    <a:pt x="345" y="103"/>
                  </a:lnTo>
                  <a:lnTo>
                    <a:pt x="0" y="0"/>
                  </a:lnTo>
                  <a:lnTo>
                    <a:pt x="0" y="45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0" name="Freeform 40"/>
            <p:cNvSpPr>
              <a:spLocks/>
            </p:cNvSpPr>
            <p:nvPr/>
          </p:nvSpPr>
          <p:spPr bwMode="auto">
            <a:xfrm>
              <a:off x="3041649" y="2527301"/>
              <a:ext cx="547688" cy="890588"/>
            </a:xfrm>
            <a:custGeom>
              <a:avLst/>
              <a:gdLst>
                <a:gd name="T0" fmla="*/ 0 w 345"/>
                <a:gd name="T1" fmla="*/ 0 h 561"/>
                <a:gd name="T2" fmla="*/ 0 w 345"/>
                <a:gd name="T3" fmla="*/ 459 h 561"/>
                <a:gd name="T4" fmla="*/ 345 w 345"/>
                <a:gd name="T5" fmla="*/ 561 h 561"/>
                <a:gd name="T6" fmla="*/ 345 w 345"/>
                <a:gd name="T7" fmla="*/ 103 h 561"/>
                <a:gd name="T8" fmla="*/ 136 w 345"/>
                <a:gd name="T9" fmla="*/ 41 h 561"/>
                <a:gd name="T10" fmla="*/ 0 w 345"/>
                <a:gd name="T11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" h="561">
                  <a:moveTo>
                    <a:pt x="0" y="0"/>
                  </a:moveTo>
                  <a:lnTo>
                    <a:pt x="0" y="459"/>
                  </a:lnTo>
                  <a:lnTo>
                    <a:pt x="345" y="561"/>
                  </a:lnTo>
                  <a:lnTo>
                    <a:pt x="345" y="103"/>
                  </a:lnTo>
                  <a:lnTo>
                    <a:pt x="136" y="4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1" name="Freeform 41"/>
            <p:cNvSpPr>
              <a:spLocks/>
            </p:cNvSpPr>
            <p:nvPr/>
          </p:nvSpPr>
          <p:spPr bwMode="auto">
            <a:xfrm>
              <a:off x="3041649" y="3576638"/>
              <a:ext cx="1095375" cy="889000"/>
            </a:xfrm>
            <a:custGeom>
              <a:avLst/>
              <a:gdLst>
                <a:gd name="T0" fmla="*/ 0 w 690"/>
                <a:gd name="T1" fmla="*/ 459 h 560"/>
                <a:gd name="T2" fmla="*/ 345 w 690"/>
                <a:gd name="T3" fmla="*/ 560 h 560"/>
                <a:gd name="T4" fmla="*/ 690 w 690"/>
                <a:gd name="T5" fmla="*/ 459 h 560"/>
                <a:gd name="T6" fmla="*/ 690 w 690"/>
                <a:gd name="T7" fmla="*/ 0 h 560"/>
                <a:gd name="T8" fmla="*/ 345 w 690"/>
                <a:gd name="T9" fmla="*/ 102 h 560"/>
                <a:gd name="T10" fmla="*/ 0 w 690"/>
                <a:gd name="T11" fmla="*/ 0 h 560"/>
                <a:gd name="T12" fmla="*/ 0 w 690"/>
                <a:gd name="T13" fmla="*/ 459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0">
                  <a:moveTo>
                    <a:pt x="0" y="459"/>
                  </a:moveTo>
                  <a:lnTo>
                    <a:pt x="345" y="560"/>
                  </a:lnTo>
                  <a:lnTo>
                    <a:pt x="690" y="459"/>
                  </a:lnTo>
                  <a:lnTo>
                    <a:pt x="690" y="0"/>
                  </a:lnTo>
                  <a:lnTo>
                    <a:pt x="345" y="102"/>
                  </a:lnTo>
                  <a:lnTo>
                    <a:pt x="0" y="0"/>
                  </a:lnTo>
                  <a:lnTo>
                    <a:pt x="0" y="4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2" name="Freeform 42"/>
            <p:cNvSpPr>
              <a:spLocks/>
            </p:cNvSpPr>
            <p:nvPr/>
          </p:nvSpPr>
          <p:spPr bwMode="auto">
            <a:xfrm>
              <a:off x="3041649" y="3576638"/>
              <a:ext cx="1095375" cy="889000"/>
            </a:xfrm>
            <a:custGeom>
              <a:avLst/>
              <a:gdLst>
                <a:gd name="T0" fmla="*/ 0 w 690"/>
                <a:gd name="T1" fmla="*/ 459 h 560"/>
                <a:gd name="T2" fmla="*/ 345 w 690"/>
                <a:gd name="T3" fmla="*/ 560 h 560"/>
                <a:gd name="T4" fmla="*/ 690 w 690"/>
                <a:gd name="T5" fmla="*/ 459 h 560"/>
                <a:gd name="T6" fmla="*/ 690 w 690"/>
                <a:gd name="T7" fmla="*/ 0 h 560"/>
                <a:gd name="T8" fmla="*/ 345 w 690"/>
                <a:gd name="T9" fmla="*/ 102 h 560"/>
                <a:gd name="T10" fmla="*/ 0 w 690"/>
                <a:gd name="T11" fmla="*/ 0 h 560"/>
                <a:gd name="T12" fmla="*/ 0 w 690"/>
                <a:gd name="T13" fmla="*/ 459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0">
                  <a:moveTo>
                    <a:pt x="0" y="459"/>
                  </a:moveTo>
                  <a:lnTo>
                    <a:pt x="345" y="560"/>
                  </a:lnTo>
                  <a:lnTo>
                    <a:pt x="690" y="459"/>
                  </a:lnTo>
                  <a:lnTo>
                    <a:pt x="690" y="0"/>
                  </a:lnTo>
                  <a:lnTo>
                    <a:pt x="345" y="102"/>
                  </a:lnTo>
                  <a:lnTo>
                    <a:pt x="0" y="0"/>
                  </a:lnTo>
                  <a:lnTo>
                    <a:pt x="0" y="45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4" name="Freeform 44"/>
            <p:cNvSpPr>
              <a:spLocks/>
            </p:cNvSpPr>
            <p:nvPr/>
          </p:nvSpPr>
          <p:spPr bwMode="auto">
            <a:xfrm>
              <a:off x="3041649" y="3576638"/>
              <a:ext cx="547688" cy="889000"/>
            </a:xfrm>
            <a:custGeom>
              <a:avLst/>
              <a:gdLst>
                <a:gd name="T0" fmla="*/ 0 w 345"/>
                <a:gd name="T1" fmla="*/ 0 h 560"/>
                <a:gd name="T2" fmla="*/ 0 w 345"/>
                <a:gd name="T3" fmla="*/ 459 h 560"/>
                <a:gd name="T4" fmla="*/ 345 w 345"/>
                <a:gd name="T5" fmla="*/ 560 h 560"/>
                <a:gd name="T6" fmla="*/ 345 w 345"/>
                <a:gd name="T7" fmla="*/ 102 h 560"/>
                <a:gd name="T8" fmla="*/ 136 w 345"/>
                <a:gd name="T9" fmla="*/ 40 h 560"/>
                <a:gd name="T10" fmla="*/ 0 w 345"/>
                <a:gd name="T1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" h="560">
                  <a:moveTo>
                    <a:pt x="0" y="0"/>
                  </a:moveTo>
                  <a:lnTo>
                    <a:pt x="0" y="459"/>
                  </a:lnTo>
                  <a:lnTo>
                    <a:pt x="345" y="560"/>
                  </a:lnTo>
                  <a:lnTo>
                    <a:pt x="345" y="102"/>
                  </a:lnTo>
                  <a:lnTo>
                    <a:pt x="136" y="4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5" name="Freeform 45"/>
            <p:cNvSpPr>
              <a:spLocks/>
            </p:cNvSpPr>
            <p:nvPr/>
          </p:nvSpPr>
          <p:spPr bwMode="auto">
            <a:xfrm>
              <a:off x="3041649" y="4624388"/>
              <a:ext cx="1095375" cy="890588"/>
            </a:xfrm>
            <a:custGeom>
              <a:avLst/>
              <a:gdLst>
                <a:gd name="T0" fmla="*/ 0 w 690"/>
                <a:gd name="T1" fmla="*/ 460 h 561"/>
                <a:gd name="T2" fmla="*/ 345 w 690"/>
                <a:gd name="T3" fmla="*/ 561 h 561"/>
                <a:gd name="T4" fmla="*/ 690 w 690"/>
                <a:gd name="T5" fmla="*/ 460 h 561"/>
                <a:gd name="T6" fmla="*/ 690 w 690"/>
                <a:gd name="T7" fmla="*/ 0 h 561"/>
                <a:gd name="T8" fmla="*/ 345 w 690"/>
                <a:gd name="T9" fmla="*/ 103 h 561"/>
                <a:gd name="T10" fmla="*/ 0 w 690"/>
                <a:gd name="T11" fmla="*/ 0 h 561"/>
                <a:gd name="T12" fmla="*/ 0 w 690"/>
                <a:gd name="T13" fmla="*/ 46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1">
                  <a:moveTo>
                    <a:pt x="0" y="460"/>
                  </a:moveTo>
                  <a:lnTo>
                    <a:pt x="345" y="561"/>
                  </a:lnTo>
                  <a:lnTo>
                    <a:pt x="690" y="460"/>
                  </a:lnTo>
                  <a:lnTo>
                    <a:pt x="690" y="0"/>
                  </a:lnTo>
                  <a:lnTo>
                    <a:pt x="345" y="103"/>
                  </a:lnTo>
                  <a:lnTo>
                    <a:pt x="0" y="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6" name="Freeform 46"/>
            <p:cNvSpPr>
              <a:spLocks/>
            </p:cNvSpPr>
            <p:nvPr/>
          </p:nvSpPr>
          <p:spPr bwMode="auto">
            <a:xfrm>
              <a:off x="3041649" y="4624388"/>
              <a:ext cx="1095375" cy="890588"/>
            </a:xfrm>
            <a:custGeom>
              <a:avLst/>
              <a:gdLst>
                <a:gd name="T0" fmla="*/ 0 w 690"/>
                <a:gd name="T1" fmla="*/ 460 h 561"/>
                <a:gd name="T2" fmla="*/ 345 w 690"/>
                <a:gd name="T3" fmla="*/ 561 h 561"/>
                <a:gd name="T4" fmla="*/ 690 w 690"/>
                <a:gd name="T5" fmla="*/ 460 h 561"/>
                <a:gd name="T6" fmla="*/ 690 w 690"/>
                <a:gd name="T7" fmla="*/ 0 h 561"/>
                <a:gd name="T8" fmla="*/ 345 w 690"/>
                <a:gd name="T9" fmla="*/ 103 h 561"/>
                <a:gd name="T10" fmla="*/ 0 w 690"/>
                <a:gd name="T11" fmla="*/ 0 h 561"/>
                <a:gd name="T12" fmla="*/ 0 w 690"/>
                <a:gd name="T13" fmla="*/ 46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0" h="561">
                  <a:moveTo>
                    <a:pt x="0" y="460"/>
                  </a:moveTo>
                  <a:lnTo>
                    <a:pt x="345" y="561"/>
                  </a:lnTo>
                  <a:lnTo>
                    <a:pt x="690" y="460"/>
                  </a:lnTo>
                  <a:lnTo>
                    <a:pt x="690" y="0"/>
                  </a:lnTo>
                  <a:lnTo>
                    <a:pt x="345" y="103"/>
                  </a:lnTo>
                  <a:lnTo>
                    <a:pt x="0" y="0"/>
                  </a:lnTo>
                  <a:lnTo>
                    <a:pt x="0" y="4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58" name="Freeform 48"/>
            <p:cNvSpPr>
              <a:spLocks/>
            </p:cNvSpPr>
            <p:nvPr/>
          </p:nvSpPr>
          <p:spPr bwMode="auto">
            <a:xfrm>
              <a:off x="3041649" y="4624388"/>
              <a:ext cx="547688" cy="890588"/>
            </a:xfrm>
            <a:custGeom>
              <a:avLst/>
              <a:gdLst>
                <a:gd name="T0" fmla="*/ 0 w 345"/>
                <a:gd name="T1" fmla="*/ 0 h 561"/>
                <a:gd name="T2" fmla="*/ 0 w 345"/>
                <a:gd name="T3" fmla="*/ 460 h 561"/>
                <a:gd name="T4" fmla="*/ 345 w 345"/>
                <a:gd name="T5" fmla="*/ 561 h 561"/>
                <a:gd name="T6" fmla="*/ 345 w 345"/>
                <a:gd name="T7" fmla="*/ 103 h 561"/>
                <a:gd name="T8" fmla="*/ 136 w 345"/>
                <a:gd name="T9" fmla="*/ 41 h 561"/>
                <a:gd name="T10" fmla="*/ 0 w 345"/>
                <a:gd name="T11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" h="561">
                  <a:moveTo>
                    <a:pt x="0" y="0"/>
                  </a:moveTo>
                  <a:lnTo>
                    <a:pt x="0" y="460"/>
                  </a:lnTo>
                  <a:lnTo>
                    <a:pt x="345" y="561"/>
                  </a:lnTo>
                  <a:lnTo>
                    <a:pt x="345" y="103"/>
                  </a:lnTo>
                  <a:lnTo>
                    <a:pt x="136" y="4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</p:grpSp>
      <p:sp>
        <p:nvSpPr>
          <p:cNvPr id="60" name="Freeform 50"/>
          <p:cNvSpPr>
            <a:spLocks/>
          </p:cNvSpPr>
          <p:nvPr/>
        </p:nvSpPr>
        <p:spPr bwMode="auto">
          <a:xfrm>
            <a:off x="3041649" y="5673726"/>
            <a:ext cx="1095375" cy="890588"/>
          </a:xfrm>
          <a:custGeom>
            <a:avLst/>
            <a:gdLst>
              <a:gd name="T0" fmla="*/ 0 w 690"/>
              <a:gd name="T1" fmla="*/ 459 h 561"/>
              <a:gd name="T2" fmla="*/ 345 w 690"/>
              <a:gd name="T3" fmla="*/ 561 h 561"/>
              <a:gd name="T4" fmla="*/ 690 w 690"/>
              <a:gd name="T5" fmla="*/ 459 h 561"/>
              <a:gd name="T6" fmla="*/ 690 w 690"/>
              <a:gd name="T7" fmla="*/ 0 h 561"/>
              <a:gd name="T8" fmla="*/ 345 w 690"/>
              <a:gd name="T9" fmla="*/ 103 h 561"/>
              <a:gd name="T10" fmla="*/ 0 w 690"/>
              <a:gd name="T11" fmla="*/ 0 h 561"/>
              <a:gd name="T12" fmla="*/ 0 w 690"/>
              <a:gd name="T13" fmla="*/ 459 h 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0" h="561">
                <a:moveTo>
                  <a:pt x="0" y="459"/>
                </a:moveTo>
                <a:lnTo>
                  <a:pt x="345" y="561"/>
                </a:lnTo>
                <a:lnTo>
                  <a:pt x="690" y="459"/>
                </a:lnTo>
                <a:lnTo>
                  <a:pt x="690" y="0"/>
                </a:lnTo>
                <a:lnTo>
                  <a:pt x="345" y="103"/>
                </a:lnTo>
                <a:lnTo>
                  <a:pt x="0" y="0"/>
                </a:lnTo>
                <a:lnTo>
                  <a:pt x="0" y="45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69" name="Rectangle 68"/>
          <p:cNvSpPr/>
          <p:nvPr/>
        </p:nvSpPr>
        <p:spPr>
          <a:xfrm>
            <a:off x="2783632" y="494037"/>
            <a:ext cx="7200800" cy="5768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Da </a:t>
            </a:r>
            <a:r>
              <a:rPr lang="en-US" sz="4400" b="1" dirty="0" err="1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apresentação</a:t>
            </a:r>
            <a:endParaRPr lang="en-US" sz="44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" name="Subtitle 2"/>
          <p:cNvSpPr txBox="1">
            <a:spLocks/>
          </p:cNvSpPr>
          <p:nvPr/>
        </p:nvSpPr>
        <p:spPr>
          <a:xfrm>
            <a:off x="2236635" y="1552284"/>
            <a:ext cx="4678387" cy="955148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133" b="1" dirty="0" smtClean="0">
                <a:solidFill>
                  <a:schemeClr val="tx1"/>
                </a:solidFill>
                <a:latin typeface="+mj-lt"/>
                <a:cs typeface="Montserrat-Bold"/>
              </a:rPr>
              <a:t>1 – Da certificação </a:t>
            </a:r>
            <a:r>
              <a:rPr lang="fr-FR" sz="2133" b="1" dirty="0" smtClean="0">
                <a:solidFill>
                  <a:schemeClr val="tx1"/>
                </a:solidFill>
                <a:latin typeface="+mj-lt"/>
                <a:cs typeface="Montserrat-Bold"/>
              </a:rPr>
              <a:t>profissional</a:t>
            </a:r>
          </a:p>
          <a:p>
            <a:pPr algn="l"/>
            <a:r>
              <a:rPr lang="fr-FR" sz="2133" b="1" dirty="0" smtClean="0">
                <a:solidFill>
                  <a:schemeClr val="tx1"/>
                </a:solidFill>
                <a:latin typeface="+mj-lt"/>
                <a:cs typeface="Montserrat-Bold"/>
              </a:rPr>
              <a:t> </a:t>
            </a:r>
            <a:r>
              <a:rPr lang="fr-FR" sz="2133" b="1" dirty="0" smtClean="0">
                <a:solidFill>
                  <a:schemeClr val="tx1"/>
                </a:solidFill>
                <a:latin typeface="+mj-lt"/>
                <a:cs typeface="Montserrat-Bold"/>
              </a:rPr>
              <a:t>x institucional </a:t>
            </a:r>
            <a:endParaRPr lang="fr-FR" sz="2133" b="1" dirty="0">
              <a:solidFill>
                <a:schemeClr val="tx1"/>
              </a:solidFill>
              <a:latin typeface="+mj-lt"/>
              <a:cs typeface="Montserrat-Bold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464152" y="2396014"/>
            <a:ext cx="3460347" cy="4205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/>
          <a:p>
            <a:pPr defTabSz="457200" eaLnBrk="1" hangingPunct="1">
              <a:spcBef>
                <a:spcPct val="20000"/>
              </a:spcBef>
              <a:buFont typeface="Arial"/>
              <a:buNone/>
            </a:pPr>
            <a:r>
              <a:rPr lang="fr-FR" sz="2133" b="1" dirty="0">
                <a:latin typeface="+mj-lt"/>
                <a:cs typeface="Montserrat-Bold"/>
              </a:rPr>
              <a:t>2 – </a:t>
            </a:r>
            <a:r>
              <a:rPr lang="pt-BR" sz="2133" b="1" dirty="0">
                <a:latin typeface="+mj-lt"/>
                <a:cs typeface="Montserrat-Bold"/>
              </a:rPr>
              <a:t>Da certificação nas normas gerais </a:t>
            </a:r>
            <a:r>
              <a:rPr lang="pt-BR" sz="2133" b="1" dirty="0" smtClean="0">
                <a:latin typeface="+mj-lt"/>
                <a:cs typeface="Montserrat-Bold"/>
              </a:rPr>
              <a:t>das EFPC e dos </a:t>
            </a:r>
            <a:r>
              <a:rPr lang="pt-BR" sz="2133" b="1" dirty="0">
                <a:latin typeface="+mj-lt"/>
                <a:cs typeface="Montserrat-Bold"/>
              </a:rPr>
              <a:t>RPPS</a:t>
            </a:r>
          </a:p>
          <a:p>
            <a:pPr defTabSz="457200" eaLnBrk="1" hangingPunct="1">
              <a:spcBef>
                <a:spcPct val="20000"/>
              </a:spcBef>
              <a:buFont typeface="Arial"/>
              <a:buNone/>
            </a:pPr>
            <a:r>
              <a:rPr lang="fr-FR" sz="2133" b="1" dirty="0">
                <a:latin typeface="+mj-lt"/>
                <a:cs typeface="Montserrat-Bold"/>
              </a:rPr>
              <a:t> 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2639616" y="3585964"/>
            <a:ext cx="3886471" cy="4205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/>
          <a:p>
            <a:pPr defTabSz="457200" eaLnBrk="1" hangingPunct="1">
              <a:spcBef>
                <a:spcPct val="20000"/>
              </a:spcBef>
              <a:buFont typeface="Arial"/>
              <a:buNone/>
            </a:pPr>
            <a:r>
              <a:rPr lang="fr-FR" sz="2133" b="1" dirty="0">
                <a:latin typeface="+mj-lt"/>
                <a:cs typeface="Montserrat-Bold"/>
              </a:rPr>
              <a:t>3 – </a:t>
            </a:r>
            <a:r>
              <a:rPr lang="fr-FR" sz="2133" b="1" dirty="0" smtClean="0">
                <a:latin typeface="+mj-lt"/>
                <a:cs typeface="Montserrat-Bold"/>
              </a:rPr>
              <a:t>Do Pró-Gestão RPPS</a:t>
            </a:r>
            <a:endParaRPr lang="fr-FR" sz="2133" b="1" dirty="0">
              <a:latin typeface="+mj-lt"/>
              <a:cs typeface="Montserrat-Bold"/>
            </a:endParaRPr>
          </a:p>
        </p:txBody>
      </p:sp>
      <p:sp>
        <p:nvSpPr>
          <p:cNvPr id="53" name="Retângulo 52"/>
          <p:cNvSpPr/>
          <p:nvPr/>
        </p:nvSpPr>
        <p:spPr>
          <a:xfrm>
            <a:off x="7481556" y="4150644"/>
            <a:ext cx="2841366" cy="420564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/>
          <a:p>
            <a:pPr defTabSz="457200" eaLnBrk="1" hangingPunct="1">
              <a:spcBef>
                <a:spcPct val="20000"/>
              </a:spcBef>
              <a:buFont typeface="Arial"/>
              <a:buNone/>
            </a:pPr>
            <a:r>
              <a:rPr lang="fr-FR" sz="2133" b="1" dirty="0">
                <a:latin typeface="+mj-lt"/>
                <a:cs typeface="Montserrat-Bold"/>
              </a:rPr>
              <a:t>4 – Dos </a:t>
            </a:r>
            <a:r>
              <a:rPr lang="fr-FR" sz="2133" b="1" dirty="0" smtClean="0">
                <a:latin typeface="+mj-lt"/>
                <a:cs typeface="Montserrat-Bold"/>
              </a:rPr>
              <a:t>impactos </a:t>
            </a:r>
            <a:r>
              <a:rPr lang="fr-FR" sz="2133" b="1" dirty="0">
                <a:latin typeface="+mj-lt"/>
                <a:cs typeface="Montserrat-Bold"/>
              </a:rPr>
              <a:t>do Pró-Gestão </a:t>
            </a:r>
          </a:p>
        </p:txBody>
      </p:sp>
      <p:sp>
        <p:nvSpPr>
          <p:cNvPr id="57" name="Retângulo 56"/>
          <p:cNvSpPr/>
          <p:nvPr/>
        </p:nvSpPr>
        <p:spPr>
          <a:xfrm>
            <a:off x="2724576" y="5319165"/>
            <a:ext cx="3300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Montserrat-Bold"/>
              </a:rPr>
              <a:t>5 – Da certificação individual no Pró-Gestão Pró-Gestão RPPS</a:t>
            </a:r>
            <a:endParaRPr lang="fr-FR" b="1" dirty="0">
              <a:cs typeface="Montserrat-Bold"/>
            </a:endParaRPr>
          </a:p>
        </p:txBody>
      </p:sp>
    </p:spTree>
    <p:extLst>
      <p:ext uri="{BB962C8B-B14F-4D97-AF65-F5344CB8AC3E}">
        <p14:creationId xmlns:p14="http://schemas.microsoft.com/office/powerpoint/2010/main" val="320695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9" grpId="0"/>
      <p:bldP spid="53" grpId="0"/>
      <p:bldP spid="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1631950" y="1989138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lnSpc>
                <a:spcPct val="150000"/>
              </a:lnSpc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lang="pt-BR" altLang="pt-BR" sz="2000">
                <a:latin typeface="Times New Roman" pitchFamily="18" charset="0"/>
              </a:rPr>
              <a:t>       </a:t>
            </a: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1617663" y="1240883"/>
            <a:ext cx="10455001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EDUCAÇÃO PREVIDENCIÁRIA: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96688" y="347779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Da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certificação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 no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 RPPS</a:t>
            </a:r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92426"/>
              </p:ext>
            </p:extLst>
          </p:nvPr>
        </p:nvGraphicFramePr>
        <p:xfrm>
          <a:off x="353331" y="2176690"/>
          <a:ext cx="11593288" cy="280416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145016"/>
                <a:gridCol w="576064"/>
                <a:gridCol w="576064"/>
                <a:gridCol w="792088"/>
                <a:gridCol w="504056"/>
              </a:tblGrid>
              <a:tr h="19050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Plano de Ação de </a:t>
                      </a: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Capacitação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Níveis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Formação básica em RPPS para servidores, dirigentes e conselheiros.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Treinamento aos servidores que atuam na área de concessão de benefícios. 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Capacitação dos servidores que atuam na área de investimentos.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Treinamento em gestão previdenciária para servidores, dirigentes e conselheiros.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Programas de Educação Previdenciária.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X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Preparação dos servidores e dirigentes para </a:t>
                      </a: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certificação individual de qualificação</a:t>
                      </a:r>
                      <a:r>
                        <a:rPr lang="pt-BR" sz="2000" dirty="0">
                          <a:effectLst/>
                        </a:rPr>
                        <a:t>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X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512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1513115" y="4915882"/>
            <a:ext cx="9165771" cy="25287"/>
          </a:xfrm>
          <a:prstGeom prst="line">
            <a:avLst/>
          </a:prstGeom>
          <a:ln w="19050" cap="rnd" cmpd="thickThin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-24680" y="33265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-24680" y="652534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407368" y="1131387"/>
            <a:ext cx="4768562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BR" b="1" i="1" dirty="0" smtClean="0"/>
              <a:t>Obrigado! </a:t>
            </a:r>
            <a:endParaRPr lang="pt-BR" b="1" i="1" dirty="0"/>
          </a:p>
          <a:p>
            <a:pPr>
              <a:spcBef>
                <a:spcPts val="600"/>
              </a:spcBef>
            </a:pPr>
            <a:r>
              <a:rPr lang="pt-BR" b="1" i="1" dirty="0"/>
              <a:t>Allex Albert Rodrigues</a:t>
            </a:r>
          </a:p>
          <a:p>
            <a:pPr>
              <a:spcBef>
                <a:spcPts val="600"/>
              </a:spcBef>
            </a:pPr>
            <a:r>
              <a:rPr lang="pt-BR" dirty="0"/>
              <a:t>Auditor-Fiscal da Receita Federal do Brasil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Subsecretário dos Regimes Próprios de Previdência Social</a:t>
            </a:r>
            <a:endParaRPr lang="pt-BR" dirty="0"/>
          </a:p>
          <a:p>
            <a:pPr>
              <a:spcBef>
                <a:spcPts val="600"/>
              </a:spcBef>
            </a:pPr>
            <a:endParaRPr lang="pt-BR" dirty="0"/>
          </a:p>
          <a:p>
            <a:pPr algn="ctr">
              <a:spcBef>
                <a:spcPts val="600"/>
              </a:spcBef>
            </a:pPr>
            <a:r>
              <a:rPr lang="pt-BR" dirty="0">
                <a:latin typeface="Arial Rounded MT Bold" panose="020F0704030504030204" pitchFamily="34" charset="0"/>
              </a:rPr>
              <a:t>atendimento.rpps@previdencia.gov.br </a:t>
            </a:r>
          </a:p>
          <a:p>
            <a:pPr algn="ctr">
              <a:spcBef>
                <a:spcPts val="600"/>
              </a:spcBef>
            </a:pPr>
            <a:r>
              <a:rPr lang="pt-BR" dirty="0">
                <a:latin typeface="Arial Rounded MT Bold" panose="020F0704030504030204" pitchFamily="34" charset="0"/>
              </a:rPr>
              <a:t>(61)2021-5555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923028836"/>
              </p:ext>
            </p:extLst>
          </p:nvPr>
        </p:nvGraphicFramePr>
        <p:xfrm>
          <a:off x="4223792" y="1098080"/>
          <a:ext cx="8839200" cy="5759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299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-168696" y="1987649"/>
            <a:ext cx="5472608" cy="30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r>
              <a:rPr lang="pt-BR" altLang="pt-BR" sz="2400" b="1" dirty="0" smtClean="0">
                <a:cs typeface="Times New Roman" pitchFamily="18" charset="0"/>
              </a:rPr>
              <a:t>Declaração </a:t>
            </a:r>
            <a:r>
              <a:rPr lang="pt-BR" altLang="pt-BR" sz="2400" b="1" dirty="0">
                <a:cs typeface="Times New Roman" pitchFamily="18" charset="0"/>
              </a:rPr>
              <a:t>que determinada situação foi verificada e atestada</a:t>
            </a:r>
          </a:p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endParaRPr lang="pt-BR" altLang="pt-BR" sz="2400" b="1" dirty="0" smtClean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r>
              <a:rPr lang="pt-BR" altLang="pt-BR" sz="2400" b="1" dirty="0" smtClean="0">
                <a:cs typeface="Times New Roman" pitchFamily="18" charset="0"/>
              </a:rPr>
              <a:t>Formal </a:t>
            </a:r>
            <a:r>
              <a:rPr lang="pt-BR" altLang="pt-BR" sz="2400" b="1" dirty="0">
                <a:cs typeface="Times New Roman" pitchFamily="18" charset="0"/>
              </a:rPr>
              <a:t>e transparente</a:t>
            </a:r>
          </a:p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endParaRPr lang="pt-BR" altLang="pt-BR" sz="2400" b="1" dirty="0" smtClean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r>
              <a:rPr lang="pt-BR" altLang="pt-BR" sz="2400" b="1" dirty="0" smtClean="0">
                <a:cs typeface="Times New Roman" pitchFamily="18" charset="0"/>
              </a:rPr>
              <a:t>Verificação </a:t>
            </a:r>
            <a:r>
              <a:rPr lang="pt-BR" altLang="pt-BR" sz="2400" b="1" dirty="0">
                <a:cs typeface="Times New Roman" pitchFamily="18" charset="0"/>
              </a:rPr>
              <a:t>por meio dos procedimentos padronizados e documentados</a:t>
            </a:r>
          </a:p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endParaRPr lang="pt-BR" altLang="pt-BR" sz="2400" b="1" dirty="0" smtClean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tabLst>
                <a:tab pos="1524000" algn="l"/>
              </a:tabLst>
              <a:defRPr/>
            </a:pPr>
            <a:r>
              <a:rPr lang="pt-BR" altLang="pt-BR" sz="2400" b="1" dirty="0" smtClean="0">
                <a:cs typeface="Times New Roman" pitchFamily="18" charset="0"/>
              </a:rPr>
              <a:t>Pressupõe </a:t>
            </a:r>
            <a:r>
              <a:rPr lang="pt-BR" altLang="pt-BR" sz="2400" b="1" dirty="0">
                <a:cs typeface="Times New Roman" pitchFamily="18" charset="0"/>
              </a:rPr>
              <a:t>reavaliação e renovação </a:t>
            </a:r>
            <a:r>
              <a:rPr lang="pt-BR" altLang="pt-BR" sz="2400" b="1" dirty="0" smtClean="0">
                <a:cs typeface="Times New Roman" pitchFamily="18" charset="0"/>
              </a:rPr>
              <a:t>periódica</a:t>
            </a: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altLang="pt-BR"/>
              <a:t>       </a:t>
            </a: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839416" y="1376301"/>
            <a:ext cx="4124524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>
                <a:solidFill>
                  <a:schemeClr val="tx1"/>
                </a:solidFill>
                <a:latin typeface="+mj-lt"/>
                <a:cs typeface="Calibri" pitchFamily="34" charset="0"/>
              </a:rPr>
              <a:t>O QUE É CERTIFICAÇÃO?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6514" y="541599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Da certificação</a:t>
            </a:r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3"/>
          <p:cNvSpPr>
            <a:spLocks/>
          </p:cNvSpPr>
          <p:nvPr/>
        </p:nvSpPr>
        <p:spPr bwMode="auto">
          <a:xfrm>
            <a:off x="6384032" y="1376300"/>
            <a:ext cx="5400600" cy="30608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32000" indent="0" algn="just">
              <a:tabLst>
                <a:tab pos="1524000" algn="l"/>
              </a:tabLst>
              <a:defRPr/>
            </a:pPr>
            <a:r>
              <a:rPr lang="pt-BR" altLang="pt-BR" sz="2400" b="1" dirty="0" smtClean="0">
                <a:cs typeface="Times New Roman" pitchFamily="18" charset="0"/>
              </a:rPr>
              <a:t>“Processo realizado por entidade certificadora para comprovação de atendimento e verificação de conformidade com os requisitos técnicos necessários para o exercício de determinado cargo ou função” (art. 2º da Resolução CNPC nº 19/2015)</a:t>
            </a:r>
            <a:endParaRPr lang="pt-BR" altLang="pt-BR" sz="2400" b="1" dirty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103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1631501" y="2869042"/>
            <a:ext cx="9036050" cy="322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pt-BR" altLang="pt-BR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pt-BR" altLang="pt-BR" sz="3000" b="1" dirty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altLang="pt-BR" sz="3000" dirty="0" smtClean="0">
                <a:cs typeface="Times New Roman" pitchFamily="18" charset="0"/>
              </a:rPr>
              <a:t>conjunto </a:t>
            </a:r>
            <a:r>
              <a:rPr lang="pt-BR" altLang="pt-BR" sz="3000" dirty="0">
                <a:cs typeface="Times New Roman" pitchFamily="18" charset="0"/>
              </a:rPr>
              <a:t>de práticas adotadas por uma organização.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dirty="0">
                <a:cs typeface="Times New Roman" pitchFamily="18" charset="0"/>
              </a:rPr>
              <a:t>Avaliação, por entidade externa, do sistema de gestão de uma organização e o reconhecimento de que está de acordo com determinadas normas de referência.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dirty="0">
                <a:cs typeface="Times New Roman" pitchFamily="18" charset="0"/>
              </a:rPr>
              <a:t>Atesta a qualidade e a funcionalidade de produtos, serviços, processos.</a:t>
            </a:r>
          </a:p>
          <a:p>
            <a:pPr marL="431800" indent="0" algn="just">
              <a:defRPr/>
            </a:pPr>
            <a:endParaRPr lang="pt-BR" dirty="0">
              <a:latin typeface="+mj-lt"/>
              <a:cs typeface="Calibri" pitchFamily="34" charset="0"/>
            </a:endParaRP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lang="pt-BR" altLang="pt-BR" sz="2000">
                <a:latin typeface="Times New Roman" pitchFamily="18" charset="0"/>
              </a:rPr>
              <a:t>       </a:t>
            </a: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1864864" y="2653143"/>
            <a:ext cx="8569325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431800" algn="just">
              <a:buFont typeface="Arial" panose="020B0604020202020204" pitchFamily="34" charset="0"/>
              <a:buChar char="•"/>
              <a:defRPr/>
            </a:pPr>
            <a:r>
              <a:rPr lang="pt-BR" altLang="pt-BR" sz="2400" b="1" dirty="0">
                <a:solidFill>
                  <a:schemeClr val="tx1"/>
                </a:solidFill>
                <a:cs typeface="Times New Roman" pitchFamily="18" charset="0"/>
              </a:rPr>
              <a:t>CERTIFICAÇÃO INSTITUCIONAL:</a:t>
            </a:r>
          </a:p>
          <a:p>
            <a:pPr marL="88900" algn="just">
              <a:defRPr/>
            </a:pPr>
            <a:endParaRPr lang="pt-BR" altLang="pt-BR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73882" y="1373937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11113" algn="just" defTabSz="822325">
              <a:buFont typeface="Wingdings" panose="05000000000000000000" pitchFamily="2" charset="2"/>
              <a:buChar char="à"/>
              <a:defRPr/>
            </a:pPr>
            <a:r>
              <a:rPr lang="pt-BR" altLang="pt-BR" sz="3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Comprovação </a:t>
            </a:r>
            <a:r>
              <a:rPr lang="pt-BR" altLang="pt-BR" sz="3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da c</a:t>
            </a:r>
            <a:r>
              <a:rPr lang="pt-BR" altLang="pt-BR" sz="3000" dirty="0">
                <a:latin typeface="Times New Roman" pitchFamily="18" charset="0"/>
                <a:cs typeface="Times New Roman" pitchFamily="18" charset="0"/>
              </a:rPr>
              <a:t>apacitação, conhecimento ou experiência obtida por um determinado profissional.</a:t>
            </a:r>
          </a:p>
        </p:txBody>
      </p:sp>
      <p:sp>
        <p:nvSpPr>
          <p:cNvPr id="7" name="Texto Explicativo 1 (Borda e Ênfase) 6"/>
          <p:cNvSpPr/>
          <p:nvPr/>
        </p:nvSpPr>
        <p:spPr bwMode="auto">
          <a:xfrm>
            <a:off x="1199455" y="834187"/>
            <a:ext cx="8569325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431800" algn="just">
              <a:buFont typeface="Arial" panose="020B0604020202020204" pitchFamily="34" charset="0"/>
              <a:buChar char="•"/>
              <a:defRPr/>
            </a:pPr>
            <a:r>
              <a:rPr lang="pt-BR" altLang="pt-BR" sz="2400" b="1" dirty="0" smtClean="0">
                <a:solidFill>
                  <a:schemeClr val="tx1"/>
                </a:solidFill>
                <a:cs typeface="Times New Roman" pitchFamily="18" charset="0"/>
              </a:rPr>
              <a:t>CERTIFICAÇÃO PROFISSIONAL: </a:t>
            </a:r>
          </a:p>
          <a:p>
            <a:pPr marL="88900" algn="just">
              <a:defRPr/>
            </a:pPr>
            <a:endParaRPr lang="pt-BR" altLang="pt-BR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-19999" y="-5502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Da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certificação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 x institucional</a:t>
            </a:r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2967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0" y="2168860"/>
            <a:ext cx="5328146" cy="324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Qualificação</a:t>
            </a:r>
            <a:endParaRPr lang="pt-BR" altLang="pt-BR" sz="2400" b="1" dirty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endParaRPr lang="pt-BR" altLang="pt-BR" sz="2400" b="1" dirty="0" smtClean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Aquisição, atualização e manutenção dos conhecimentos</a:t>
            </a:r>
            <a:endParaRPr lang="pt-BR" altLang="pt-BR" sz="2400" b="1" dirty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endParaRPr lang="pt-BR" altLang="pt-BR" sz="2400" b="1" dirty="0" smtClean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endParaRPr lang="pt-BR" altLang="pt-BR" sz="2400" b="1" dirty="0" smtClean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lang="pt-BR" altLang="pt-BR" sz="2000">
                <a:latin typeface="Times New Roman" pitchFamily="18" charset="0"/>
              </a:rPr>
              <a:t>       </a:t>
            </a: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943725" y="1038625"/>
            <a:ext cx="3830264" cy="1027113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RESULTADOS </a:t>
            </a:r>
            <a:r>
              <a:rPr lang="pt-BR" sz="2400" b="1" dirty="0">
                <a:solidFill>
                  <a:schemeClr val="tx1"/>
                </a:solidFill>
                <a:cs typeface="Calibri" pitchFamily="34" charset="0"/>
              </a:rPr>
              <a:t>DA CERTIFICAÇÃO </a:t>
            </a: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 PROFISSIONAL...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96688" y="347779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Da </a:t>
            </a:r>
            <a:r>
              <a:rPr lang="pt-BR" sz="3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certificação </a:t>
            </a:r>
            <a:r>
              <a:rPr lang="pt-BR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 x institucional</a:t>
            </a:r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 Explicativo 1 (Borda e Ênfase) 5"/>
          <p:cNvSpPr/>
          <p:nvPr/>
        </p:nvSpPr>
        <p:spPr bwMode="auto">
          <a:xfrm>
            <a:off x="6096000" y="1038624"/>
            <a:ext cx="4349751" cy="1027113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RESULTADOS </a:t>
            </a:r>
            <a:r>
              <a:rPr lang="pt-BR" sz="2400" b="1" dirty="0">
                <a:solidFill>
                  <a:schemeClr val="tx1"/>
                </a:solidFill>
                <a:cs typeface="Calibri" pitchFamily="34" charset="0"/>
              </a:rPr>
              <a:t>DA CERTIFICAÇÃO </a:t>
            </a: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INSTITUCIONAL ...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5807968" y="2113127"/>
            <a:ext cx="5616624" cy="316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Melhoria </a:t>
            </a:r>
            <a:r>
              <a:rPr lang="pt-BR" altLang="pt-BR" sz="2400" b="1" dirty="0">
                <a:cs typeface="Times New Roman" pitchFamily="18" charset="0"/>
              </a:rPr>
              <a:t>na organização das atividades e processos</a:t>
            </a:r>
            <a:r>
              <a:rPr lang="pt-BR" altLang="pt-BR" sz="2400" b="1" dirty="0" smtClean="0">
                <a:cs typeface="Times New Roman" pitchFamily="18" charset="0"/>
              </a:rPr>
              <a:t>.</a:t>
            </a:r>
          </a:p>
          <a:p>
            <a:pPr marL="774900" algn="just">
              <a:buFont typeface="Wingdings" pitchFamily="2" charset="2"/>
              <a:buChar char="à"/>
              <a:defRPr/>
            </a:pPr>
            <a:endParaRPr lang="pt-BR" altLang="pt-BR" sz="2400" b="1" dirty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Transparência.</a:t>
            </a:r>
          </a:p>
          <a:p>
            <a:pPr marL="774900" algn="just">
              <a:buFont typeface="Wingdings" pitchFamily="2" charset="2"/>
              <a:buChar char="à"/>
              <a:defRPr/>
            </a:pPr>
            <a:endParaRPr lang="pt-BR" altLang="pt-BR" sz="2400" b="1" dirty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>
                <a:cs typeface="Times New Roman" pitchFamily="18" charset="0"/>
              </a:rPr>
              <a:t>Perpetuação das boas práticas, pela </a:t>
            </a:r>
            <a:r>
              <a:rPr lang="pt-BR" altLang="pt-BR" sz="2400" b="1" dirty="0" smtClean="0">
                <a:cs typeface="Times New Roman" pitchFamily="18" charset="0"/>
              </a:rPr>
              <a:t>padronização. </a:t>
            </a:r>
          </a:p>
          <a:p>
            <a:pPr marL="432000" indent="0" algn="just">
              <a:defRPr/>
            </a:pPr>
            <a:endParaRPr lang="pt-BR" altLang="pt-BR" sz="2400" b="1" dirty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9" name="Rectangle 3"/>
          <p:cNvSpPr>
            <a:spLocks/>
          </p:cNvSpPr>
          <p:nvPr/>
        </p:nvSpPr>
        <p:spPr bwMode="auto">
          <a:xfrm>
            <a:off x="2664073" y="5085183"/>
            <a:ext cx="7781678" cy="115212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xtLst/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solidFill>
                  <a:schemeClr val="bg1"/>
                </a:solidFill>
                <a:cs typeface="Times New Roman" pitchFamily="18" charset="0"/>
              </a:rPr>
              <a:t>Elevação </a:t>
            </a:r>
            <a:r>
              <a:rPr lang="pt-BR" altLang="pt-BR" sz="2400" b="1" dirty="0">
                <a:solidFill>
                  <a:schemeClr val="bg1"/>
                </a:solidFill>
                <a:cs typeface="Times New Roman" pitchFamily="18" charset="0"/>
              </a:rPr>
              <a:t>da competência técnica da instituição</a:t>
            </a:r>
          </a:p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solidFill>
                  <a:schemeClr val="bg1"/>
                </a:solidFill>
                <a:cs typeface="Times New Roman" pitchFamily="18" charset="0"/>
              </a:rPr>
              <a:t>Motivação</a:t>
            </a:r>
          </a:p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solidFill>
                  <a:schemeClr val="bg1"/>
                </a:solidFill>
                <a:cs typeface="Times New Roman" pitchFamily="18" charset="0"/>
              </a:rPr>
              <a:t>Reconhecimento no setor/na área onde atua </a:t>
            </a:r>
            <a:endParaRPr lang="pt-BR" altLang="pt-BR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812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/>
          </p:cNvSpPr>
          <p:nvPr/>
        </p:nvSpPr>
        <p:spPr bwMode="auto">
          <a:xfrm>
            <a:off x="2063552" y="2348880"/>
            <a:ext cx="8399462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1163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22325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35075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46238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034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606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178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750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400"/>
              </a:spcBef>
            </a:pPr>
            <a:endParaRPr lang="en-US" altLang="pt-BR" sz="4800">
              <a:solidFill>
                <a:srgbClr val="008080"/>
              </a:solidFill>
              <a:sym typeface="Erie Bold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0269339" y="6914529"/>
            <a:ext cx="448841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pt-BR" altLang="pt-BR"/>
              <a:t>       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965128" y="3636342"/>
            <a:ext cx="813593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pt-BR" altLang="pt-BR" sz="3200" b="1"/>
          </a:p>
          <a:p>
            <a:r>
              <a:rPr lang="pt-BR" altLang="pt-BR"/>
              <a:t>                     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155627" y="4166179"/>
            <a:ext cx="82343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just"/>
            <a:endParaRPr lang="pt-BR" alt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6514" y="541598"/>
            <a:ext cx="9712913" cy="1015193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/>
              <a:t>2. Da exigência de certificação </a:t>
            </a:r>
            <a:r>
              <a:rPr lang="pt-BR" dirty="0" smtClean="0"/>
              <a:t>nas </a:t>
            </a:r>
            <a:r>
              <a:rPr lang="pt-BR" dirty="0"/>
              <a:t>normas </a:t>
            </a:r>
            <a:r>
              <a:rPr lang="pt-BR" dirty="0" smtClean="0"/>
              <a:t>EFPC</a:t>
            </a:r>
            <a:endParaRPr lang="pt-BR" dirty="0"/>
          </a:p>
          <a:p>
            <a:endParaRPr lang="pt-BR" dirty="0"/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-213366" y="2895050"/>
            <a:ext cx="12021980" cy="446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774900">
              <a:buFont typeface="Wingdings" pitchFamily="2" charset="2"/>
              <a:buChar char="à"/>
              <a:defRPr/>
            </a:pPr>
            <a:r>
              <a:rPr lang="pt-BR" altLang="pt-BR" sz="2400" b="1" dirty="0">
                <a:cs typeface="Times New Roman" pitchFamily="18" charset="0"/>
              </a:rPr>
              <a:t> </a:t>
            </a:r>
            <a:r>
              <a:rPr lang="pt-BR" altLang="pt-BR" sz="2400" b="1" dirty="0" smtClean="0">
                <a:cs typeface="Times New Roman" pitchFamily="18" charset="0"/>
              </a:rPr>
              <a:t>Diretoria executiva, membros do cons. deliberativo, fiscal, comitês de assessoramento, empregados responsáveis pelas aplicações; </a:t>
            </a:r>
          </a:p>
          <a:p>
            <a:pPr marL="774900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Abrange: </a:t>
            </a:r>
            <a:r>
              <a:rPr lang="pt-BR" altLang="pt-BR" sz="2400" b="1" dirty="0" smtClean="0">
                <a:cs typeface="Times New Roman" pitchFamily="18" charset="0"/>
              </a:rPr>
              <a:t>previdência</a:t>
            </a:r>
            <a:r>
              <a:rPr lang="pt-BR" altLang="pt-BR" sz="2400" b="1" dirty="0" smtClean="0">
                <a:cs typeface="Times New Roman" pitchFamily="18" charset="0"/>
              </a:rPr>
              <a:t>, administração e governança, atuária, auditoria, contabilidade, investimentos, fiscalização, </a:t>
            </a:r>
            <a:r>
              <a:rPr lang="pt-BR" altLang="pt-BR" sz="2400" b="1" dirty="0" smtClean="0">
                <a:cs typeface="Times New Roman" pitchFamily="18" charset="0"/>
              </a:rPr>
              <a:t>jurídico (conselhos/comitês </a:t>
            </a:r>
            <a:r>
              <a:rPr lang="pt-BR" altLang="pt-BR" sz="2400" b="1" dirty="0" smtClean="0">
                <a:cs typeface="Times New Roman" pitchFamily="18" charset="0"/>
              </a:rPr>
              <a:t>pode ser só de </a:t>
            </a:r>
            <a:r>
              <a:rPr lang="pt-BR" altLang="pt-BR" sz="2400" b="1" dirty="0" smtClean="0">
                <a:cs typeface="Times New Roman" pitchFamily="18" charset="0"/>
              </a:rPr>
              <a:t>investimentos);</a:t>
            </a:r>
            <a:endParaRPr lang="pt-BR" altLang="pt-BR" sz="2400" b="1" dirty="0" smtClean="0">
              <a:cs typeface="Times New Roman" pitchFamily="18" charset="0"/>
            </a:endParaRPr>
          </a:p>
          <a:p>
            <a:pPr marL="774900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O Adm. Estatutário Tecnicamente Qualificado (AETQ) e os demais responsáveis pelas aplicações devem ser certificados previamente, os outros, até 1 ano após a posse;</a:t>
            </a:r>
          </a:p>
          <a:p>
            <a:pPr marL="774900">
              <a:buFont typeface="Wingdings" pitchFamily="2" charset="2"/>
              <a:buChar char="à"/>
              <a:defRPr/>
            </a:pPr>
            <a:r>
              <a:rPr lang="pt-BR" altLang="pt-BR" sz="2400" b="1" dirty="0" smtClean="0">
                <a:cs typeface="Times New Roman" pitchFamily="18" charset="0"/>
              </a:rPr>
              <a:t>Diretoria executiva: experiência mínima de 3 anos (o AETQ em investimentos).</a:t>
            </a: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9" name="Texto Explicativo 1 (Borda e Ênfase) 8"/>
          <p:cNvSpPr/>
          <p:nvPr/>
        </p:nvSpPr>
        <p:spPr bwMode="auto">
          <a:xfrm>
            <a:off x="670920" y="1395809"/>
            <a:ext cx="2462112" cy="874166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Resolução CNPC 19/2015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11" name="Texto Explicativo 1 (Borda e Ênfase) 10"/>
          <p:cNvSpPr/>
          <p:nvPr/>
        </p:nvSpPr>
        <p:spPr bwMode="auto">
          <a:xfrm>
            <a:off x="895649" y="2149234"/>
            <a:ext cx="2462112" cy="874166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Instrução PREVIC  28/2016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12" name="Texto Explicativo 1 (Borda e Ênfase) 11"/>
          <p:cNvSpPr/>
          <p:nvPr/>
        </p:nvSpPr>
        <p:spPr bwMode="auto">
          <a:xfrm>
            <a:off x="4802040" y="1294400"/>
            <a:ext cx="2462112" cy="874166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Portaria PREVIC 169/2018 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6789149" y="829931"/>
            <a:ext cx="5019465" cy="135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774900">
              <a:buFont typeface="Wingdings" pitchFamily="2" charset="2"/>
              <a:buChar char="à"/>
              <a:defRPr/>
            </a:pPr>
            <a:r>
              <a:rPr lang="pt-BR" altLang="pt-BR" sz="2400" b="1" dirty="0">
                <a:cs typeface="Times New Roman" pitchFamily="18" charset="0"/>
              </a:rPr>
              <a:t> </a:t>
            </a:r>
            <a:r>
              <a:rPr lang="pt-BR" altLang="pt-BR" sz="2400" b="1" dirty="0" smtClean="0">
                <a:cs typeface="Times New Roman" pitchFamily="18" charset="0"/>
              </a:rPr>
              <a:t>relaciona certificações aceitáveis e as instituições autorizadas</a:t>
            </a:r>
          </a:p>
        </p:txBody>
      </p:sp>
    </p:spTree>
    <p:extLst>
      <p:ext uri="{BB962C8B-B14F-4D97-AF65-F5344CB8AC3E}">
        <p14:creationId xmlns:p14="http://schemas.microsoft.com/office/powerpoint/2010/main" val="4242924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/>
          </p:cNvSpPr>
          <p:nvPr/>
        </p:nvSpPr>
        <p:spPr bwMode="auto">
          <a:xfrm>
            <a:off x="2063552" y="2348880"/>
            <a:ext cx="8399462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1163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22325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35075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46238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034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606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178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750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400"/>
              </a:spcBef>
            </a:pPr>
            <a:endParaRPr lang="en-US" altLang="pt-BR" sz="4800">
              <a:solidFill>
                <a:srgbClr val="008080"/>
              </a:solidFill>
              <a:sym typeface="Erie Bold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0269339" y="6914529"/>
            <a:ext cx="448841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pt-BR" altLang="pt-BR"/>
              <a:t>       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965128" y="3636342"/>
            <a:ext cx="813593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pt-BR" altLang="pt-BR" sz="3200" b="1"/>
          </a:p>
          <a:p>
            <a:r>
              <a:rPr lang="pt-BR" altLang="pt-BR"/>
              <a:t>                     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155627" y="4166179"/>
            <a:ext cx="82343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just"/>
            <a:endParaRPr lang="pt-BR" altLang="pt-BR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5061719" y="3141116"/>
            <a:ext cx="6984776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just"/>
            <a:r>
              <a:rPr lang="pt-BR" altLang="pt-BR" sz="2000" dirty="0" smtClean="0"/>
              <a:t>Os </a:t>
            </a:r>
            <a:r>
              <a:rPr lang="pt-BR" altLang="pt-BR" sz="2000" dirty="0"/>
              <a:t>responsáveis pela gestão dos recursos deverão ser certificados por entidade reconhecida pelo mercado financeiro e de capitais, tendo como objetivo principal a qualificação e profissionalização dos gestores e inserção no mercado financeiro e de capitais</a:t>
            </a:r>
          </a:p>
          <a:p>
            <a:endParaRPr lang="pt-BR" altLang="pt-BR" sz="2000" dirty="0"/>
          </a:p>
          <a:p>
            <a:r>
              <a:rPr lang="pt-BR" altLang="pt-BR" sz="2000" b="1" dirty="0"/>
              <a:t> Prazos para Certificação </a:t>
            </a:r>
            <a:endParaRPr lang="pt-BR" altLang="pt-BR" sz="2000" i="1" dirty="0"/>
          </a:p>
          <a:p>
            <a:pPr algn="just"/>
            <a:r>
              <a:rPr lang="pt-BR" altLang="pt-BR" sz="2000" dirty="0"/>
              <a:t>  1. Estados: até </a:t>
            </a:r>
            <a:r>
              <a:rPr lang="pt-BR" altLang="pt-BR" sz="2000" dirty="0" smtClean="0"/>
              <a:t>31/12/2008</a:t>
            </a:r>
            <a:endParaRPr lang="pt-BR" altLang="pt-BR" sz="2000" dirty="0"/>
          </a:p>
          <a:p>
            <a:pPr algn="just"/>
            <a:r>
              <a:rPr lang="pt-BR" altLang="pt-BR" sz="2000" dirty="0"/>
              <a:t>  2. Municípios </a:t>
            </a:r>
            <a:r>
              <a:rPr lang="pt-BR" altLang="pt-BR" sz="2000" dirty="0" smtClean="0"/>
              <a:t>c/ </a:t>
            </a:r>
            <a:r>
              <a:rPr lang="pt-BR" altLang="pt-BR" sz="2000" dirty="0"/>
              <a:t>recursos </a:t>
            </a:r>
            <a:r>
              <a:rPr lang="pt-BR" altLang="pt-BR" sz="2000" dirty="0" smtClean="0"/>
              <a:t>&gt; R</a:t>
            </a:r>
            <a:r>
              <a:rPr lang="pt-BR" altLang="pt-BR" sz="2000" dirty="0"/>
              <a:t>$ 10 milhões: até 30 </a:t>
            </a:r>
            <a:r>
              <a:rPr lang="pt-BR" altLang="pt-BR" sz="2000" dirty="0" smtClean="0"/>
              <a:t>/06/2009</a:t>
            </a:r>
            <a:endParaRPr lang="pt-BR" altLang="pt-BR" sz="2000" dirty="0"/>
          </a:p>
          <a:p>
            <a:pPr algn="just"/>
            <a:r>
              <a:rPr lang="pt-BR" altLang="pt-BR" sz="2000" dirty="0"/>
              <a:t>  3. Municípios </a:t>
            </a:r>
            <a:r>
              <a:rPr lang="pt-BR" altLang="pt-BR" sz="2000" dirty="0" smtClean="0"/>
              <a:t>entre 5 </a:t>
            </a:r>
            <a:r>
              <a:rPr lang="pt-BR" altLang="pt-BR" sz="2000" dirty="0"/>
              <a:t>e </a:t>
            </a:r>
            <a:r>
              <a:rPr lang="pt-BR" altLang="pt-BR" sz="2000" dirty="0" smtClean="0"/>
              <a:t>R</a:t>
            </a:r>
            <a:r>
              <a:rPr lang="pt-BR" altLang="pt-BR" sz="2000" dirty="0"/>
              <a:t>$ 10 milhões: até </a:t>
            </a:r>
            <a:r>
              <a:rPr lang="pt-BR" altLang="pt-BR" sz="2000" dirty="0" smtClean="0"/>
              <a:t>31/12/2009</a:t>
            </a:r>
            <a:endParaRPr lang="pt-BR" altLang="pt-BR" sz="2000" dirty="0"/>
          </a:p>
          <a:p>
            <a:pPr algn="just"/>
            <a:r>
              <a:rPr lang="pt-BR" altLang="pt-BR" sz="2000" dirty="0"/>
              <a:t>  4. Municípios </a:t>
            </a:r>
            <a:r>
              <a:rPr lang="pt-BR" altLang="pt-BR" sz="2000" dirty="0" smtClean="0"/>
              <a:t>c/ recursos &lt;R</a:t>
            </a:r>
            <a:r>
              <a:rPr lang="pt-BR" altLang="pt-BR" sz="2000" dirty="0"/>
              <a:t>$ 5 milhões: até </a:t>
            </a:r>
            <a:r>
              <a:rPr lang="pt-BR" altLang="pt-BR" sz="2000" dirty="0" smtClean="0"/>
              <a:t>30/06/2011 </a:t>
            </a:r>
            <a:endParaRPr lang="pt-BR" altLang="pt-BR" sz="2000" dirty="0"/>
          </a:p>
          <a:p>
            <a:pPr algn="just"/>
            <a:r>
              <a:rPr lang="pt-BR" altLang="pt-BR" sz="2000" dirty="0"/>
              <a:t> </a:t>
            </a:r>
          </a:p>
          <a:p>
            <a:pPr algn="just"/>
            <a:endParaRPr lang="pt-BR" altLang="pt-BR" sz="2000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8152" y="532751"/>
            <a:ext cx="9712913" cy="1015193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/>
              <a:t>2. Da exigência de certificação </a:t>
            </a:r>
            <a:r>
              <a:rPr lang="pt-BR" dirty="0" smtClean="0"/>
              <a:t>nas </a:t>
            </a:r>
            <a:r>
              <a:rPr lang="pt-BR" dirty="0"/>
              <a:t>normas </a:t>
            </a:r>
            <a:r>
              <a:rPr lang="pt-BR" dirty="0" smtClean="0"/>
              <a:t>dos </a:t>
            </a:r>
            <a:r>
              <a:rPr lang="pt-BR" dirty="0"/>
              <a:t>RPPS</a:t>
            </a:r>
          </a:p>
          <a:p>
            <a:endParaRPr lang="pt-BR" dirty="0"/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50684" y="2924944"/>
            <a:ext cx="4251721" cy="446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774900">
              <a:buFont typeface="Wingdings" pitchFamily="2" charset="2"/>
              <a:buChar char="à"/>
              <a:defRPr/>
            </a:pPr>
            <a:r>
              <a:rPr lang="pt-BR" altLang="pt-BR" sz="2400" b="1" dirty="0">
                <a:cs typeface="Times New Roman" pitchFamily="18" charset="0"/>
              </a:rPr>
              <a:t> §  2º   O  Ministério  de  Previdência  Social  </a:t>
            </a:r>
            <a:r>
              <a:rPr lang="pt-BR" altLang="pt-BR" sz="2400" b="1" dirty="0" smtClean="0">
                <a:cs typeface="Times New Roman" pitchFamily="18" charset="0"/>
              </a:rPr>
              <a:t>estabelecerá critérios  </a:t>
            </a:r>
            <a:r>
              <a:rPr lang="pt-BR" altLang="pt-BR" sz="2400" b="1" dirty="0">
                <a:cs typeface="Times New Roman" pitchFamily="18" charset="0"/>
              </a:rPr>
              <a:t>de  qualificação </a:t>
            </a:r>
            <a:r>
              <a:rPr lang="pt-BR" altLang="pt-BR" sz="2400" b="1" dirty="0" smtClean="0">
                <a:cs typeface="Times New Roman" pitchFamily="18" charset="0"/>
              </a:rPr>
              <a:t>ou  </a:t>
            </a:r>
            <a:r>
              <a:rPr lang="pt-BR" altLang="pt-BR" sz="2400" b="1" dirty="0">
                <a:cs typeface="Times New Roman" pitchFamily="18" charset="0"/>
              </a:rPr>
              <a:t>certificação </a:t>
            </a:r>
            <a:r>
              <a:rPr lang="pt-BR" altLang="pt-BR" sz="2400" b="1" dirty="0" smtClean="0">
                <a:cs typeface="Times New Roman" pitchFamily="18" charset="0"/>
              </a:rPr>
              <a:t>do  </a:t>
            </a:r>
            <a:r>
              <a:rPr lang="pt-BR" altLang="pt-BR" sz="2400" b="1" dirty="0">
                <a:cs typeface="Times New Roman" pitchFamily="18" charset="0"/>
              </a:rPr>
              <a:t>responsável  </a:t>
            </a:r>
            <a:r>
              <a:rPr lang="pt-BR" altLang="pt-BR" sz="2400" b="1" dirty="0" smtClean="0">
                <a:cs typeface="Times New Roman" pitchFamily="18" charset="0"/>
              </a:rPr>
              <a:t>pelos investimentos </a:t>
            </a:r>
            <a:r>
              <a:rPr lang="pt-BR" altLang="pt-BR" sz="2400" b="1" dirty="0">
                <a:cs typeface="Times New Roman" pitchFamily="18" charset="0"/>
              </a:rPr>
              <a:t>do </a:t>
            </a:r>
            <a:r>
              <a:rPr lang="pt-BR" altLang="pt-BR" sz="2400" b="1" dirty="0" smtClean="0">
                <a:cs typeface="Times New Roman" pitchFamily="18" charset="0"/>
              </a:rPr>
              <a:t>RPPS. </a:t>
            </a: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9" name="Texto Explicativo 1 (Borda e Ênfase) 8"/>
          <p:cNvSpPr/>
          <p:nvPr/>
        </p:nvSpPr>
        <p:spPr bwMode="auto">
          <a:xfrm>
            <a:off x="1127448" y="1982752"/>
            <a:ext cx="2462112" cy="874166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Resolução CMN 3.506/2007...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10" name="Texto Explicativo 1 (Borda e Ênfase) 9"/>
          <p:cNvSpPr/>
          <p:nvPr/>
        </p:nvSpPr>
        <p:spPr bwMode="auto">
          <a:xfrm>
            <a:off x="6033096" y="1841761"/>
            <a:ext cx="2462112" cy="874166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Portaria MPS nº 155/2008...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78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animBg="1"/>
      <p:bldP spid="111622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31504" y="836712"/>
            <a:ext cx="8892480" cy="5616624"/>
          </a:xfrm>
        </p:spPr>
        <p:txBody>
          <a:bodyPr/>
          <a:lstStyle/>
          <a:p>
            <a:pPr marL="0" indent="0" algn="just">
              <a:buNone/>
            </a:pPr>
            <a:endParaRPr lang="pt-BR" sz="2800" b="1" dirty="0">
              <a:solidFill>
                <a:srgbClr val="000099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rgbClr val="000099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47180023"/>
              </p:ext>
            </p:extLst>
          </p:nvPr>
        </p:nvGraphicFramePr>
        <p:xfrm>
          <a:off x="911424" y="1847268"/>
          <a:ext cx="9721080" cy="4606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-16514" y="541598"/>
            <a:ext cx="9712913" cy="1015193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/>
              <a:t>2. Da exigência de certificação </a:t>
            </a:r>
            <a:r>
              <a:rPr lang="pt-BR" dirty="0" smtClean="0"/>
              <a:t>nas </a:t>
            </a:r>
            <a:r>
              <a:rPr lang="pt-BR" dirty="0"/>
              <a:t>normas </a:t>
            </a:r>
            <a:r>
              <a:rPr lang="pt-BR" dirty="0" smtClean="0"/>
              <a:t>dos </a:t>
            </a:r>
            <a:r>
              <a:rPr lang="pt-BR" dirty="0"/>
              <a:t>RPPS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148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/>
          </p:cNvSpPr>
          <p:nvPr/>
        </p:nvSpPr>
        <p:spPr bwMode="auto">
          <a:xfrm>
            <a:off x="2063552" y="2348880"/>
            <a:ext cx="8399462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1163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22325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35075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46238" algn="l" defTabSz="8223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034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606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178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75038" defTabSz="822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400"/>
              </a:spcBef>
            </a:pPr>
            <a:endParaRPr lang="en-US" altLang="pt-BR" sz="4800">
              <a:solidFill>
                <a:srgbClr val="008080"/>
              </a:solidFill>
              <a:sym typeface="Erie Bold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0269339" y="6914529"/>
            <a:ext cx="448841" cy="2769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pt-BR" altLang="pt-BR"/>
              <a:t>       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965128" y="3636342"/>
            <a:ext cx="813593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pt-BR" altLang="pt-BR" sz="3200" b="1"/>
          </a:p>
          <a:p>
            <a:r>
              <a:rPr lang="pt-BR" altLang="pt-BR"/>
              <a:t>                     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155627" y="4166179"/>
            <a:ext cx="82343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just"/>
            <a:endParaRPr lang="pt-BR" altLang="pt-BR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8616280" y="6455190"/>
            <a:ext cx="56624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just"/>
            <a:r>
              <a:rPr lang="pt-BR" altLang="pt-BR" dirty="0" smtClean="0"/>
              <a:t>..... ???</a:t>
            </a:r>
            <a:endParaRPr lang="pt-BR" altLang="pt-BR" dirty="0"/>
          </a:p>
          <a:p>
            <a:pPr algn="just"/>
            <a:r>
              <a:rPr lang="pt-BR" altLang="pt-BR" dirty="0"/>
              <a:t> </a:t>
            </a:r>
          </a:p>
          <a:p>
            <a:pPr algn="just"/>
            <a:endParaRPr lang="pt-BR" alt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6514" y="541598"/>
            <a:ext cx="9712913" cy="1015193"/>
          </a:xfrm>
          <a:prstGeom prst="rect">
            <a:avLst/>
          </a:prstGeom>
          <a:noFill/>
        </p:spPr>
        <p:txBody>
          <a:bodyPr/>
          <a:lstStyle>
            <a:defPPr>
              <a:defRPr lang="pt-BR"/>
            </a:defPPr>
            <a:lvl1pPr algn="ctr">
              <a:defRPr sz="30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pt-BR" dirty="0"/>
              <a:t>2. Da exigência de certificação </a:t>
            </a:r>
            <a:r>
              <a:rPr lang="pt-BR" dirty="0" smtClean="0"/>
              <a:t>nas </a:t>
            </a:r>
            <a:r>
              <a:rPr lang="pt-BR" dirty="0"/>
              <a:t>normas </a:t>
            </a:r>
            <a:r>
              <a:rPr lang="pt-BR" dirty="0" smtClean="0"/>
              <a:t>dos </a:t>
            </a:r>
            <a:r>
              <a:rPr lang="pt-BR" dirty="0"/>
              <a:t>RPPS</a:t>
            </a:r>
          </a:p>
          <a:p>
            <a:endParaRPr lang="pt-BR" dirty="0"/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191344" y="1902434"/>
            <a:ext cx="11161240" cy="446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774900" algn="just">
              <a:buFont typeface="Wingdings" pitchFamily="2" charset="2"/>
              <a:buChar char="à"/>
              <a:defRPr/>
            </a:pPr>
            <a:r>
              <a:rPr lang="pt-BR" altLang="pt-BR" b="1" dirty="0">
                <a:cs typeface="Times New Roman" pitchFamily="18" charset="0"/>
              </a:rPr>
              <a:t> </a:t>
            </a:r>
            <a:r>
              <a:rPr lang="pt-BR" altLang="pt-BR" b="1" dirty="0" smtClean="0">
                <a:cs typeface="Times New Roman" pitchFamily="18" charset="0"/>
              </a:rPr>
              <a:t>Art. 1º .........................................................</a:t>
            </a:r>
          </a:p>
          <a:p>
            <a:pPr marL="432000" indent="0" algn="just">
              <a:defRPr/>
            </a:pPr>
            <a:r>
              <a:rPr lang="pt-BR" altLang="pt-BR" b="1" dirty="0" smtClean="0">
                <a:cs typeface="Times New Roman" pitchFamily="18" charset="0"/>
              </a:rPr>
              <a:t>§ </a:t>
            </a:r>
            <a:r>
              <a:rPr lang="pt-BR" altLang="pt-BR" b="1" dirty="0">
                <a:cs typeface="Times New Roman" pitchFamily="18" charset="0"/>
              </a:rPr>
              <a:t>2º Para assegurar o cumprimento dos princípios e diretrizes estabelecidos nesta Resolução, os responsáveis pela gestão do </a:t>
            </a:r>
            <a:r>
              <a:rPr lang="pt-BR" altLang="pt-BR" b="1" dirty="0" smtClean="0">
                <a:cs typeface="Times New Roman" pitchFamily="18" charset="0"/>
              </a:rPr>
              <a:t>RPPS e </a:t>
            </a:r>
            <a:r>
              <a:rPr lang="pt-BR" altLang="pt-BR" b="1" dirty="0">
                <a:cs typeface="Times New Roman" pitchFamily="18" charset="0"/>
              </a:rPr>
              <a:t>os demais participantes do processo decisório dos investimentos deverão comprovar experiência profissional e conhecimento técnico conforme requisitos estabelecidos nas normas gerais desses regimes. </a:t>
            </a:r>
            <a:r>
              <a:rPr lang="pt-BR" altLang="pt-BR" b="1" dirty="0" smtClean="0">
                <a:cs typeface="Times New Roman" pitchFamily="18" charset="0"/>
              </a:rPr>
              <a:t>(Redação </a:t>
            </a:r>
            <a:r>
              <a:rPr lang="pt-BR" altLang="pt-BR" b="1" dirty="0">
                <a:cs typeface="Times New Roman" pitchFamily="18" charset="0"/>
              </a:rPr>
              <a:t>pela Resolução CMN nº </a:t>
            </a:r>
            <a:r>
              <a:rPr lang="pt-BR" altLang="pt-BR" b="1" dirty="0" smtClean="0">
                <a:cs typeface="Times New Roman" pitchFamily="18" charset="0"/>
              </a:rPr>
              <a:t>4.604/2017)</a:t>
            </a:r>
          </a:p>
          <a:p>
            <a:pPr marL="432000" indent="0" algn="just">
              <a:defRPr/>
            </a:pPr>
            <a:r>
              <a:rPr lang="pt-BR" altLang="pt-BR" b="1" dirty="0">
                <a:cs typeface="Times New Roman" pitchFamily="18" charset="0"/>
              </a:rPr>
              <a:t>§ 4º  Entende-se por responsáveis pela gestão, para fins desta resolução, as pessoas que participam do processo de análise, de assessoramento e decisório sobre a aplicação dos recursos </a:t>
            </a:r>
            <a:r>
              <a:rPr lang="pt-BR" altLang="pt-BR" b="1" dirty="0" smtClean="0">
                <a:cs typeface="Times New Roman" pitchFamily="18" charset="0"/>
              </a:rPr>
              <a:t>... </a:t>
            </a:r>
            <a:r>
              <a:rPr lang="pt-BR" altLang="pt-BR" b="1" dirty="0">
                <a:cs typeface="Times New Roman" pitchFamily="18" charset="0"/>
              </a:rPr>
              <a:t>(Redação pela Resolução CMN nº </a:t>
            </a:r>
            <a:r>
              <a:rPr lang="pt-BR" altLang="pt-BR" b="1" dirty="0" smtClean="0">
                <a:cs typeface="Times New Roman" pitchFamily="18" charset="0"/>
              </a:rPr>
              <a:t>4.695/2018)</a:t>
            </a:r>
          </a:p>
          <a:p>
            <a:pPr marL="432000" indent="0" algn="just">
              <a:defRPr/>
            </a:pPr>
            <a:r>
              <a:rPr lang="pt-BR" altLang="pt-BR" b="1" dirty="0" smtClean="0">
                <a:cs typeface="Times New Roman" pitchFamily="18" charset="0"/>
              </a:rPr>
              <a:t>§ 4º Incluem-se </a:t>
            </a:r>
            <a:r>
              <a:rPr lang="pt-BR" altLang="pt-BR" b="1" dirty="0">
                <a:cs typeface="Times New Roman" pitchFamily="18" charset="0"/>
              </a:rPr>
              <a:t>no rol de </a:t>
            </a:r>
            <a:r>
              <a:rPr lang="pt-BR" altLang="pt-BR" b="1" dirty="0" smtClean="0">
                <a:cs typeface="Times New Roman" pitchFamily="18" charset="0"/>
              </a:rPr>
              <a:t>pessoas .., </a:t>
            </a:r>
            <a:r>
              <a:rPr lang="pt-BR" altLang="pt-BR" b="1" dirty="0">
                <a:cs typeface="Times New Roman" pitchFamily="18" charset="0"/>
              </a:rPr>
              <a:t>na medida de suas atribuições, os gestores, dirigentes e membros dos conselhos e órgãos colegiados de deliberação, de fiscalização ou do comitê de investimentos do </a:t>
            </a:r>
            <a:r>
              <a:rPr lang="pt-BR" altLang="pt-BR" b="1" dirty="0" smtClean="0">
                <a:cs typeface="Times New Roman" pitchFamily="18" charset="0"/>
              </a:rPr>
              <a:t>RPPS </a:t>
            </a: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9" name="Texto Explicativo 1 (Borda e Ênfase) 8"/>
          <p:cNvSpPr/>
          <p:nvPr/>
        </p:nvSpPr>
        <p:spPr bwMode="auto">
          <a:xfrm>
            <a:off x="695400" y="1714688"/>
            <a:ext cx="4574447" cy="394217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Resolução CMN 3.922/2010: </a:t>
            </a:r>
            <a:endParaRPr lang="pt-BR" sz="2400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10" name="Texto Explicativo 1 (Borda e Ênfase) 9"/>
          <p:cNvSpPr/>
          <p:nvPr/>
        </p:nvSpPr>
        <p:spPr bwMode="auto">
          <a:xfrm>
            <a:off x="6149113" y="5854790"/>
            <a:ext cx="3600400" cy="590956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cs typeface="Calibri" pitchFamily="34" charset="0"/>
              </a:rPr>
              <a:t>Portaria MPS nº 519/2011...</a:t>
            </a:r>
            <a:endParaRPr lang="pt-BR" sz="2400" b="1" dirty="0">
              <a:solidFill>
                <a:schemeClr val="tx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829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10958</TotalTime>
  <Words>1323</Words>
  <Application>Microsoft Office PowerPoint</Application>
  <PresentationFormat>Widescreen</PresentationFormat>
  <Paragraphs>276</Paragraphs>
  <Slides>21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Arial</vt:lpstr>
      <vt:lpstr>Arial Rounded MT Bold</vt:lpstr>
      <vt:lpstr>Calibri</vt:lpstr>
      <vt:lpstr>Erie Bold</vt:lpstr>
      <vt:lpstr>Montserrat-Bold</vt:lpstr>
      <vt:lpstr>Times New Roman</vt:lpstr>
      <vt:lpstr>Wingdings</vt:lpstr>
      <vt:lpstr>Tema do Office</vt:lpstr>
      <vt:lpstr>Planilha</vt:lpstr>
      <vt:lpstr>Pró-Gestão para o investidor e a Importância da Certificação do Gestor de Investimentos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3. Do Pró-Gestão RPPS</vt:lpstr>
      <vt:lpstr>3. Do Pró-Gestão RPPS</vt:lpstr>
      <vt:lpstr>3. Do Pró-Gestão RPPS</vt:lpstr>
      <vt:lpstr>3. Do Pró-Gestão RPPS</vt:lpstr>
      <vt:lpstr>Apresentação do PowerPoint</vt:lpstr>
      <vt:lpstr>4. Dos impactos do Pró-Gestão RPPS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MPS</cp:lastModifiedBy>
  <cp:revision>802</cp:revision>
  <cp:lastPrinted>2017-08-23T21:50:06Z</cp:lastPrinted>
  <dcterms:created xsi:type="dcterms:W3CDTF">2016-02-12T16:57:42Z</dcterms:created>
  <dcterms:modified xsi:type="dcterms:W3CDTF">2019-03-14T03:03:05Z</dcterms:modified>
</cp:coreProperties>
</file>