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5" r:id="rId8"/>
    <p:sldMasterId id="2147483737" r:id="rId9"/>
    <p:sldMasterId id="2147483753" r:id="rId10"/>
  </p:sldMasterIdLst>
  <p:notesMasterIdLst>
    <p:notesMasterId r:id="rId26"/>
  </p:notesMasterIdLst>
  <p:handoutMasterIdLst>
    <p:handoutMasterId r:id="rId27"/>
  </p:handoutMasterIdLst>
  <p:sldIdLst>
    <p:sldId id="578" r:id="rId11"/>
    <p:sldId id="626" r:id="rId12"/>
    <p:sldId id="595" r:id="rId13"/>
    <p:sldId id="596" r:id="rId14"/>
    <p:sldId id="611" r:id="rId15"/>
    <p:sldId id="625" r:id="rId16"/>
    <p:sldId id="597" r:id="rId17"/>
    <p:sldId id="608" r:id="rId18"/>
    <p:sldId id="598" r:id="rId19"/>
    <p:sldId id="610" r:id="rId20"/>
    <p:sldId id="612" r:id="rId21"/>
    <p:sldId id="613" r:id="rId22"/>
    <p:sldId id="614" r:id="rId23"/>
    <p:sldId id="619" r:id="rId24"/>
    <p:sldId id="594" r:id="rId25"/>
  </p:sldIdLst>
  <p:sldSz cx="9144000" cy="6858000" type="screen4x3"/>
  <p:notesSz cx="9296400" cy="7010400"/>
  <p:custDataLst>
    <p:custData r:id="rId1"/>
    <p:custData r:id="rId4"/>
    <p:custData r:id="rId7"/>
    <p:custData r:id="rId5"/>
    <p:custData r:id="rId6"/>
    <p:custData r:id="rId2"/>
    <p:custData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orient="horz" pos="3203" userDrawn="1">
          <p15:clr>
            <a:srgbClr val="A4A3A4"/>
          </p15:clr>
        </p15:guide>
        <p15:guide id="3" orient="horz" pos="4020" userDrawn="1">
          <p15:clr>
            <a:srgbClr val="A4A3A4"/>
          </p15:clr>
        </p15:guide>
        <p15:guide id="4" orient="horz" pos="142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2137" userDrawn="1">
          <p15:clr>
            <a:srgbClr val="A4A3A4"/>
          </p15:clr>
        </p15:guide>
        <p15:guide id="7" orient="horz" pos="2409" userDrawn="1">
          <p15:clr>
            <a:srgbClr val="A4A3A4"/>
          </p15:clr>
        </p15:guide>
        <p15:guide id="8" pos="4536" userDrawn="1">
          <p15:clr>
            <a:srgbClr val="A4A3A4"/>
          </p15:clr>
        </p15:guide>
        <p15:guide id="9" pos="930" userDrawn="1">
          <p15:clr>
            <a:srgbClr val="A4A3A4"/>
          </p15:clr>
        </p15:guide>
        <p15:guide id="10" pos="5602" userDrawn="1">
          <p15:clr>
            <a:srgbClr val="A4A3A4"/>
          </p15:clr>
        </p15:guide>
        <p15:guide id="11" pos="136" userDrawn="1">
          <p15:clr>
            <a:srgbClr val="A4A3A4"/>
          </p15:clr>
        </p15:guide>
        <p15:guide id="12" pos="2880">
          <p15:clr>
            <a:srgbClr val="A4A3A4"/>
          </p15:clr>
        </p15:guide>
        <p15:guide id="13" pos="1746" userDrawn="1">
          <p15:clr>
            <a:srgbClr val="A4A3A4"/>
          </p15:clr>
        </p15:guide>
        <p15:guide id="14" pos="3606" userDrawn="1">
          <p15:clr>
            <a:srgbClr val="A4A3A4"/>
          </p15:clr>
        </p15:guide>
        <p15:guide id="15" pos="20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terman, Marcelo" initials="GM" lastIdx="1" clrIdx="0">
    <p:extLst>
      <p:ext uri="{19B8F6BF-5375-455C-9EA6-DF929625EA0E}">
        <p15:presenceInfo xmlns:p15="http://schemas.microsoft.com/office/powerpoint/2012/main" userId="S-1-5-21-2888634962-3790606184-957145485-113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293641"/>
    <a:srgbClr val="536C83"/>
    <a:srgbClr val="CCD6DF"/>
    <a:srgbClr val="CC593C"/>
    <a:srgbClr val="5D87A1"/>
    <a:srgbClr val="79AA37"/>
    <a:srgbClr val="547539"/>
    <a:srgbClr val="8AA1B6"/>
    <a:srgbClr val="CDD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38" autoAdjust="0"/>
    <p:restoredTop sz="96187" autoAdjust="0"/>
  </p:normalViewPr>
  <p:slideViewPr>
    <p:cSldViewPr snapToGrid="0">
      <p:cViewPr varScale="1">
        <p:scale>
          <a:sx n="100" d="100"/>
          <a:sy n="100" d="100"/>
        </p:scale>
        <p:origin x="90" y="198"/>
      </p:cViewPr>
      <p:guideLst>
        <p:guide orient="horz" pos="754"/>
        <p:guide orient="horz" pos="3203"/>
        <p:guide orient="horz" pos="4020"/>
        <p:guide orient="horz" pos="142"/>
        <p:guide orient="horz" pos="3906"/>
        <p:guide orient="horz" pos="2137"/>
        <p:guide orient="horz" pos="2409"/>
        <p:guide pos="4536"/>
        <p:guide pos="930"/>
        <p:guide pos="5602"/>
        <p:guide pos="136"/>
        <p:guide pos="2880"/>
        <p:guide pos="1746"/>
        <p:guide pos="3606"/>
        <p:guide pos="20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notesViewPr>
    <p:cSldViewPr snapToGrid="0">
      <p:cViewPr varScale="1">
        <p:scale>
          <a:sx n="100" d="100"/>
          <a:sy n="100" d="100"/>
        </p:scale>
        <p:origin x="684" y="4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3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51" y="2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/>
          <a:lstStyle>
            <a:lvl1pPr algn="r">
              <a:defRPr sz="1200"/>
            </a:lvl1pPr>
          </a:lstStyle>
          <a:p>
            <a:fld id="{9D05BEEB-E798-4C33-9257-C8191448CA14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260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51" y="6658260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 anchor="b"/>
          <a:lstStyle>
            <a:lvl1pPr algn="r">
              <a:defRPr sz="1200"/>
            </a:lvl1pPr>
          </a:lstStyle>
          <a:p>
            <a:fld id="{0CDB6B3A-D51A-4450-A529-749B1638CB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1298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3" y="2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/>
          <a:lstStyle>
            <a:lvl1pPr algn="r">
              <a:defRPr sz="1200"/>
            </a:lvl1pPr>
          </a:lstStyle>
          <a:p>
            <a:fld id="{82E5D343-AB68-45DE-B120-8499109A2E46}" type="datetimeFigureOut">
              <a:rPr lang="en-US" smtClean="0"/>
              <a:pPr/>
              <a:t>3/29/2019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4013" y="525463"/>
            <a:ext cx="3508375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5" tIns="46540" rIns="93085" bIns="4654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1"/>
            <a:ext cx="7437120" cy="3154680"/>
          </a:xfrm>
          <a:prstGeom prst="rect">
            <a:avLst/>
          </a:prstGeom>
        </p:spPr>
        <p:txBody>
          <a:bodyPr vert="horz" lIns="93085" tIns="46540" rIns="93085" bIns="465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9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3" y="6658669"/>
            <a:ext cx="4028440" cy="350520"/>
          </a:xfrm>
          <a:prstGeom prst="rect">
            <a:avLst/>
          </a:prstGeom>
        </p:spPr>
        <p:txBody>
          <a:bodyPr vert="horz" lIns="93085" tIns="46540" rIns="93085" bIns="46540" rtlCol="0" anchor="b"/>
          <a:lstStyle>
            <a:lvl1pPr algn="r">
              <a:defRPr sz="1200"/>
            </a:lvl1pPr>
          </a:lstStyle>
          <a:p>
            <a:fld id="{80F70227-8B9C-493B-A758-8D01E7FD99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916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45A27-34E2-4893-B257-FC89ECDA4266}" type="slidenum">
              <a:rPr lang="en-US">
                <a:solidFill>
                  <a:srgbClr val="1F497D"/>
                </a:solidFill>
              </a:rPr>
              <a:pPr/>
              <a:t>0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2588" y="531813"/>
            <a:ext cx="3497262" cy="262255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0736" y="3330174"/>
            <a:ext cx="6814939" cy="3155144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5506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Controversos? O que poderíamos colocar?;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C8FAF-1D5F-40CC-B582-2A99C6932E9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64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54203D-3430-47D5-94F6-120045A413D6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33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45D96FD-517A-470B-BC77-BCA0EBE630BF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44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089A81A-2F14-4EA6-BFE3-7E7311F025E1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75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F48B96-77F3-44B9-8939-4AF48398A254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927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5624B3D-8FF3-46B3-A244-C1C838EFEF8F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1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5DF254D-0E51-40AE-9822-A944D7C9932C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78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67FB17E-3AAF-48FD-8F1E-437A04B67098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3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5DF254D-0E51-40AE-9822-A944D7C9932C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73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6937C1B-F98E-4F23-9162-81141E937954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03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176"/>
            <a:fld id="{D3B00673-E613-46BC-BE4A-0423ED1A844A}" type="slidenum">
              <a:rPr lang="en-US" smtClean="0">
                <a:solidFill>
                  <a:srgbClr val="000000"/>
                </a:solidFill>
              </a:rPr>
              <a:pPr defTabSz="930176"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b="1" dirty="0" err="1" smtClean="0"/>
              <a:t>Diversificação</a:t>
            </a:r>
            <a:r>
              <a:rPr lang="en-US" b="1" dirty="0" smtClean="0"/>
              <a:t>.</a:t>
            </a:r>
          </a:p>
          <a:p>
            <a:r>
              <a:rPr lang="pt-BR" dirty="0" smtClean="0"/>
              <a:t>Quanto</a:t>
            </a:r>
            <a:r>
              <a:rPr lang="pt-BR" baseline="0" dirty="0" smtClean="0"/>
              <a:t> </a:t>
            </a:r>
            <a:r>
              <a:rPr lang="pt-BR" baseline="0" smtClean="0"/>
              <a:t>mais diversificada </a:t>
            </a:r>
            <a:r>
              <a:rPr lang="pt-BR" baseline="0" dirty="0" smtClean="0"/>
              <a:t>é a carteira de um RPPS, maior é o seu retorno potencial, para um mesmo risco ou, dito de outra forma, menor é o seu risco para uma mesmo retorno potencial.</a:t>
            </a:r>
          </a:p>
          <a:p>
            <a:r>
              <a:rPr lang="pt-BR" baseline="0" dirty="0" smtClean="0"/>
              <a:t>Quais as maiores dificuldades da diversificação?</a:t>
            </a:r>
          </a:p>
          <a:p>
            <a:r>
              <a:rPr lang="pt-BR" baseline="0" dirty="0" smtClean="0"/>
              <a:t>Acompanhar o desempenho de muitas classes de ativos</a:t>
            </a:r>
          </a:p>
          <a:p>
            <a:r>
              <a:rPr lang="pt-BR" baseline="0" dirty="0" err="1" smtClean="0"/>
              <a:t>Reponderar</a:t>
            </a:r>
            <a:r>
              <a:rPr lang="pt-BR" baseline="0" dirty="0" smtClean="0"/>
              <a:t> seus pesos relativos à medida que o tempo passa e suas performances divergem</a:t>
            </a:r>
          </a:p>
          <a:p>
            <a:r>
              <a:rPr lang="pt-BR" baseline="0" dirty="0" smtClean="0"/>
              <a:t>Manter-se atualizado sobre o cenário econômico e seus potenciais desdobramentos sobre cada classe de ativo</a:t>
            </a:r>
          </a:p>
          <a:p>
            <a:endParaRPr lang="pt-BR" baseline="0" dirty="0" smtClean="0"/>
          </a:p>
          <a:p>
            <a:r>
              <a:rPr lang="pt-BR" b="1" baseline="0" dirty="0" smtClean="0"/>
              <a:t>Qual a solução?</a:t>
            </a:r>
          </a:p>
          <a:p>
            <a:r>
              <a:rPr lang="pt-BR" baseline="0" dirty="0" smtClean="0"/>
              <a:t>Terceirizar parte dessa responsabilidade para gestores profissionais.</a:t>
            </a:r>
          </a:p>
          <a:p>
            <a:r>
              <a:rPr lang="pt-BR" b="1" baseline="0" dirty="0" smtClean="0"/>
              <a:t>Como?</a:t>
            </a:r>
          </a:p>
          <a:p>
            <a:r>
              <a:rPr lang="pt-BR" baseline="0" dirty="0" smtClean="0"/>
              <a:t>Através de multimercados</a:t>
            </a:r>
          </a:p>
          <a:p>
            <a:endParaRPr lang="pt-BR" baseline="0" dirty="0" smtClean="0"/>
          </a:p>
          <a:p>
            <a:r>
              <a:rPr lang="pt-BR" baseline="0" dirty="0" smtClean="0"/>
              <a:t>Vamos dar uma olhada na indústria de fundos em geral e qual a representatividade dos Multimercados.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4022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Para </a:t>
            </a:r>
            <a:r>
              <a:rPr lang="pt-BR" dirty="0" err="1" smtClean="0"/>
              <a:t>debt</a:t>
            </a:r>
            <a:r>
              <a:rPr lang="pt-BR" dirty="0" smtClean="0"/>
              <a:t>:</a:t>
            </a:r>
          </a:p>
          <a:p>
            <a:r>
              <a:rPr lang="pt-BR" dirty="0" smtClean="0"/>
              <a:t>https://www.bis.org/statistics/secstats.htm</a:t>
            </a:r>
          </a:p>
          <a:p>
            <a:r>
              <a:rPr lang="pt-BR" dirty="0" smtClean="0"/>
              <a:t>C1 </a:t>
            </a:r>
            <a:r>
              <a:rPr lang="pt-BR" dirty="0" err="1" smtClean="0"/>
              <a:t>Summary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debt</a:t>
            </a:r>
            <a:r>
              <a:rPr lang="pt-BR" dirty="0" smtClean="0"/>
              <a:t> </a:t>
            </a:r>
            <a:r>
              <a:rPr lang="pt-BR" dirty="0" err="1" smtClean="0"/>
              <a:t>securities</a:t>
            </a:r>
            <a:r>
              <a:rPr lang="pt-BR" dirty="0" smtClean="0"/>
              <a:t> </a:t>
            </a:r>
            <a:r>
              <a:rPr lang="pt-BR" dirty="0" err="1" smtClean="0"/>
              <a:t>outstanding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https://www.world-exchanges.org/home/index.php/statistics/monthly-reports</a:t>
            </a:r>
          </a:p>
          <a:p>
            <a:endParaRPr lang="pt-BR" dirty="0" smtClean="0"/>
          </a:p>
          <a:p>
            <a:r>
              <a:rPr lang="pt-BR" dirty="0" smtClean="0"/>
              <a:t>Américas:</a:t>
            </a:r>
            <a:r>
              <a:rPr lang="pt-BR" baseline="0" dirty="0" smtClean="0"/>
              <a:t> </a:t>
            </a:r>
            <a:r>
              <a:rPr lang="pt-BR" baseline="0" smtClean="0"/>
              <a:t>somar EUA/Canadá/México</a:t>
            </a:r>
            <a:endParaRPr lang="pt-BR" baseline="0" dirty="0" smtClean="0"/>
          </a:p>
          <a:p>
            <a:r>
              <a:rPr lang="pt-BR" baseline="0" dirty="0" smtClean="0"/>
              <a:t>Ásia: somar Austrália/China/Japão/outros países asiáticos</a:t>
            </a:r>
          </a:p>
          <a:p>
            <a:endParaRPr lang="pt-BR" baseline="0" dirty="0" smtClean="0"/>
          </a:p>
          <a:p>
            <a:r>
              <a:rPr lang="pt-BR" baseline="0" dirty="0" smtClean="0"/>
              <a:t>Calcular o diâmetro com base na seguinte equação: raiz(número/3,1416)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6997D16-3460-4DF1-8E47-AE76009C81FA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24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C18B605-3789-4E49-B5A0-C5921E0D8F18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2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Para </a:t>
            </a:r>
            <a:r>
              <a:rPr lang="pt-BR" dirty="0" err="1" smtClean="0"/>
              <a:t>debt</a:t>
            </a:r>
            <a:r>
              <a:rPr lang="pt-BR" dirty="0" smtClean="0"/>
              <a:t>:</a:t>
            </a:r>
          </a:p>
          <a:p>
            <a:r>
              <a:rPr lang="pt-BR" dirty="0" smtClean="0"/>
              <a:t>https://www.bis.org/statistics/secstats.htm</a:t>
            </a:r>
          </a:p>
          <a:p>
            <a:r>
              <a:rPr lang="pt-BR" dirty="0" smtClean="0"/>
              <a:t>C1 </a:t>
            </a:r>
            <a:r>
              <a:rPr lang="pt-BR" dirty="0" err="1" smtClean="0"/>
              <a:t>Summary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debt</a:t>
            </a:r>
            <a:r>
              <a:rPr lang="pt-BR" dirty="0" smtClean="0"/>
              <a:t> </a:t>
            </a:r>
            <a:r>
              <a:rPr lang="pt-BR" dirty="0" err="1" smtClean="0"/>
              <a:t>securities</a:t>
            </a:r>
            <a:r>
              <a:rPr lang="pt-BR" dirty="0" smtClean="0"/>
              <a:t> </a:t>
            </a:r>
            <a:r>
              <a:rPr lang="pt-BR" dirty="0" err="1" smtClean="0"/>
              <a:t>outstanding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https://www.world-exchanges.org/home/index.php/statistics/monthly-reports</a:t>
            </a:r>
          </a:p>
          <a:p>
            <a:endParaRPr lang="pt-BR" dirty="0" smtClean="0"/>
          </a:p>
          <a:p>
            <a:r>
              <a:rPr lang="pt-BR" dirty="0" smtClean="0"/>
              <a:t>Américas:</a:t>
            </a:r>
            <a:r>
              <a:rPr lang="pt-BR" baseline="0" dirty="0" smtClean="0"/>
              <a:t> </a:t>
            </a:r>
            <a:r>
              <a:rPr lang="pt-BR" baseline="0" smtClean="0"/>
              <a:t>somar EUA/Canadá/México</a:t>
            </a:r>
            <a:endParaRPr lang="pt-BR" baseline="0" dirty="0" smtClean="0"/>
          </a:p>
          <a:p>
            <a:r>
              <a:rPr lang="pt-BR" baseline="0" dirty="0" smtClean="0"/>
              <a:t>Ásia: somar Austrália/China/Japão/outros países asiáticos</a:t>
            </a:r>
          </a:p>
          <a:p>
            <a:endParaRPr lang="pt-BR" baseline="0" dirty="0" smtClean="0"/>
          </a:p>
          <a:p>
            <a:r>
              <a:rPr lang="pt-BR" baseline="0" dirty="0" smtClean="0"/>
              <a:t>Calcular o diâmetro com base na seguinte equação: raiz(número/3,1416)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6997D16-3460-4DF1-8E47-AE76009C81FA}" type="datetime1">
              <a:rPr lang="en-US" smtClean="0"/>
              <a:t>3/29/2019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70227-8B9C-493B-A758-8D01E7FD995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4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titlebanner_le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7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10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965960" y="2798064"/>
            <a:ext cx="6949440" cy="400110"/>
          </a:xfrm>
        </p:spPr>
        <p:txBody>
          <a:bodyPr anchor="t"/>
          <a:lstStyle>
            <a:lvl1pPr algn="l">
              <a:defRPr sz="2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Client/Prospect/Product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2968752" y="3511296"/>
            <a:ext cx="5928360" cy="304801"/>
          </a:xfrm>
        </p:spPr>
        <p:txBody>
          <a:bodyPr anchor="b"/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766560" y="3895344"/>
            <a:ext cx="2130552" cy="365760"/>
          </a:xfrm>
        </p:spPr>
        <p:txBody>
          <a:bodyPr/>
          <a:lstStyle>
            <a:lvl1pPr algn="r">
              <a:defRPr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63629" y="6477802"/>
            <a:ext cx="202131" cy="192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2 Column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2 Column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14"/>
          </p:nvPr>
        </p:nvSpPr>
        <p:spPr bwMode="gray">
          <a:xfrm>
            <a:off x="457200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Section Title – Tab w/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mmentary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ample for 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59" y="1280160"/>
            <a:ext cx="8778241" cy="5266944"/>
          </a:xfrm>
        </p:spPr>
        <p:txBody>
          <a:bodyPr/>
          <a:lstStyle>
            <a:lvl1pPr>
              <a:spcBef>
                <a:spcPts val="200"/>
              </a:spcBef>
              <a:spcAft>
                <a:spcPts val="200"/>
              </a:spcAf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Example for Heavy Text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9875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5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9396"/>
            <a:ext cx="8458200" cy="974035"/>
          </a:xfrm>
        </p:spPr>
        <p:txBody>
          <a:bodyPr lIns="0" rIns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585" b="1" i="0" kern="1200" cap="none" baseline="0" dirty="0">
                <a:solidFill>
                  <a:srgbClr val="00588A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30200" y="666582"/>
            <a:ext cx="8489950" cy="0"/>
          </a:xfrm>
          <a:prstGeom prst="line">
            <a:avLst/>
          </a:prstGeom>
          <a:ln w="6350" cmpd="sng">
            <a:solidFill>
              <a:srgbClr val="6364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22513"/>
            <a:ext cx="8458200" cy="4775164"/>
          </a:xfrm>
        </p:spPr>
        <p:txBody>
          <a:bodyPr lIns="0" rIns="0">
            <a:normAutofit/>
          </a:bodyPr>
          <a:lstStyle>
            <a:lvl1pPr marL="0" indent="0">
              <a:buNone/>
              <a:defRPr sz="2031">
                <a:solidFill>
                  <a:srgbClr val="008B8D"/>
                </a:solidFill>
                <a:latin typeface="Arial" pitchFamily="34" charset="0"/>
                <a:cs typeface="Arial" pitchFamily="34" charset="0"/>
              </a:defRPr>
            </a:lvl1pPr>
            <a:lvl2pPr marL="165593" indent="-165593">
              <a:lnSpc>
                <a:spcPct val="150000"/>
              </a:lnSpc>
              <a:buFont typeface="Wingdings" pitchFamily="2" charset="2"/>
              <a:buChar char="§"/>
              <a:defRPr sz="1477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29720" indent="-164127">
              <a:buFont typeface="Arial" pitchFamily="34" charset="0"/>
              <a:buChar char="•"/>
              <a:defRPr sz="1477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495312" indent="-165593">
              <a:defRPr sz="1477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660905" indent="-165593">
              <a:buFont typeface="Calibri" pitchFamily="34" charset="0"/>
              <a:buChar char="–"/>
              <a:defRPr sz="1477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32723" y="6091523"/>
            <a:ext cx="8468376" cy="259661"/>
          </a:xfrm>
        </p:spPr>
        <p:txBody>
          <a:bodyPr anchor="b"/>
          <a:lstStyle>
            <a:lvl1pPr marL="0" indent="0">
              <a:buNone/>
              <a:defRPr sz="738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701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A-Title Only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 Only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55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titlebanner_le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7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10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965960" y="2798064"/>
            <a:ext cx="6949440" cy="400110"/>
          </a:xfrm>
        </p:spPr>
        <p:txBody>
          <a:bodyPr anchor="t"/>
          <a:lstStyle>
            <a:lvl1pPr algn="l">
              <a:defRPr sz="2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Client/Prospect/Product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2968752" y="3511296"/>
            <a:ext cx="5928360" cy="304801"/>
          </a:xfrm>
        </p:spPr>
        <p:txBody>
          <a:bodyPr anchor="b"/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766560" y="3895344"/>
            <a:ext cx="2130552" cy="365760"/>
          </a:xfrm>
        </p:spPr>
        <p:txBody>
          <a:bodyPr/>
          <a:lstStyle>
            <a:lvl1pPr algn="r">
              <a:defRPr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9526" y="6486907"/>
            <a:ext cx="457199" cy="169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473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1280160"/>
            <a:ext cx="6858000" cy="4572000"/>
          </a:xfr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  <a:defRPr/>
            </a:lvl1pPr>
            <a:lvl2pPr marL="457200" indent="-114300">
              <a:spcBef>
                <a:spcPts val="0"/>
              </a:spcBef>
              <a:spcAft>
                <a:spcPts val="0"/>
              </a:spcAft>
              <a:defRPr/>
            </a:lvl2pPr>
          </a:lstStyle>
          <a:p>
            <a:pPr lvl="0"/>
            <a:r>
              <a:rPr lang="en-US" dirty="0" smtClean="0"/>
              <a:t>Section Title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37160" y="137160"/>
            <a:ext cx="8778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4990"/>
                </a:solidFill>
                <a:cs typeface="Arial" pitchFamily="34" charset="0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399425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1280160"/>
            <a:ext cx="6858000" cy="4572000"/>
          </a:xfr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  <a:defRPr/>
            </a:lvl1pPr>
            <a:lvl2pPr marL="457200" indent="-114300">
              <a:spcBef>
                <a:spcPts val="0"/>
              </a:spcBef>
              <a:spcAft>
                <a:spcPts val="0"/>
              </a:spcAft>
              <a:defRPr/>
            </a:lvl2pPr>
          </a:lstStyle>
          <a:p>
            <a:pPr lvl="0"/>
            <a:r>
              <a:rPr lang="en-US" dirty="0" smtClean="0"/>
              <a:t>Section Title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37160" y="137160"/>
            <a:ext cx="8778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+mj-lt"/>
              </a:rPr>
              <a:t>Table of Contents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 Only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366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6858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</p:spTree>
    <p:extLst>
      <p:ext uri="{BB962C8B-B14F-4D97-AF65-F5344CB8AC3E}">
        <p14:creationId xmlns:p14="http://schemas.microsoft.com/office/powerpoint/2010/main" val="1701104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2 Column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14"/>
          </p:nvPr>
        </p:nvSpPr>
        <p:spPr bwMode="gray">
          <a:xfrm>
            <a:off x="457200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000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Section Title –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17700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47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ver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titlebanner_le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7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10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965960" y="2798064"/>
            <a:ext cx="6949440" cy="400110"/>
          </a:xfrm>
        </p:spPr>
        <p:txBody>
          <a:bodyPr anchor="t"/>
          <a:lstStyle>
            <a:lvl1pPr algn="l">
              <a:defRPr sz="2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Client/Prospect/Product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2968752" y="3511296"/>
            <a:ext cx="5928360" cy="304801"/>
          </a:xfrm>
        </p:spPr>
        <p:txBody>
          <a:bodyPr anchor="b"/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766560" y="3895344"/>
            <a:ext cx="2130552" cy="365760"/>
          </a:xfrm>
        </p:spPr>
        <p:txBody>
          <a:bodyPr/>
          <a:lstStyle>
            <a:lvl1pPr algn="r">
              <a:defRPr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9526" y="6486907"/>
            <a:ext cx="457199" cy="169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215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1 Column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6858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011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2 Column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2 Column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14"/>
          </p:nvPr>
        </p:nvSpPr>
        <p:spPr bwMode="gray">
          <a:xfrm>
            <a:off x="457200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1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Section Title – Tab w/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693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mmentary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7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 Only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6126480"/>
            <a:ext cx="914400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01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ample for 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59" y="1280160"/>
            <a:ext cx="8778241" cy="5266944"/>
          </a:xfrm>
        </p:spPr>
        <p:txBody>
          <a:bodyPr/>
          <a:lstStyle>
            <a:lvl1pPr>
              <a:spcBef>
                <a:spcPts val="200"/>
              </a:spcBef>
              <a:spcAft>
                <a:spcPts val="200"/>
              </a:spcAft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Example for Heavy Text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</p:txBody>
      </p:sp>
      <p:sp>
        <p:nvSpPr>
          <p:cNvPr id="2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3178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10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965960" y="2798064"/>
            <a:ext cx="6949440" cy="400110"/>
          </a:xfrm>
        </p:spPr>
        <p:txBody>
          <a:bodyPr anchor="t"/>
          <a:lstStyle>
            <a:lvl1pPr algn="l">
              <a:defRPr sz="2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Client/Prospect/Product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2968752" y="3511296"/>
            <a:ext cx="5928360" cy="304801"/>
          </a:xfrm>
        </p:spPr>
        <p:txBody>
          <a:bodyPr anchor="b"/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766560" y="3895344"/>
            <a:ext cx="2130552" cy="365760"/>
          </a:xfrm>
        </p:spPr>
        <p:txBody>
          <a:bodyPr/>
          <a:lstStyle>
            <a:lvl1pPr algn="r">
              <a:defRPr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gray">
          <a:xfrm>
            <a:off x="9526" y="6496051"/>
            <a:ext cx="1638299" cy="3333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" name="Picture 7" descr="titlebanner_le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 userDrawn="1"/>
        </p:nvSpPr>
        <p:spPr bwMode="gray">
          <a:xfrm>
            <a:off x="9526" y="6496051"/>
            <a:ext cx="1638299" cy="3333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055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1015663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1 Column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6858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678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9875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2 Column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 bwMode="gray">
          <a:xfrm>
            <a:off x="480060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3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" y="137160"/>
            <a:ext cx="8778240" cy="40011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1280160"/>
            <a:ext cx="6858000" cy="4572000"/>
          </a:xfr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800"/>
              </a:spcAft>
              <a:buFont typeface="+mj-lt"/>
              <a:buAutoNum type="romanUcPeriod"/>
              <a:defRPr/>
            </a:lvl1pPr>
            <a:lvl2pPr marL="457200" indent="-114300">
              <a:spcBef>
                <a:spcPts val="0"/>
              </a:spcBef>
              <a:spcAft>
                <a:spcPts val="0"/>
              </a:spcAft>
              <a:defRPr/>
            </a:lvl2pPr>
          </a:lstStyle>
          <a:p>
            <a:pPr lvl="0"/>
            <a:r>
              <a:rPr lang="en-US" dirty="0" smtClean="0"/>
              <a:t>Section Title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8656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–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2878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– Tab w/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23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98755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137160" y="5760720"/>
            <a:ext cx="8778240" cy="704088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>
                <a:solidFill>
                  <a:srgbClr val="808080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>
                <a:solidFill>
                  <a:srgbClr val="808080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000" b="0" i="0">
                <a:solidFill>
                  <a:srgbClr val="808080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000" b="1" i="0">
                <a:solidFill>
                  <a:srgbClr val="808080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rgbClr val="80808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201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6126480"/>
            <a:ext cx="914400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6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6858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33350" y="6448425"/>
            <a:ext cx="457200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3F957-956E-4308-962A-56EA5FE2CDDE}" type="slidenum">
              <a:rPr lang="en-US">
                <a:solidFill>
                  <a:srgbClr val="000000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1185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A-Title Only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 Only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3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Bullet 2 Column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14"/>
          </p:nvPr>
        </p:nvSpPr>
        <p:spPr bwMode="gray">
          <a:xfrm>
            <a:off x="4572000" y="128016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Section Title –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37160" y="3200400"/>
            <a:ext cx="8778240" cy="402336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20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2000" i="1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Section Heading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Commentary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1280160"/>
            <a:ext cx="8778240" cy="4572000"/>
          </a:xfrm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288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228600" indent="-114300">
              <a:spcBef>
                <a:spcPts val="288"/>
              </a:spcBef>
              <a:buFont typeface="Wingdings" pitchFamily="2" charset="2"/>
              <a:buChar char="§"/>
              <a:defRPr sz="1000">
                <a:solidFill>
                  <a:schemeClr val="tx1"/>
                </a:solidFill>
              </a:defRPr>
            </a:lvl3pPr>
            <a:lvl4pPr marL="0" indent="0">
              <a:spcBef>
                <a:spcPts val="500"/>
              </a:spcBef>
              <a:spcAft>
                <a:spcPts val="0"/>
              </a:spcAft>
              <a:buFontTx/>
              <a:buNone/>
              <a:defRPr sz="1100" b="1">
                <a:solidFill>
                  <a:schemeClr val="tx1"/>
                </a:solidFill>
              </a:defRPr>
            </a:lvl4pPr>
            <a:lvl5pPr marL="0" indent="0">
              <a:spcBef>
                <a:spcPts val="288"/>
              </a:spcBef>
              <a:buFontTx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Cover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titlebanner_let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7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pic>
        <p:nvPicPr>
          <p:cNvPr id="10" name="Picture 7" descr="titlebanner_le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13013"/>
            <a:ext cx="9140825" cy="1365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965960" y="2798064"/>
            <a:ext cx="6949440" cy="400110"/>
          </a:xfrm>
        </p:spPr>
        <p:txBody>
          <a:bodyPr anchor="t"/>
          <a:lstStyle>
            <a:lvl1pPr algn="l">
              <a:defRPr sz="2000" b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Client/Prospect/Product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2968752" y="3511296"/>
            <a:ext cx="5928360" cy="304801"/>
          </a:xfrm>
        </p:spPr>
        <p:txBody>
          <a:bodyPr anchor="b"/>
          <a:lstStyle>
            <a:lvl1pPr marL="0" indent="0" algn="r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766560" y="3895344"/>
            <a:ext cx="2130552" cy="365760"/>
          </a:xfrm>
        </p:spPr>
        <p:txBody>
          <a:bodyPr/>
          <a:lstStyle>
            <a:lvl1pPr algn="r">
              <a:defRPr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9526" y="6486907"/>
            <a:ext cx="457199" cy="1699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-Bullet 1 Column w footn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1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1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6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5" name="Line 3"/>
          <p:cNvSpPr>
            <a:spLocks noChangeShapeType="1"/>
          </p:cNvSpPr>
          <p:nvPr userDrawn="1"/>
        </p:nvSpPr>
        <p:spPr bwMode="gray">
          <a:xfrm>
            <a:off x="230188" y="504825"/>
            <a:ext cx="86836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15"/>
          </p:nvPr>
        </p:nvSpPr>
        <p:spPr bwMode="gray">
          <a:xfrm>
            <a:off x="137160" y="1280160"/>
            <a:ext cx="6858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ext Placeholder 18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7160" y="137160"/>
            <a:ext cx="8778240" cy="40233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2000"/>
            </a:lvl1pPr>
            <a:lvl2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>
                <a:solidFill>
                  <a:schemeClr val="tx2"/>
                </a:solidFill>
              </a:defRPr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Misc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137160" y="5568950"/>
            <a:ext cx="8686800" cy="914400"/>
          </a:xfrm>
        </p:spPr>
        <p:txBody>
          <a:bodyPr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800" b="0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800" b="1" i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1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100" b="1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100" b="1" i="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" y="1280160"/>
            <a:ext cx="6858000" cy="496824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37160" y="137160"/>
            <a:ext cx="8778240" cy="400110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9"/>
          <p:cNvSpPr txBox="1">
            <a:spLocks/>
          </p:cNvSpPr>
          <p:nvPr/>
        </p:nvSpPr>
        <p:spPr bwMode="gray">
          <a:xfrm>
            <a:off x="137159" y="6455664"/>
            <a:ext cx="424815" cy="24622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0B767-8C04-4F86-BDA6-7BE3179C4C6E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599" y="6665531"/>
            <a:ext cx="7068313" cy="110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  <a:spcAft>
                <a:spcPct val="0"/>
              </a:spcAft>
            </a:pPr>
            <a:endParaRPr lang="en-US" sz="800" b="1" cap="all" baseline="0" dirty="0" smtClean="0">
              <a:solidFill>
                <a:srgbClr val="808080"/>
              </a:solidFill>
              <a:cs typeface="Arial" charset="0"/>
            </a:endParaRPr>
          </a:p>
        </p:txBody>
      </p:sp>
      <p:pic>
        <p:nvPicPr>
          <p:cNvPr id="10" name="Picture 9" descr="wa_logo_outline.em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218612" y="6336063"/>
            <a:ext cx="1678500" cy="38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0" r:id="rId2"/>
    <p:sldLayoutId id="2147483727" r:id="rId3"/>
    <p:sldLayoutId id="2147483717" r:id="rId4"/>
    <p:sldLayoutId id="2147483731" r:id="rId5"/>
    <p:sldLayoutId id="2147483721" r:id="rId6"/>
    <p:sldLayoutId id="2147483723" r:id="rId7"/>
    <p:sldLayoutId id="2147483716" r:id="rId8"/>
    <p:sldLayoutId id="2147483730" r:id="rId9"/>
    <p:sldLayoutId id="2147483728" r:id="rId10"/>
    <p:sldLayoutId id="2147483722" r:id="rId11"/>
    <p:sldLayoutId id="2147483732" r:id="rId12"/>
    <p:sldLayoutId id="2147483726" r:id="rId13"/>
    <p:sldLayoutId id="2147483733" r:id="rId14"/>
    <p:sldLayoutId id="2147483764" r:id="rId15"/>
    <p:sldLayoutId id="2147483766" r:id="rId16"/>
    <p:sldLayoutId id="2147483767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840"/>
        </a:spcBef>
        <a:spcAft>
          <a:spcPts val="840"/>
        </a:spcAft>
        <a:buFontTx/>
        <a:buNone/>
        <a:defRPr sz="1400" b="1" kern="1200">
          <a:solidFill>
            <a:schemeClr val="tx2"/>
          </a:solidFill>
          <a:latin typeface="Arial Narrow" pitchFamily="34" charset="0"/>
          <a:ea typeface="+mn-ea"/>
          <a:cs typeface="+mn-cs"/>
        </a:defRPr>
      </a:lvl1pPr>
      <a:lvl2pPr marL="342900" indent="-114300" algn="l" defTabSz="914400" rtl="0" eaLnBrk="1" latinLnBrk="0" hangingPunct="1">
        <a:spcBef>
          <a:spcPct val="20000"/>
        </a:spcBef>
        <a:buClr>
          <a:schemeClr val="accent6"/>
        </a:buClr>
        <a:buSzPct val="110000"/>
        <a:buFont typeface="Wingdings" pitchFamily="2" charset="2"/>
        <a:buChar char="§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457200" indent="-114300" algn="l" defTabSz="914400" rtl="0" eaLnBrk="1" latinLnBrk="0" hangingPunct="1">
        <a:spcBef>
          <a:spcPct val="20000"/>
        </a:spcBef>
        <a:buClr>
          <a:schemeClr val="accent6"/>
        </a:buClr>
        <a:buFont typeface="Arial Narrow" pitchFamily="34" charset="0"/>
        <a:buChar char="–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571500" indent="-11430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Wingdings" pitchFamily="2" charset="2"/>
        <a:buChar char="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685800" indent="-11430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Wingdings 3" pitchFamily="18" charset="2"/>
        <a:buChar char="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" y="1280160"/>
            <a:ext cx="6858000" cy="496824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37160" y="137160"/>
            <a:ext cx="8778240" cy="400110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9"/>
          <p:cNvSpPr txBox="1">
            <a:spLocks/>
          </p:cNvSpPr>
          <p:nvPr/>
        </p:nvSpPr>
        <p:spPr bwMode="gray">
          <a:xfrm>
            <a:off x="137159" y="6455664"/>
            <a:ext cx="424815" cy="24622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 anchorCtr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defTabSz="0">
              <a:defRPr/>
            </a:pPr>
            <a:fld id="{E260B767-8C04-4F86-BDA6-7BE3179C4C6E}" type="slidenum">
              <a:rPr lang="en-US" sz="1000" b="1" smtClean="0">
                <a:solidFill>
                  <a:srgbClr val="004990"/>
                </a:solidFill>
                <a:cs typeface="Arial" pitchFamily="34" charset="0"/>
              </a:rPr>
              <a:pPr algn="l" defTabSz="0">
                <a:defRPr/>
              </a:pPr>
              <a:t>‹#›</a:t>
            </a:fld>
            <a:endParaRPr lang="en-US" sz="1000" b="1" dirty="0">
              <a:solidFill>
                <a:srgbClr val="004990"/>
              </a:solidFill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228599" y="6665531"/>
            <a:ext cx="7068313" cy="110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>
              <a:lnSpc>
                <a:spcPct val="90000"/>
              </a:lnSpc>
              <a:spcAft>
                <a:spcPct val="0"/>
              </a:spcAft>
            </a:pPr>
            <a:endParaRPr lang="en-US" sz="800" b="1" cap="all" dirty="0" smtClean="0">
              <a:solidFill>
                <a:srgbClr val="808080"/>
              </a:solidFill>
              <a:cs typeface="Arial" charset="0"/>
            </a:endParaRPr>
          </a:p>
        </p:txBody>
      </p:sp>
      <p:pic>
        <p:nvPicPr>
          <p:cNvPr id="10" name="Picture 9" descr="wa_logo_outline.emf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7218612" y="6336063"/>
            <a:ext cx="1678500" cy="387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0" y="-304792"/>
            <a:ext cx="1851789" cy="261610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prstClr val="white"/>
                </a:solidFill>
                <a:cs typeface="Arial" pitchFamily="34" charset="0"/>
              </a:rPr>
              <a:t>WA Template Version 3, 3/6/13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284672" y="6451921"/>
            <a:ext cx="7099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Este material é de uso restrito e foi elaborado exclusivamente para uso interno desta Entidade Fechada de Previdência Complementar. </a:t>
            </a:r>
          </a:p>
          <a:p>
            <a:r>
              <a:rPr lang="pt-B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Sua divulgação para terceiros é expressamente proibida.</a:t>
            </a:r>
            <a:endParaRPr lang="en-US" sz="9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0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840"/>
        </a:spcBef>
        <a:spcAft>
          <a:spcPts val="840"/>
        </a:spcAft>
        <a:buFontTx/>
        <a:buNone/>
        <a:defRPr sz="1400" b="1" kern="1200">
          <a:solidFill>
            <a:schemeClr val="tx2"/>
          </a:solidFill>
          <a:latin typeface="Arial Narrow" pitchFamily="34" charset="0"/>
          <a:ea typeface="+mn-ea"/>
          <a:cs typeface="+mn-cs"/>
        </a:defRPr>
      </a:lvl1pPr>
      <a:lvl2pPr marL="342900" indent="-114300" algn="l" defTabSz="914400" rtl="0" eaLnBrk="1" latinLnBrk="0" hangingPunct="1">
        <a:spcBef>
          <a:spcPct val="20000"/>
        </a:spcBef>
        <a:buClr>
          <a:schemeClr val="accent6"/>
        </a:buClr>
        <a:buSzPct val="110000"/>
        <a:buFont typeface="Wingdings" pitchFamily="2" charset="2"/>
        <a:buChar char="§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457200" indent="-114300" algn="l" defTabSz="914400" rtl="0" eaLnBrk="1" latinLnBrk="0" hangingPunct="1">
        <a:spcBef>
          <a:spcPct val="20000"/>
        </a:spcBef>
        <a:buClr>
          <a:schemeClr val="accent6"/>
        </a:buClr>
        <a:buFont typeface="Arial Narrow" pitchFamily="34" charset="0"/>
        <a:buChar char="–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571500" indent="-11430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Wingdings" pitchFamily="2" charset="2"/>
        <a:buChar char="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685800" indent="-11430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Wingdings 3" pitchFamily="18" charset="2"/>
        <a:buChar char="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" y="1280160"/>
            <a:ext cx="6858000" cy="496824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37160" y="137160"/>
            <a:ext cx="8778240" cy="400110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9"/>
          <p:cNvSpPr txBox="1">
            <a:spLocks/>
          </p:cNvSpPr>
          <p:nvPr/>
        </p:nvSpPr>
        <p:spPr bwMode="gray">
          <a:xfrm>
            <a:off x="137160" y="6455664"/>
            <a:ext cx="323850" cy="2462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defTabSz="0">
              <a:defRPr/>
            </a:pPr>
            <a:fld id="{E260B767-8C04-4F86-BDA6-7BE3179C4C6E}" type="slidenum">
              <a:rPr lang="en-US" sz="1000" b="1" smtClean="0">
                <a:solidFill>
                  <a:srgbClr val="004990"/>
                </a:solidFill>
                <a:cs typeface="Arial" pitchFamily="34" charset="0"/>
              </a:rPr>
              <a:pPr algn="l" defTabSz="0">
                <a:defRPr/>
              </a:pPr>
              <a:t>‹#›</a:t>
            </a:fld>
            <a:endParaRPr lang="en-US" sz="1000" b="1" dirty="0">
              <a:solidFill>
                <a:srgbClr val="004990"/>
              </a:solidFill>
              <a:cs typeface="Arial" pitchFamily="34" charset="0"/>
            </a:endParaRPr>
          </a:p>
        </p:txBody>
      </p:sp>
      <p:pic>
        <p:nvPicPr>
          <p:cNvPr id="14" name="Picture 2" descr="newgrey_wa_logo_outli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gray">
          <a:xfrm>
            <a:off x="7192963" y="6318250"/>
            <a:ext cx="1720850" cy="396875"/>
          </a:xfrm>
          <a:prstGeom prst="rect">
            <a:avLst/>
          </a:prstGeom>
          <a:noFill/>
        </p:spPr>
      </p:pic>
      <p:sp>
        <p:nvSpPr>
          <p:cNvPr id="6" name="Slide Number Placeholder 9"/>
          <p:cNvSpPr txBox="1">
            <a:spLocks/>
          </p:cNvSpPr>
          <p:nvPr/>
        </p:nvSpPr>
        <p:spPr bwMode="gray">
          <a:xfrm>
            <a:off x="137160" y="6455664"/>
            <a:ext cx="323850" cy="2462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defTabSz="0">
              <a:defRPr/>
            </a:pPr>
            <a:fld id="{E260B767-8C04-4F86-BDA6-7BE3179C4C6E}" type="slidenum">
              <a:rPr lang="en-US" sz="1000" b="1" smtClean="0">
                <a:solidFill>
                  <a:srgbClr val="004990"/>
                </a:solidFill>
                <a:cs typeface="Arial" pitchFamily="34" charset="0"/>
              </a:rPr>
              <a:pPr algn="l" defTabSz="0">
                <a:defRPr/>
              </a:pPr>
              <a:t>‹#›</a:t>
            </a:fld>
            <a:endParaRPr lang="en-US" sz="1000" b="1" dirty="0">
              <a:solidFill>
                <a:srgbClr val="004990"/>
              </a:solidFill>
              <a:cs typeface="Arial" pitchFamily="34" charset="0"/>
            </a:endParaRPr>
          </a:p>
        </p:txBody>
      </p:sp>
      <p:pic>
        <p:nvPicPr>
          <p:cNvPr id="7" name="Picture 2" descr="newgrey_wa_logo_outli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gray">
          <a:xfrm>
            <a:off x="7192963" y="6318250"/>
            <a:ext cx="1720850" cy="39687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 userDrawn="1"/>
        </p:nvSpPr>
        <p:spPr>
          <a:xfrm>
            <a:off x="284672" y="6451921"/>
            <a:ext cx="70995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Este material é de uso restrito e foi elaborado exclusivamente para uso interno desta Entidade Fechada de Previdência Complementar. </a:t>
            </a:r>
          </a:p>
          <a:p>
            <a:r>
              <a:rPr lang="pt-BR" sz="9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Sua divulgação para terceiros é expressamente proibida.</a:t>
            </a:r>
            <a:endParaRPr lang="en-US" sz="9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4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840"/>
        </a:spcBef>
        <a:spcAft>
          <a:spcPts val="840"/>
        </a:spcAft>
        <a:buFontTx/>
        <a:buNone/>
        <a:defRPr sz="1400" b="1" kern="1200">
          <a:solidFill>
            <a:schemeClr val="tx2"/>
          </a:solidFill>
          <a:latin typeface="Arial Narrow" pitchFamily="34" charset="0"/>
          <a:ea typeface="+mn-ea"/>
          <a:cs typeface="+mn-cs"/>
        </a:defRPr>
      </a:lvl1pPr>
      <a:lvl2pPr marL="342900" indent="-114300" algn="l" defTabSz="914400" rtl="0" eaLnBrk="1" latinLnBrk="0" hangingPunct="1">
        <a:spcBef>
          <a:spcPct val="20000"/>
        </a:spcBef>
        <a:buClr>
          <a:schemeClr val="accent6"/>
        </a:buClr>
        <a:buSzPct val="110000"/>
        <a:buFont typeface="Wingdings" pitchFamily="2" charset="2"/>
        <a:buChar char="§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457200" indent="-114300" algn="l" defTabSz="914400" rtl="0" eaLnBrk="1" latinLnBrk="0" hangingPunct="1">
        <a:spcBef>
          <a:spcPct val="20000"/>
        </a:spcBef>
        <a:buClr>
          <a:schemeClr val="accent6"/>
        </a:buClr>
        <a:buFont typeface="Arial Narrow" pitchFamily="34" charset="0"/>
        <a:buChar char="–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571500" indent="-114300" algn="l" defTabSz="914400" rtl="0" eaLnBrk="1" latinLnBrk="0" hangingPunct="1">
        <a:spcBef>
          <a:spcPct val="20000"/>
        </a:spcBef>
        <a:buClr>
          <a:schemeClr val="accent6"/>
        </a:buClr>
        <a:buSzPct val="50000"/>
        <a:buFont typeface="Arial Narrow" pitchFamily="34" charset="0"/>
        <a:buChar char="□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685800" indent="-1143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e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ts.bis.org/statx/srs/table/c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oecd.org/pensions/private-pensions/Pension-Markets-in-Focus-201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7672" y="3041090"/>
            <a:ext cx="6949440" cy="369332"/>
          </a:xfrm>
          <a:ln/>
        </p:spPr>
        <p:txBody>
          <a:bodyPr/>
          <a:lstStyle/>
          <a:p>
            <a:r>
              <a:rPr lang="pt-BR" sz="1800" dirty="0" smtClean="0"/>
              <a:t>Investimentos no Exterior – Fontes de Diversificação</a:t>
            </a:r>
            <a:endParaRPr lang="en-US" sz="1800" b="1" dirty="0" smtClean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Fevereiro</a:t>
            </a:r>
            <a:r>
              <a:rPr lang="en-US" dirty="0" smtClean="0"/>
              <a:t> 2019</a:t>
            </a:r>
          </a:p>
          <a:p>
            <a:endParaRPr lang="en-US" dirty="0"/>
          </a:p>
        </p:txBody>
      </p:sp>
      <p:graphicFrame>
        <p:nvGraphicFramePr>
          <p:cNvPr id="12298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902670"/>
              </p:ext>
            </p:extLst>
          </p:nvPr>
        </p:nvGraphicFramePr>
        <p:xfrm>
          <a:off x="171450" y="5410200"/>
          <a:ext cx="8734425" cy="477838"/>
        </p:xfrm>
        <a:graphic>
          <a:graphicData uri="http://schemas.openxmlformats.org/drawingml/2006/table">
            <a:tbl>
              <a:tblPr/>
              <a:tblGrid>
                <a:gridCol w="1455738"/>
                <a:gridCol w="1455737"/>
                <a:gridCol w="1081088"/>
                <a:gridCol w="1830387"/>
                <a:gridCol w="1455738"/>
                <a:gridCol w="1455737"/>
              </a:tblGrid>
              <a:tr h="477838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5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327616" y="212608"/>
            <a:ext cx="8509488" cy="596011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z="2000" b="1" dirty="0" smtClean="0">
                <a:solidFill>
                  <a:schemeClr val="tx2"/>
                </a:solidFill>
                <a:latin typeface="Arial Narrow" pitchFamily="34" charset="0"/>
                <a:cs typeface="+mn-cs"/>
              </a:rPr>
              <a:t>Pra que serve a Proteção Cambial?</a:t>
            </a:r>
            <a:endParaRPr lang="pt-BR" sz="2000" b="1" dirty="0">
              <a:solidFill>
                <a:schemeClr val="tx2"/>
              </a:solidFill>
              <a:latin typeface="Arial Narrow" pitchFamily="34" charset="0"/>
              <a:cs typeface="+mn-cs"/>
            </a:endParaRPr>
          </a:p>
          <a:p>
            <a:pPr defTabSz="844083">
              <a:defRPr/>
            </a:pPr>
            <a:endParaRPr lang="pt-BR" sz="1846" b="1" dirty="0">
              <a:solidFill>
                <a:schemeClr val="tx2"/>
              </a:solidFill>
              <a:ea typeface="+mj-e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4C17E563-A893-4912-A1A2-5E287AA228F5}"/>
              </a:ext>
            </a:extLst>
          </p:cNvPr>
          <p:cNvCxnSpPr>
            <a:cxnSpLocks/>
          </p:cNvCxnSpPr>
          <p:nvPr/>
        </p:nvCxnSpPr>
        <p:spPr>
          <a:xfrm>
            <a:off x="4570637" y="2325598"/>
            <a:ext cx="0" cy="334121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D08CFBB7-02F8-4037-910C-EF05D94C744A}"/>
              </a:ext>
            </a:extLst>
          </p:cNvPr>
          <p:cNvSpPr txBox="1"/>
          <p:nvPr/>
        </p:nvSpPr>
        <p:spPr>
          <a:xfrm>
            <a:off x="317989" y="1024043"/>
            <a:ext cx="8509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Arial" panose="020B0604020202020204" pitchFamily="34" charset="0"/>
              <a:buChar char="•"/>
            </a:pPr>
            <a:r>
              <a:rPr lang="pt-BR" sz="1200" dirty="0">
                <a:latin typeface="Arial Narrow" panose="020B0606020202030204" pitchFamily="34" charset="0"/>
              </a:rPr>
              <a:t>Supondo um retorno positivo de 6% </a:t>
            </a:r>
            <a:r>
              <a:rPr lang="pt-BR" sz="1200" dirty="0" smtClean="0">
                <a:latin typeface="Arial Narrow" panose="020B0606020202030204" pitchFamily="34" charset="0"/>
              </a:rPr>
              <a:t>da estratégia no exterior</a:t>
            </a:r>
            <a:endParaRPr lang="pt-BR" sz="1200" dirty="0">
              <a:latin typeface="Arial Narrow" panose="020B0606020202030204" pitchFamily="34" charset="0"/>
            </a:endParaRPr>
          </a:p>
          <a:p>
            <a:pPr marL="685817" lvl="1" indent="-263776">
              <a:buFont typeface="Arial" panose="020B0604020202020204" pitchFamily="34" charset="0"/>
              <a:buChar char="•"/>
            </a:pPr>
            <a:r>
              <a:rPr lang="pt-BR" sz="1200" dirty="0">
                <a:latin typeface="Arial Narrow" panose="020B0606020202030204" pitchFamily="34" charset="0"/>
              </a:rPr>
              <a:t>Cenário 1 = variação positiva do dólar </a:t>
            </a:r>
            <a:r>
              <a:rPr lang="pt-BR" sz="1200" dirty="0">
                <a:latin typeface="Arial Narrow" panose="020B0606020202030204" pitchFamily="34" charset="0"/>
                <a:sym typeface="Wingdings" panose="05000000000000000000" pitchFamily="2" charset="2"/>
              </a:rPr>
              <a:t> Beneficia o fundo sem </a:t>
            </a:r>
            <a:r>
              <a:rPr lang="pt-BR" sz="1200" i="1" dirty="0">
                <a:latin typeface="Arial Narrow" panose="020B0606020202030204" pitchFamily="34" charset="0"/>
                <a:sym typeface="Wingdings" panose="05000000000000000000" pitchFamily="2" charset="2"/>
              </a:rPr>
              <a:t>hedge</a:t>
            </a:r>
            <a:endParaRPr lang="pt-BR" sz="1200" i="1" dirty="0">
              <a:latin typeface="Arial Narrow" panose="020B0606020202030204" pitchFamily="34" charset="0"/>
            </a:endParaRPr>
          </a:p>
          <a:p>
            <a:pPr marL="685817" lvl="1" indent="-263776">
              <a:buFont typeface="Arial" panose="020B0604020202020204" pitchFamily="34" charset="0"/>
              <a:buChar char="•"/>
            </a:pPr>
            <a:r>
              <a:rPr lang="pt-BR" sz="1200" dirty="0">
                <a:latin typeface="Arial Narrow" panose="020B0606020202030204" pitchFamily="34" charset="0"/>
              </a:rPr>
              <a:t>Cenário 2 = variação negativa do dólar </a:t>
            </a:r>
            <a:r>
              <a:rPr lang="pt-BR" sz="1200" dirty="0">
                <a:latin typeface="Arial Narrow" panose="020B0606020202030204" pitchFamily="34" charset="0"/>
                <a:sym typeface="Wingdings" panose="05000000000000000000" pitchFamily="2" charset="2"/>
              </a:rPr>
              <a:t> Impacta negativamente no retorno do fundo sem hedge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pt-BR" sz="1200" dirty="0">
                <a:latin typeface="Arial Narrow" panose="020B0606020202030204" pitchFamily="34" charset="0"/>
                <a:sym typeface="Wingdings" panose="05000000000000000000" pitchFamily="2" charset="2"/>
              </a:rPr>
              <a:t>A variação do dólar não impacta o fundo com </a:t>
            </a:r>
            <a:r>
              <a:rPr lang="pt-BR" sz="1200" i="1" dirty="0">
                <a:latin typeface="Arial Narrow" panose="020B0606020202030204" pitchFamily="34" charset="0"/>
                <a:sym typeface="Wingdings" panose="05000000000000000000" pitchFamily="2" charset="2"/>
              </a:rPr>
              <a:t>hedge</a:t>
            </a:r>
          </a:p>
          <a:p>
            <a:pPr marL="263776" indent="-263776">
              <a:buFont typeface="Arial" panose="020B0604020202020204" pitchFamily="34" charset="0"/>
              <a:buChar char="•"/>
            </a:pPr>
            <a:r>
              <a:rPr lang="pt-BR" sz="1200" dirty="0">
                <a:latin typeface="Arial Narrow" panose="020B0606020202030204" pitchFamily="34" charset="0"/>
                <a:sym typeface="Wingdings" panose="05000000000000000000" pitchFamily="2" charset="2"/>
              </a:rPr>
              <a:t>A proteção (</a:t>
            </a:r>
            <a:r>
              <a:rPr lang="pt-BR" sz="1200" i="1" dirty="0">
                <a:latin typeface="Arial Narrow" panose="020B0606020202030204" pitchFamily="34" charset="0"/>
                <a:sym typeface="Wingdings" panose="05000000000000000000" pitchFamily="2" charset="2"/>
              </a:rPr>
              <a:t>hedge</a:t>
            </a:r>
            <a:r>
              <a:rPr lang="pt-BR" sz="1200" dirty="0">
                <a:latin typeface="Arial Narrow" panose="020B0606020202030204" pitchFamily="34" charset="0"/>
                <a:sym typeface="Wingdings" panose="05000000000000000000" pitchFamily="2" charset="2"/>
              </a:rPr>
              <a:t>), adicona um ganho na rentabilidade da estratégia </a:t>
            </a:r>
            <a:r>
              <a:rPr lang="pt-BR" sz="12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(diferencial de juros)</a:t>
            </a:r>
            <a:endParaRPr lang="en-US" sz="1200" dirty="0"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55A4B6E-C4C8-4686-9BB7-F71FBBB6FF1B}"/>
              </a:ext>
            </a:extLst>
          </p:cNvPr>
          <p:cNvSpPr txBox="1"/>
          <p:nvPr/>
        </p:nvSpPr>
        <p:spPr>
          <a:xfrm>
            <a:off x="389028" y="5952702"/>
            <a:ext cx="8403267" cy="3194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738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 Western Asset Management Company Distribuidora de Títulos e Valores Mobiliários Limitada, devidamente constituída no Brasil, faz parte do Conglomerado da Legg Mason.</a:t>
            </a:r>
            <a:r>
              <a:rPr lang="pt-BR" sz="738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 Western Asset, atua na administração e gestão dos fundos locais que acessam as estratégia/fundos no exterior das empresas mencionadas as quais também são integrantes do Conglomerado Legg Mason. </a:t>
            </a:r>
            <a:r>
              <a:rPr lang="pt-BR" sz="738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Sua divulgação para terceiros é expressamente proibida.</a:t>
            </a:r>
            <a:endParaRPr lang="pt-BR" sz="738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70254" y="2039706"/>
            <a:ext cx="8733787" cy="3838580"/>
            <a:chOff x="270254" y="2039706"/>
            <a:chExt cx="8733787" cy="3838580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xmlns="" id="{981D98CF-ED92-4137-A084-F65EC90B5D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1" r="51519"/>
            <a:stretch/>
          </p:blipFill>
          <p:spPr>
            <a:xfrm>
              <a:off x="270254" y="2360767"/>
              <a:ext cx="4320408" cy="3341212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981D98CF-ED92-4137-A084-F65EC90B5D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5828" r="3224"/>
            <a:stretch/>
          </p:blipFill>
          <p:spPr>
            <a:xfrm>
              <a:off x="4354286" y="2174034"/>
              <a:ext cx="4540181" cy="367724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221894" y="4525347"/>
              <a:ext cx="1782147" cy="11766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34473" y="2039706"/>
              <a:ext cx="1502229" cy="619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09935" y="2325598"/>
              <a:ext cx="1446245" cy="3336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96521" y="2255130"/>
              <a:ext cx="7104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100" b="1" dirty="0" smtClean="0"/>
                <a:t>Cenário 1</a:t>
              </a:r>
              <a:endParaRPr lang="en-US" sz="1100" b="1" dirty="0" smtClean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61703" y="2255130"/>
              <a:ext cx="7104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100" b="1" dirty="0" smtClean="0"/>
                <a:t>Cenário 2</a:t>
              </a:r>
              <a:endParaRPr lang="en-US" sz="1100" b="1" dirty="0" smtClean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26156" y="5522639"/>
              <a:ext cx="802433" cy="3556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78743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Mas é seguro investir no Exterior?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750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rgbClr val="004990"/>
                </a:solidFill>
              </a:rPr>
              <a:t>O termo segurança ou proteção ao qual esta apresentação faz referência não deve ser entendido como veículo de investimento que possua </a:t>
            </a:r>
            <a:r>
              <a:rPr lang="pt-BR" dirty="0" smtClean="0">
                <a:solidFill>
                  <a:srgbClr val="004990"/>
                </a:solidFill>
              </a:rPr>
              <a:t>principal </a:t>
            </a:r>
            <a:r>
              <a:rPr lang="pt-BR" dirty="0">
                <a:solidFill>
                  <a:srgbClr val="004990"/>
                </a:solidFill>
              </a:rPr>
              <a:t>garantido, que seja objeto de seguro ou que seja isento de risco de perdas</a:t>
            </a:r>
            <a:r>
              <a:rPr lang="pt-BR" dirty="0" smtClean="0">
                <a:solidFill>
                  <a:srgbClr val="004990"/>
                </a:solidFill>
              </a:rPr>
              <a:t>.</a:t>
            </a:r>
            <a:endParaRPr lang="pt-BR" dirty="0">
              <a:solidFill>
                <a:srgbClr val="004990"/>
              </a:solidFill>
            </a:endParaRPr>
          </a:p>
          <a:p>
            <a:pPr algn="just"/>
            <a:r>
              <a:rPr lang="pt-BR" dirty="0">
                <a:solidFill>
                  <a:srgbClr val="004990"/>
                </a:solidFill>
              </a:rPr>
              <a:t>O objetivo é o de apresentar como os veículos e participantes de mercado envolvidos são altamente regulados, submetidos </a:t>
            </a:r>
            <a:r>
              <a:rPr lang="pt-BR" dirty="0" smtClean="0">
                <a:solidFill>
                  <a:srgbClr val="004990"/>
                </a:solidFill>
              </a:rPr>
              <a:t>a </a:t>
            </a:r>
            <a:r>
              <a:rPr lang="pt-BR" dirty="0">
                <a:solidFill>
                  <a:srgbClr val="004990"/>
                </a:solidFill>
              </a:rPr>
              <a:t>supervisão em suas respectivas esferas, esclarecendo como, ao final da cadeia, </a:t>
            </a:r>
            <a:r>
              <a:rPr lang="pt-BR" dirty="0" smtClean="0">
                <a:solidFill>
                  <a:srgbClr val="004990"/>
                </a:solidFill>
              </a:rPr>
              <a:t>essas camadas </a:t>
            </a:r>
            <a:r>
              <a:rPr lang="pt-BR" dirty="0">
                <a:solidFill>
                  <a:srgbClr val="004990"/>
                </a:solidFill>
              </a:rPr>
              <a:t>de tutela regulatória contribuem </a:t>
            </a:r>
            <a:r>
              <a:rPr lang="pt-BR" dirty="0" smtClean="0">
                <a:solidFill>
                  <a:srgbClr val="004990"/>
                </a:solidFill>
              </a:rPr>
              <a:t>para </a:t>
            </a:r>
            <a:r>
              <a:rPr lang="pt-BR" dirty="0">
                <a:solidFill>
                  <a:srgbClr val="004990"/>
                </a:solidFill>
              </a:rPr>
              <a:t>mitigar diversos </a:t>
            </a:r>
            <a:r>
              <a:rPr lang="pt-BR" dirty="0" smtClean="0">
                <a:solidFill>
                  <a:srgbClr val="004990"/>
                </a:solidFill>
              </a:rPr>
              <a:t>riscos</a:t>
            </a:r>
            <a:r>
              <a:rPr lang="pt-BR" dirty="0">
                <a:solidFill>
                  <a:srgbClr val="004990"/>
                </a:solidFill>
              </a:rPr>
              <a:t>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4990"/>
                </a:solidFill>
              </a:rPr>
              <a:t>O que se entende por “segurança” nesta apresentação?</a:t>
            </a:r>
            <a:endParaRPr lang="pt-BR" dirty="0">
              <a:solidFill>
                <a:srgbClr val="00499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2804" y="5972009"/>
            <a:ext cx="6174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>
                <a:solidFill>
                  <a:schemeClr val="bg1">
                    <a:lumMod val="50000"/>
                  </a:schemeClr>
                </a:solidFill>
              </a:rPr>
              <a:t>OS </a:t>
            </a:r>
            <a:r>
              <a:rPr lang="pt-BR" sz="800" dirty="0">
                <a:solidFill>
                  <a:schemeClr val="bg1">
                    <a:lumMod val="50000"/>
                  </a:schemeClr>
                </a:solidFill>
              </a:rPr>
              <a:t>INVESTIMENTOS EM FUNDOS NÃO SÃO GARANTIDOS PELO ADMINISTRADOR, PELO GESTOR OU POR QUALQUER MECANISMO DE SEGURO OU, AINDA, PELO FUNDO GARANTIDOR DE CRÉDITO – FGC.</a:t>
            </a:r>
          </a:p>
          <a:p>
            <a:r>
              <a:rPr lang="pt-BR" sz="800" dirty="0">
                <a:solidFill>
                  <a:schemeClr val="bg1">
                    <a:lumMod val="50000"/>
                  </a:schemeClr>
                </a:solidFill>
              </a:rPr>
              <a:t>AS ESTRATÉGIAS DE INVESTIMENTO DO FUNDO PODEM RESULTAR EM SIGNIFICATIVAS PERDAS PARA OS COTISTAS</a:t>
            </a:r>
            <a:r>
              <a:rPr lang="pt-BR" sz="8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t-BR" sz="800" dirty="0" smtClean="0"/>
          </a:p>
        </p:txBody>
      </p:sp>
    </p:spTree>
    <p:extLst>
      <p:ext uri="{BB962C8B-B14F-4D97-AF65-F5344CB8AC3E}">
        <p14:creationId xmlns:p14="http://schemas.microsoft.com/office/powerpoint/2010/main" val="116749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 smtClean="0"/>
              <a:t>Investir no exterior é seguro?</a:t>
            </a:r>
            <a:endParaRPr lang="pt-BR" dirty="0"/>
          </a:p>
        </p:txBody>
      </p:sp>
      <p:sp>
        <p:nvSpPr>
          <p:cNvPr id="3" name="Oval 2"/>
          <p:cNvSpPr/>
          <p:nvPr/>
        </p:nvSpPr>
        <p:spPr>
          <a:xfrm>
            <a:off x="1479026" y="2703328"/>
            <a:ext cx="1008000" cy="10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400" b="1" dirty="0" err="1" smtClean="0"/>
              <a:t>RPPS</a:t>
            </a:r>
            <a:endParaRPr lang="pt-BR" sz="1400" b="1" dirty="0" smtClean="0"/>
          </a:p>
        </p:txBody>
      </p:sp>
      <p:sp>
        <p:nvSpPr>
          <p:cNvPr id="4" name="Cloud 3"/>
          <p:cNvSpPr/>
          <p:nvPr/>
        </p:nvSpPr>
        <p:spPr>
          <a:xfrm>
            <a:off x="5743476" y="2494559"/>
            <a:ext cx="2479250" cy="1414020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400" b="1" dirty="0" smtClean="0"/>
              <a:t>Investimentos no Exterior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4819650" y="958432"/>
            <a:ext cx="0" cy="4486275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Up Arrow 6"/>
          <p:cNvSpPr/>
          <p:nvPr/>
        </p:nvSpPr>
        <p:spPr>
          <a:xfrm rot="5400000">
            <a:off x="4589479" y="2646558"/>
            <a:ext cx="631596" cy="923826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8" name="TextBox 7"/>
          <p:cNvSpPr txBox="1"/>
          <p:nvPr/>
        </p:nvSpPr>
        <p:spPr>
          <a:xfrm>
            <a:off x="4190730" y="958432"/>
            <a:ext cx="5052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/>
              <a:t>Brasil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5595" y="960280"/>
            <a:ext cx="6206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/>
              <a:t>Exterior</a:t>
            </a:r>
          </a:p>
        </p:txBody>
      </p:sp>
      <p:sp>
        <p:nvSpPr>
          <p:cNvPr id="13" name="Oval 12"/>
          <p:cNvSpPr/>
          <p:nvPr/>
        </p:nvSpPr>
        <p:spPr>
          <a:xfrm>
            <a:off x="1083026" y="2301569"/>
            <a:ext cx="1800000" cy="1800000"/>
          </a:xfrm>
          <a:prstGeom prst="ellipse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14" name="Oval 13"/>
          <p:cNvSpPr/>
          <p:nvPr/>
        </p:nvSpPr>
        <p:spPr>
          <a:xfrm>
            <a:off x="647500" y="1827643"/>
            <a:ext cx="2700000" cy="2700000"/>
          </a:xfrm>
          <a:prstGeom prst="ellipse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15" name="Oval 14"/>
          <p:cNvSpPr/>
          <p:nvPr/>
        </p:nvSpPr>
        <p:spPr>
          <a:xfrm>
            <a:off x="205446" y="1395643"/>
            <a:ext cx="3564000" cy="3564000"/>
          </a:xfrm>
          <a:prstGeom prst="ellipse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16" name="TextBox 15"/>
          <p:cNvSpPr txBox="1"/>
          <p:nvPr/>
        </p:nvSpPr>
        <p:spPr>
          <a:xfrm>
            <a:off x="1609732" y="2441718"/>
            <a:ext cx="7168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>
                <a:solidFill>
                  <a:schemeClr val="accent3"/>
                </a:solidFill>
              </a:rPr>
              <a:t>Res. 4695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35379" y="1945465"/>
            <a:ext cx="665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>
                <a:solidFill>
                  <a:schemeClr val="accent2"/>
                </a:solidFill>
              </a:rPr>
              <a:t>CVM 555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02704" y="1494139"/>
            <a:ext cx="5309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 smtClean="0">
                <a:solidFill>
                  <a:schemeClr val="accent4"/>
                </a:solidFill>
              </a:rPr>
              <a:t>UCITS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95132" y="5692577"/>
            <a:ext cx="7265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tx2"/>
                </a:solidFill>
              </a:rPr>
              <a:t>Os </a:t>
            </a:r>
            <a:r>
              <a:rPr lang="pt-BR" sz="1400" b="1" dirty="0" err="1" smtClean="0">
                <a:solidFill>
                  <a:schemeClr val="tx2"/>
                </a:solidFill>
              </a:rPr>
              <a:t>RPPS</a:t>
            </a:r>
            <a:r>
              <a:rPr lang="pt-BR" sz="1400" b="1" dirty="0" smtClean="0">
                <a:solidFill>
                  <a:schemeClr val="tx2"/>
                </a:solidFill>
              </a:rPr>
              <a:t> contam com trê</a:t>
            </a:r>
            <a:r>
              <a:rPr lang="pt-BR" sz="1400" b="1" dirty="0" smtClean="0">
                <a:solidFill>
                  <a:srgbClr val="004990"/>
                </a:solidFill>
              </a:rPr>
              <a:t>s níveis de tutela regulatória q</a:t>
            </a:r>
            <a:r>
              <a:rPr lang="pt-BR" sz="1400" b="1" dirty="0" smtClean="0">
                <a:solidFill>
                  <a:schemeClr val="tx2"/>
                </a:solidFill>
              </a:rPr>
              <a:t>uando se trata de investimentos no exterior.</a:t>
            </a:r>
          </a:p>
        </p:txBody>
      </p:sp>
    </p:spTree>
    <p:extLst>
      <p:ext uri="{BB962C8B-B14F-4D97-AF65-F5344CB8AC3E}">
        <p14:creationId xmlns:p14="http://schemas.microsoft.com/office/powerpoint/2010/main" val="32962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 smtClean="0"/>
              <a:t>Estrutura: </a:t>
            </a:r>
            <a:r>
              <a:rPr lang="pt-BR" i="1" dirty="0" smtClean="0"/>
              <a:t>Feeder Funds </a:t>
            </a:r>
            <a:r>
              <a:rPr lang="pt-BR" dirty="0" smtClean="0"/>
              <a:t>distribuídos pela Western Asset</a:t>
            </a:r>
            <a:endParaRPr lang="pt-BR" strike="sngStrike" dirty="0" smtClean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21853" y="1481657"/>
            <a:ext cx="1260000" cy="126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400" b="1" dirty="0" err="1" smtClean="0"/>
              <a:t>RPPS</a:t>
            </a:r>
            <a:endParaRPr lang="pt-BR" sz="1400" b="1" dirty="0" smtClean="0">
              <a:solidFill>
                <a:srgbClr val="00B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4819650" y="958432"/>
            <a:ext cx="0" cy="4486275"/>
          </a:xfrm>
          <a:prstGeom prst="line">
            <a:avLst/>
          </a:prstGeom>
          <a:ln w="158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Up Arrow 6"/>
          <p:cNvSpPr/>
          <p:nvPr/>
        </p:nvSpPr>
        <p:spPr>
          <a:xfrm rot="5400000">
            <a:off x="4580050" y="1672329"/>
            <a:ext cx="631596" cy="923826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8" name="TextBox 7"/>
          <p:cNvSpPr txBox="1"/>
          <p:nvPr/>
        </p:nvSpPr>
        <p:spPr>
          <a:xfrm>
            <a:off x="4190730" y="958432"/>
            <a:ext cx="5373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Brasil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5595" y="960280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/>
              <a:t>Exterior</a:t>
            </a:r>
          </a:p>
        </p:txBody>
      </p:sp>
      <p:sp>
        <p:nvSpPr>
          <p:cNvPr id="20" name="Up Arrow 19"/>
          <p:cNvSpPr/>
          <p:nvPr/>
        </p:nvSpPr>
        <p:spPr>
          <a:xfrm rot="5400000">
            <a:off x="1745160" y="1649744"/>
            <a:ext cx="631596" cy="923826"/>
          </a:xfrm>
          <a:prstGeom prst="up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pt-BR" sz="1100" b="1" dirty="0" err="1" smtClean="0"/>
          </a:p>
        </p:txBody>
      </p:sp>
      <p:sp>
        <p:nvSpPr>
          <p:cNvPr id="21" name="Oval 20"/>
          <p:cNvSpPr/>
          <p:nvPr/>
        </p:nvSpPr>
        <p:spPr>
          <a:xfrm>
            <a:off x="2830706" y="1506367"/>
            <a:ext cx="1260000" cy="126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400" b="1" dirty="0" smtClean="0"/>
              <a:t>Fundo Local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79883" y="2983181"/>
            <a:ext cx="1561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solidFill>
                  <a:schemeClr val="accent2"/>
                </a:solidFill>
              </a:rPr>
              <a:t>Administrador / Gestor</a:t>
            </a:r>
          </a:p>
        </p:txBody>
      </p:sp>
      <p:pic>
        <p:nvPicPr>
          <p:cNvPr id="22" name="Picture 21" descr="wa_logo_outline.e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3897" y="3295012"/>
            <a:ext cx="1213619" cy="279816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5778879" y="1506367"/>
            <a:ext cx="1260000" cy="126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400" b="1" dirty="0" smtClean="0"/>
              <a:t>Fundo no Exterior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72915" y="2844682"/>
            <a:ext cx="1071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accent2"/>
                </a:solidFill>
              </a:rPr>
              <a:t>Administrador</a:t>
            </a:r>
            <a:endParaRPr lang="pt-BR" sz="1200" b="1" dirty="0" smtClean="0">
              <a:solidFill>
                <a:srgbClr val="FFC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596" y="3127839"/>
            <a:ext cx="1266566" cy="28712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042433" y="3535120"/>
            <a:ext cx="732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solidFill>
                  <a:schemeClr val="accent2"/>
                </a:solidFill>
              </a:rPr>
              <a:t>Gestores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1160" y="4677524"/>
            <a:ext cx="1055438" cy="31818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625205" y="4541879"/>
            <a:ext cx="2788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tx2"/>
                </a:solidFill>
              </a:rPr>
              <a:t>Empresas sólidas e de longa tradição no mercado de investimentos.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809" y="5003473"/>
            <a:ext cx="4234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rgbClr val="004990"/>
                </a:solidFill>
              </a:rPr>
              <a:t>Os Fundos distribuídos são devidamente registrados localmente (ICVM 555) e constituídos para investidores qualificados.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116908" y="3862649"/>
            <a:ext cx="2593306" cy="665910"/>
            <a:chOff x="5285848" y="3862649"/>
            <a:chExt cx="2593306" cy="665910"/>
          </a:xfrm>
        </p:grpSpPr>
        <p:pic>
          <p:nvPicPr>
            <p:cNvPr id="27" name="Picture 26" descr="wa_logo_outline.em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85848" y="3862649"/>
              <a:ext cx="1213619" cy="279816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6"/>
            <a:srcRect l="8439" t="17607" r="7841" b="18583"/>
            <a:stretch/>
          </p:blipFill>
          <p:spPr>
            <a:xfrm>
              <a:off x="6660535" y="3862649"/>
              <a:ext cx="1002884" cy="35101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330844" y="4240894"/>
              <a:ext cx="1095866" cy="28766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0017" y="4366937"/>
              <a:ext cx="1239137" cy="1604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088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Informações</a:t>
            </a:r>
            <a:r>
              <a:rPr lang="en-US" dirty="0"/>
              <a:t> </a:t>
            </a:r>
            <a:r>
              <a:rPr lang="en-US" dirty="0" err="1"/>
              <a:t>Importantes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37160" y="762001"/>
            <a:ext cx="8682990" cy="5372100"/>
          </a:xfrm>
        </p:spPr>
        <p:txBody>
          <a:bodyPr/>
          <a:lstStyle/>
          <a:p>
            <a:pPr lvl="1" algn="just"/>
            <a:r>
              <a:rPr lang="pt-BR" sz="800" dirty="0"/>
              <a:t>Este material de divulgação possui finalidade meramente informativa. O conteúdo deste material  de divulgação não tem o propósito de prestar qualquer tipo de consultoria financeira, de recomendação de investimentos, nem deve ser considerado uma oferta para aquisição de produtos da </a:t>
            </a:r>
            <a:r>
              <a:rPr lang="pt-BR" sz="800" dirty="0" smtClean="0"/>
              <a:t>Western Asset Distribuidora de Títulos e Valores Mobiliários Limitada (“Western Asset”). </a:t>
            </a:r>
            <a:r>
              <a:rPr lang="pt-BR" sz="800" dirty="0"/>
              <a:t>Recomenda-se ao leitor consultar seus analistas e especialistas particulares antes de realizar qualquer investimento. A Western Asset não se responsabiliza pelas decisões de investimento tomadas pelo leitor. </a:t>
            </a:r>
            <a:endParaRPr lang="pt-BR" sz="800" dirty="0" smtClean="0"/>
          </a:p>
          <a:p>
            <a:pPr lvl="1" algn="just"/>
            <a:r>
              <a:rPr lang="pt-BR" sz="800" dirty="0"/>
              <a:t>As opiniões, estimativas e previsões apresentadas neste material de divulgação, constituem julgamento dos gestores da Western Asset </a:t>
            </a:r>
            <a:r>
              <a:rPr lang="pt-BR" sz="800" dirty="0" smtClean="0"/>
              <a:t>baseadas </a:t>
            </a:r>
            <a:r>
              <a:rPr lang="pt-BR" sz="800" dirty="0"/>
              <a:t>nas condições atuais do mercado e estão sujeitas a mudanças sem aviso </a:t>
            </a:r>
            <a:r>
              <a:rPr lang="pt-BR" sz="800" dirty="0" smtClean="0"/>
              <a:t>prévio.</a:t>
            </a:r>
          </a:p>
          <a:p>
            <a:pPr lvl="1" algn="just"/>
            <a:r>
              <a:rPr lang="pt-BR" sz="800" dirty="0" smtClean="0"/>
              <a:t>A </a:t>
            </a:r>
            <a:r>
              <a:rPr lang="pt-BR" sz="800" dirty="0"/>
              <a:t>Western Asset </a:t>
            </a:r>
            <a:r>
              <a:rPr lang="pt-BR" sz="800" dirty="0" smtClean="0"/>
              <a:t>acredita </a:t>
            </a:r>
            <a:r>
              <a:rPr lang="pt-BR" sz="800" dirty="0"/>
              <a:t>que as informações apresentadas neste material de divulgação são confiáveis, mas não garante sua </a:t>
            </a:r>
            <a:r>
              <a:rPr lang="pt-BR" sz="800" dirty="0" smtClean="0"/>
              <a:t>exatidão.</a:t>
            </a:r>
            <a:endParaRPr lang="pt-BR" sz="800" dirty="0"/>
          </a:p>
          <a:p>
            <a:pPr lvl="1" algn="just"/>
            <a:r>
              <a:rPr lang="pt-BR" sz="800" dirty="0" smtClean="0"/>
              <a:t>ESTE </a:t>
            </a:r>
            <a:r>
              <a:rPr lang="pt-BR" sz="800" dirty="0"/>
              <a:t>MATERIAL DE DIVULGAÇÃO NÃO CONSTITUI OFERTA OU DISTRIBUIÇÃO </a:t>
            </a:r>
            <a:r>
              <a:rPr lang="pt-BR" sz="800" dirty="0" smtClean="0"/>
              <a:t>DE FUNDOS NO EXTERIOR. </a:t>
            </a:r>
            <a:endParaRPr lang="en-US" sz="800" dirty="0"/>
          </a:p>
          <a:p>
            <a:pPr lvl="1" algn="just"/>
            <a:r>
              <a:rPr lang="pt-BR" sz="800" dirty="0" smtClean="0"/>
              <a:t>A </a:t>
            </a:r>
            <a:r>
              <a:rPr lang="pt-BR" sz="800" dirty="0"/>
              <a:t>RENTABILIDADE OBTIDA NO PASSADO NÃO REPRESENTA GARANTIA DE RESULTADOS FUTUROS. </a:t>
            </a:r>
            <a:endParaRPr lang="pt-BR" sz="800" dirty="0" smtClean="0"/>
          </a:p>
          <a:p>
            <a:pPr lvl="1" algn="just"/>
            <a:r>
              <a:rPr lang="pt-BR" sz="800" dirty="0"/>
              <a:t>FUNDOS DE INVESTIMENTO NÃO CONTAM COM GARANTIA </a:t>
            </a:r>
            <a:r>
              <a:rPr lang="pt-BR" sz="800" dirty="0" smtClean="0"/>
              <a:t>DO ADMINISTRADOR</a:t>
            </a:r>
            <a:r>
              <a:rPr lang="pt-BR" sz="800" dirty="0"/>
              <a:t>, DO GESTOR, DE QUALQUER MECANISMO DE SEGURO </a:t>
            </a:r>
            <a:r>
              <a:rPr lang="pt-BR" sz="800" dirty="0" smtClean="0"/>
              <a:t>OU FUNDO </a:t>
            </a:r>
            <a:r>
              <a:rPr lang="pt-BR" sz="800" dirty="0"/>
              <a:t>GARANTIDOR DE CRÉDITO – FGC.AS ESTRATÉGIAS DE INVESTIMENTO DO FUNDO PODEM RESULTAR EM SIGNIFICATIVAS PERDAS PARA OS COTISTAS.</a:t>
            </a:r>
          </a:p>
          <a:p>
            <a:pPr lvl="1" algn="just"/>
            <a:r>
              <a:rPr lang="pt-BR" sz="800" dirty="0" smtClean="0"/>
              <a:t>Prêmio </a:t>
            </a:r>
            <a:r>
              <a:rPr lang="pt-BR" sz="800" dirty="0"/>
              <a:t>Troféu Benchmark – Melhor Gestor de Renda Fixa 2016 - Revista Investidor Institucional, edição de Fevereiro 2017 – maiores informações sobre a apuração da premiação podem ser obtidas na própria revista. A premiação não se refere a nenhum fundo em específico.</a:t>
            </a:r>
          </a:p>
          <a:p>
            <a:pPr lvl="1" algn="just"/>
            <a:r>
              <a:rPr lang="pt-BR" sz="800" dirty="0" smtClean="0"/>
              <a:t>SUPERVISÃO </a:t>
            </a:r>
            <a:r>
              <a:rPr lang="pt-BR" sz="800" dirty="0"/>
              <a:t>E FISCALIZAÇÃO: Comissão de Valores Mobiliários CVM – Serviço de Atendimento ao Cidadão em </a:t>
            </a:r>
            <a:r>
              <a:rPr lang="pt-BR" sz="800" dirty="0" smtClean="0"/>
              <a:t>www.cvm.gov.br</a:t>
            </a:r>
          </a:p>
          <a:p>
            <a:pPr lvl="1" algn="just"/>
            <a:r>
              <a:rPr lang="pt-BR" sz="800" dirty="0" smtClean="0"/>
              <a:t>Ouvidoria </a:t>
            </a:r>
            <a:r>
              <a:rPr lang="pt-BR" sz="800" dirty="0"/>
              <a:t>Western Asset: 1) telefone (11) 3478-5088, de segunda a sexta, das 9h às 12h e das 14h às 18h; 2) website: www.westernasset.com.br; 3) e-mail ouvidoria@westernasset.com; ou 4) correspondência para Av. Presidente Juscelino Kubitschek, nº 1.455, 15º andar, conj. 152, São Paulo – SP, CEP 04543-011</a:t>
            </a:r>
            <a:r>
              <a:rPr lang="pt-BR" sz="800" dirty="0" smtClean="0"/>
              <a:t>.</a:t>
            </a:r>
            <a:endParaRPr lang="pt-BR" sz="800" dirty="0"/>
          </a:p>
          <a:p>
            <a:pPr lvl="1" algn="just"/>
            <a:r>
              <a:rPr lang="pt-BR" sz="800" dirty="0"/>
              <a:t>© Western Asset Management Company </a:t>
            </a:r>
            <a:r>
              <a:rPr lang="pt-BR" sz="800" dirty="0" smtClean="0"/>
              <a:t>DTVM Limitada. 2019. </a:t>
            </a:r>
            <a:r>
              <a:rPr lang="pt-BR" sz="800" dirty="0"/>
              <a:t>Esta publicação é de propriedade da Western Asset  e </a:t>
            </a:r>
            <a:r>
              <a:rPr lang="pt-BR" sz="800" dirty="0" smtClean="0"/>
              <a:t>não deve ser enviada a qualquer outra pessoa. O conteúdo deste material de divulgação deve ser tratado como confidencial e não poderá ser reproduzido ou utilizado sob qualquer forma sem </a:t>
            </a:r>
            <a:r>
              <a:rPr lang="pt-BR" sz="800" dirty="0"/>
              <a:t>a expressa autorização da Western </a:t>
            </a:r>
            <a:r>
              <a:rPr lang="pt-BR" sz="800" dirty="0" err="1"/>
              <a:t>Asset</a:t>
            </a:r>
            <a:r>
              <a:rPr lang="pt-BR" sz="800" dirty="0"/>
              <a:t>.</a:t>
            </a:r>
          </a:p>
          <a:p>
            <a:pPr lvl="1"/>
            <a:endParaRPr lang="pt-BR" sz="800" dirty="0" smtClean="0"/>
          </a:p>
          <a:p>
            <a:pPr lvl="1"/>
            <a:endParaRPr lang="pt-BR" sz="800" dirty="0"/>
          </a:p>
          <a:p>
            <a:pPr lvl="1"/>
            <a:endParaRPr lang="en-US" sz="800" dirty="0"/>
          </a:p>
          <a:p>
            <a:pPr lvl="1"/>
            <a:endParaRPr lang="pt-BR" sz="800" dirty="0"/>
          </a:p>
          <a:p>
            <a:pPr lvl="1"/>
            <a:endParaRPr lang="pt-BR" sz="800" dirty="0"/>
          </a:p>
          <a:p>
            <a:pPr lvl="1"/>
            <a:endParaRPr lang="pt-BR" sz="800" dirty="0" smtClean="0"/>
          </a:p>
          <a:p>
            <a:endParaRPr lang="en-US" sz="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687" y="5711189"/>
            <a:ext cx="871463" cy="49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5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52055" y="1298084"/>
            <a:ext cx="8513065" cy="2715768"/>
          </a:xfrm>
        </p:spPr>
        <p:txBody>
          <a:bodyPr/>
          <a:lstStyle/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 err="1" smtClean="0"/>
              <a:t>RPPS</a:t>
            </a:r>
            <a:r>
              <a:rPr lang="pt-BR" dirty="0" smtClean="0"/>
              <a:t> pode investir no Exterior?</a:t>
            </a:r>
          </a:p>
          <a:p>
            <a:pPr marL="357188" lvl="1" indent="-174625">
              <a:spcBef>
                <a:spcPts val="288"/>
              </a:spcBef>
              <a:spcAft>
                <a:spcPts val="840"/>
              </a:spcAft>
            </a:pPr>
            <a:r>
              <a:rPr lang="pt-BR" dirty="0" smtClean="0"/>
              <a:t>A Res. 4695 passou a permitir até 10% de exposição ao Exterior – Nos mesmos moldes das fundações regidas pela 4661</a:t>
            </a:r>
          </a:p>
          <a:p>
            <a:pPr marL="357188" lvl="1" indent="-174625">
              <a:spcBef>
                <a:spcPts val="288"/>
              </a:spcBef>
              <a:spcAft>
                <a:spcPts val="840"/>
              </a:spcAft>
            </a:pPr>
            <a:endParaRPr lang="pt-BR" dirty="0" smtClean="0"/>
          </a:p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 smtClean="0"/>
              <a:t>Cronologia</a:t>
            </a:r>
            <a:endParaRPr lang="pt-BR" dirty="0"/>
          </a:p>
          <a:p>
            <a:pPr marL="357188" lvl="1" indent="-174625">
              <a:spcBef>
                <a:spcPts val="288"/>
              </a:spcBef>
            </a:pPr>
            <a:r>
              <a:rPr lang="pt-BR" dirty="0" smtClean="0"/>
              <a:t>555 x 4661 x 4695</a:t>
            </a:r>
          </a:p>
          <a:p>
            <a:pPr marL="357188" lvl="1" indent="-174625">
              <a:spcBef>
                <a:spcPts val="288"/>
              </a:spcBef>
            </a:pPr>
            <a:endParaRPr lang="pt-BR" dirty="0" smtClean="0"/>
          </a:p>
          <a:p>
            <a:pPr marL="357188" lvl="1" indent="-174625">
              <a:spcBef>
                <a:spcPts val="288"/>
              </a:spcBef>
            </a:pPr>
            <a:endParaRPr lang="pt-BR" dirty="0" smtClean="0"/>
          </a:p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 smtClean="0"/>
              <a:t>Atuação da Western </a:t>
            </a:r>
            <a:r>
              <a:rPr lang="pt-BR" dirty="0" err="1" smtClean="0"/>
              <a:t>Asset</a:t>
            </a:r>
            <a:endParaRPr lang="pt-BR" dirty="0"/>
          </a:p>
          <a:p>
            <a:pPr marL="357188" lvl="1" indent="-174625">
              <a:spcBef>
                <a:spcPts val="288"/>
              </a:spcBef>
            </a:pPr>
            <a:r>
              <a:rPr lang="pt-BR" dirty="0" smtClean="0"/>
              <a:t>+ de R$ 2 Bilhões em fundos com exposição a mercados estrangeiros através de + de 10 veículos</a:t>
            </a:r>
          </a:p>
          <a:p>
            <a:pPr marL="357188" lvl="1" indent="-174625">
              <a:spcBef>
                <a:spcPts val="288"/>
              </a:spcBef>
            </a:pPr>
            <a:r>
              <a:rPr lang="pt-BR" dirty="0" smtClean="0"/>
              <a:t>9 afiliadas do grupo </a:t>
            </a:r>
            <a:r>
              <a:rPr lang="pt-BR" dirty="0" err="1" smtClean="0"/>
              <a:t>Legg</a:t>
            </a:r>
            <a:r>
              <a:rPr lang="pt-BR" dirty="0" smtClean="0"/>
              <a:t>, especialistas em suas áreas de atuação</a:t>
            </a:r>
            <a:endParaRPr lang="pt-BR" dirty="0"/>
          </a:p>
          <a:p>
            <a:pPr marL="357188" lvl="1" indent="-174625">
              <a:spcBef>
                <a:spcPts val="288"/>
              </a:spcBef>
            </a:pPr>
            <a:endParaRPr lang="pt-BR" dirty="0"/>
          </a:p>
          <a:p>
            <a:pPr marL="357188" lvl="1" indent="-174625">
              <a:spcBef>
                <a:spcPts val="288"/>
              </a:spcBef>
            </a:pPr>
            <a:endParaRPr lang="pt-BR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" y="156014"/>
            <a:ext cx="8778240" cy="402336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6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Por que investir no exterior?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541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52055" y="1298084"/>
            <a:ext cx="8513065" cy="2715768"/>
          </a:xfrm>
        </p:spPr>
        <p:txBody>
          <a:bodyPr/>
          <a:lstStyle/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 smtClean="0"/>
              <a:t>Ampliação </a:t>
            </a:r>
            <a:r>
              <a:rPr lang="pt-BR" dirty="0"/>
              <a:t>das opções </a:t>
            </a:r>
            <a:r>
              <a:rPr lang="pt-BR" dirty="0" smtClean="0"/>
              <a:t>de diversificação de </a:t>
            </a:r>
            <a:r>
              <a:rPr lang="pt-BR" dirty="0"/>
              <a:t>estratégias dos </a:t>
            </a:r>
            <a:r>
              <a:rPr lang="pt-BR" dirty="0" smtClean="0"/>
              <a:t>portfólios </a:t>
            </a:r>
            <a:r>
              <a:rPr lang="pt-BR" dirty="0"/>
              <a:t>de </a:t>
            </a:r>
            <a:r>
              <a:rPr lang="pt-BR" dirty="0" smtClean="0"/>
              <a:t>investimentos</a:t>
            </a:r>
          </a:p>
          <a:p>
            <a:pPr marL="357188" lvl="1" indent="-174625">
              <a:spcBef>
                <a:spcPts val="288"/>
              </a:spcBef>
              <a:spcAft>
                <a:spcPts val="840"/>
              </a:spcAft>
            </a:pPr>
            <a:r>
              <a:rPr lang="pt-BR" dirty="0" smtClean="0"/>
              <a:t>Mais do que um desejo, uma necessidade</a:t>
            </a:r>
          </a:p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 smtClean="0"/>
              <a:t>Redução </a:t>
            </a:r>
            <a:r>
              <a:rPr lang="pt-BR" dirty="0"/>
              <a:t>da dependência do crescimento econômico brasileiro</a:t>
            </a:r>
          </a:p>
          <a:p>
            <a:pPr marL="357188" lvl="1" indent="-174625">
              <a:spcBef>
                <a:spcPts val="288"/>
              </a:spcBef>
            </a:pPr>
            <a:r>
              <a:rPr lang="pt-BR" dirty="0"/>
              <a:t>A exposição ao exterior permite buscar opções de investimentos em ativos cujo retorno esteja descorrelacionado </a:t>
            </a:r>
            <a:r>
              <a:rPr lang="pt-BR" dirty="0" smtClean="0"/>
              <a:t>de fatores econômicos domésticos</a:t>
            </a:r>
            <a:endParaRPr lang="pt-BR" dirty="0"/>
          </a:p>
          <a:p>
            <a:pPr>
              <a:spcBef>
                <a:spcPts val="840"/>
              </a:spcBef>
              <a:spcAft>
                <a:spcPts val="840"/>
              </a:spcAft>
            </a:pPr>
            <a:r>
              <a:rPr lang="pt-BR" dirty="0"/>
              <a:t>Redução da exposição ao “Risco Brasil”</a:t>
            </a:r>
          </a:p>
          <a:p>
            <a:pPr marL="357188" lvl="1" indent="-174625">
              <a:spcBef>
                <a:spcPts val="288"/>
              </a:spcBef>
            </a:pPr>
            <a:r>
              <a:rPr lang="pt-BR" dirty="0"/>
              <a:t>A economia brasileira ainda se encontra num estágio de desenvolvimento inferior ao das economias centrais como EUA, Europa e </a:t>
            </a:r>
            <a:r>
              <a:rPr lang="pt-BR" dirty="0" smtClean="0"/>
              <a:t>Japão</a:t>
            </a:r>
            <a:endParaRPr lang="pt-BR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" y="156014"/>
            <a:ext cx="8778240" cy="402336"/>
          </a:xfrm>
        </p:spPr>
        <p:txBody>
          <a:bodyPr/>
          <a:lstStyle/>
          <a:p>
            <a:r>
              <a:rPr lang="pt-BR" dirty="0"/>
              <a:t>Por </a:t>
            </a:r>
            <a:r>
              <a:rPr lang="pt-BR" dirty="0" smtClean="0"/>
              <a:t>Que Investir no </a:t>
            </a:r>
            <a:r>
              <a:rPr lang="pt-BR" dirty="0"/>
              <a:t>Exterior?</a:t>
            </a:r>
            <a:endParaRPr lang="pt-BR" sz="3200" dirty="0"/>
          </a:p>
          <a:p>
            <a:r>
              <a:rPr lang="pt-BR" sz="1600" b="0" dirty="0" smtClean="0"/>
              <a:t>Questões Estruturais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152055" y="1298084"/>
            <a:ext cx="8513065" cy="2715768"/>
          </a:xfrm>
        </p:spPr>
        <p:txBody>
          <a:bodyPr/>
          <a:lstStyle/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r>
              <a:rPr lang="pt-BR" sz="1400" b="1" dirty="0">
                <a:solidFill>
                  <a:schemeClr val="tx2"/>
                </a:solidFill>
              </a:rPr>
              <a:t>Selic estruturalmente baixa</a:t>
            </a:r>
          </a:p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r>
              <a:rPr lang="pt-BR" sz="1400" b="1" dirty="0">
                <a:solidFill>
                  <a:schemeClr val="tx2"/>
                </a:solidFill>
              </a:rPr>
              <a:t>Prêmios de crédito pequenos</a:t>
            </a:r>
          </a:p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r>
              <a:rPr lang="pt-BR" sz="1400" b="1" dirty="0">
                <a:solidFill>
                  <a:schemeClr val="tx2"/>
                </a:solidFill>
              </a:rPr>
              <a:t>Bolsa em patamares recordes</a:t>
            </a:r>
          </a:p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r>
              <a:rPr lang="pt-BR" sz="1400" b="1" dirty="0" err="1">
                <a:solidFill>
                  <a:schemeClr val="tx2"/>
                </a:solidFill>
              </a:rPr>
              <a:t>NTN-Bs</a:t>
            </a:r>
            <a:r>
              <a:rPr lang="pt-BR" sz="1400" b="1" dirty="0">
                <a:solidFill>
                  <a:schemeClr val="tx2"/>
                </a:solidFill>
              </a:rPr>
              <a:t> com juros </a:t>
            </a:r>
            <a:r>
              <a:rPr lang="pt-BR" sz="1400" b="1" dirty="0" smtClean="0">
                <a:solidFill>
                  <a:schemeClr val="tx2"/>
                </a:solidFill>
              </a:rPr>
              <a:t>magros</a:t>
            </a:r>
          </a:p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r>
              <a:rPr lang="pt-BR" sz="1400" b="1" dirty="0" smtClean="0">
                <a:solidFill>
                  <a:schemeClr val="tx2"/>
                </a:solidFill>
              </a:rPr>
              <a:t>Reforma da Previdência já parcialmente refletida nos preços (assimetria entre ganhos e perdas)</a:t>
            </a:r>
          </a:p>
          <a:p>
            <a:pPr marL="0" lvl="2" indent="0">
              <a:spcBef>
                <a:spcPts val="840"/>
              </a:spcBef>
              <a:spcAft>
                <a:spcPts val="840"/>
              </a:spcAft>
              <a:buNone/>
            </a:pPr>
            <a:endParaRPr lang="pt-BR" sz="1400" b="1" dirty="0">
              <a:solidFill>
                <a:schemeClr val="tx2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" y="156014"/>
            <a:ext cx="8778240" cy="402336"/>
          </a:xfrm>
        </p:spPr>
        <p:txBody>
          <a:bodyPr/>
          <a:lstStyle/>
          <a:p>
            <a:r>
              <a:rPr lang="pt-BR" dirty="0"/>
              <a:t>Por </a:t>
            </a:r>
            <a:r>
              <a:rPr lang="pt-BR" dirty="0" smtClean="0"/>
              <a:t>Que Investir no </a:t>
            </a:r>
            <a:r>
              <a:rPr lang="pt-BR" dirty="0"/>
              <a:t>Exterior?</a:t>
            </a:r>
            <a:endParaRPr lang="pt-BR" sz="3200" dirty="0"/>
          </a:p>
          <a:p>
            <a:r>
              <a:rPr lang="pt-BR" sz="1600" b="0" dirty="0" smtClean="0"/>
              <a:t>Questões Circunstanciais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0971" y="1343602"/>
            <a:ext cx="4169402" cy="3458740"/>
          </a:xfrm>
          <a:prstGeom prst="rect">
            <a:avLst/>
          </a:prstGeom>
          <a:solidFill>
            <a:srgbClr val="CCD6DF">
              <a:alpha val="80000"/>
            </a:srgbClr>
          </a:solidFill>
          <a:ln>
            <a:solidFill>
              <a:srgbClr val="CCD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4098" name="Text Placeholder 23"/>
          <p:cNvSpPr>
            <a:spLocks noGrp="1"/>
          </p:cNvSpPr>
          <p:nvPr>
            <p:ph type="body" sz="quarter" idx="13"/>
          </p:nvPr>
        </p:nvSpPr>
        <p:spPr>
          <a:xfrm>
            <a:off x="179341" y="131716"/>
            <a:ext cx="8778875" cy="687411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benefícios</a:t>
            </a:r>
            <a:r>
              <a:rPr lang="en-US" dirty="0" smtClean="0"/>
              <a:t> da </a:t>
            </a:r>
            <a:r>
              <a:rPr lang="en-US" dirty="0" err="1" smtClean="0"/>
              <a:t>diversificação</a:t>
            </a:r>
            <a:r>
              <a:rPr lang="en-US" dirty="0" smtClean="0"/>
              <a:t>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6809" y="2031815"/>
            <a:ext cx="6876288" cy="3764915"/>
            <a:chOff x="987552" y="2648022"/>
            <a:chExt cx="7644384" cy="3981378"/>
          </a:xfrm>
        </p:grpSpPr>
        <p:sp>
          <p:nvSpPr>
            <p:cNvPr id="11" name="Arc 10"/>
            <p:cNvSpPr/>
            <p:nvPr/>
          </p:nvSpPr>
          <p:spPr>
            <a:xfrm flipH="1">
              <a:off x="2907792" y="3218688"/>
              <a:ext cx="5724144" cy="3191256"/>
            </a:xfrm>
            <a:prstGeom prst="arc">
              <a:avLst>
                <a:gd name="adj1" fmla="val 16200000"/>
                <a:gd name="adj2" fmla="val 21471306"/>
              </a:avLst>
            </a:prstGeom>
            <a:ln w="158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flipH="1">
              <a:off x="2154936" y="2903220"/>
              <a:ext cx="6348984" cy="3726180"/>
            </a:xfrm>
            <a:prstGeom prst="arc">
              <a:avLst>
                <a:gd name="adj1" fmla="val 16200000"/>
                <a:gd name="adj2" fmla="val 21471306"/>
              </a:avLst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987552" y="2648022"/>
              <a:ext cx="4237225" cy="3333444"/>
              <a:chOff x="987552" y="2648022"/>
              <a:chExt cx="4237225" cy="3333444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 flipH="1">
                <a:off x="1481328" y="3685032"/>
                <a:ext cx="2240280" cy="0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3721608" y="3685032"/>
                <a:ext cx="0" cy="190195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749296" y="3685032"/>
                <a:ext cx="0" cy="1901952"/>
              </a:xfrm>
              <a:prstGeom prst="line">
                <a:avLst/>
              </a:prstGeom>
              <a:ln w="15875">
                <a:solidFill>
                  <a:schemeClr val="tx1">
                    <a:lumMod val="50000"/>
                    <a:lumOff val="5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987552" y="3554227"/>
                <a:ext cx="426269" cy="2766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100" b="1" dirty="0" smtClean="0"/>
                  <a:t>E(r)</a:t>
                </a:r>
                <a:endParaRPr lang="en-US" sz="1100" b="1" dirty="0" smtClean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72805" y="5623447"/>
                <a:ext cx="385283" cy="358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600" b="1" dirty="0" smtClean="0">
                    <a:latin typeface="Symbol" panose="05050102010706020507" pitchFamily="18" charset="2"/>
                  </a:rPr>
                  <a:t>s</a:t>
                </a:r>
                <a:r>
                  <a:rPr lang="pt-BR" sz="600" b="1" dirty="0" smtClean="0">
                    <a:latin typeface="Symbol" panose="05050102010706020507" pitchFamily="18" charset="2"/>
                  </a:rPr>
                  <a:t>2</a:t>
                </a:r>
                <a:endParaRPr lang="en-US" sz="600" b="1" dirty="0" smtClean="0">
                  <a:latin typeface="Symbol" panose="05050102010706020507" pitchFamily="18" charset="2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545117" y="5623447"/>
                <a:ext cx="385283" cy="358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600" b="1" dirty="0" smtClean="0">
                    <a:latin typeface="Symbol" panose="05050102010706020507" pitchFamily="18" charset="2"/>
                  </a:rPr>
                  <a:t>s</a:t>
                </a:r>
                <a:r>
                  <a:rPr lang="pt-BR" sz="600" b="1" dirty="0">
                    <a:latin typeface="Symbol" panose="05050102010706020507" pitchFamily="18" charset="2"/>
                  </a:rPr>
                  <a:t>1</a:t>
                </a:r>
                <a:endParaRPr lang="en-US" sz="600" b="1" dirty="0" smtClean="0">
                  <a:latin typeface="Symbol" panose="05050102010706020507" pitchFamily="18" charset="2"/>
                </a:endParaRPr>
              </a:p>
            </p:txBody>
          </p:sp>
          <p:cxnSp>
            <p:nvCxnSpPr>
              <p:cNvPr id="3" name="Straight Arrow Connector 2"/>
              <p:cNvCxnSpPr/>
              <p:nvPr/>
            </p:nvCxnSpPr>
            <p:spPr>
              <a:xfrm flipH="1" flipV="1">
                <a:off x="4401019" y="3059407"/>
                <a:ext cx="155448" cy="25603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flipH="1" flipV="1">
                <a:off x="3910584" y="3218688"/>
                <a:ext cx="155448" cy="25603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H="1" flipV="1">
                <a:off x="4891454" y="2962656"/>
                <a:ext cx="155448" cy="25603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3476098" y="3408037"/>
                <a:ext cx="155448" cy="25603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 flipV="1">
                <a:off x="3039631" y="3639868"/>
                <a:ext cx="199326" cy="32830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2621590" y="3921302"/>
                <a:ext cx="286202" cy="471392"/>
              </a:xfrm>
              <a:prstGeom prst="straightConnector1">
                <a:avLst/>
              </a:prstGeom>
              <a:ln w="15875">
                <a:solidFill>
                  <a:schemeClr val="accent6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4064298" y="3639868"/>
                <a:ext cx="1160479" cy="2766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100" b="1" dirty="0" smtClean="0">
                    <a:solidFill>
                      <a:schemeClr val="accent2"/>
                    </a:solidFill>
                  </a:rPr>
                  <a:t>Fronteira Inicial</a:t>
                </a:r>
                <a:endParaRPr lang="en-US" sz="1100" b="1" dirty="0" smtClean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907572" y="2648022"/>
                <a:ext cx="3106490" cy="2766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100" b="1" dirty="0" smtClean="0">
                    <a:solidFill>
                      <a:schemeClr val="accent3">
                        <a:lumMod val="75000"/>
                      </a:schemeClr>
                    </a:solidFill>
                  </a:rPr>
                  <a:t>Fronteira com adição de mais classes de ativos</a:t>
                </a:r>
                <a:endParaRPr lang="en-US" sz="1100" b="1" dirty="0" smtClean="0">
                  <a:solidFill>
                    <a:schemeClr val="accent3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25" name="AutoShape 5"/>
          <p:cNvSpPr>
            <a:spLocks noChangeArrowheads="1"/>
          </p:cNvSpPr>
          <p:nvPr/>
        </p:nvSpPr>
        <p:spPr bwMode="gray">
          <a:xfrm>
            <a:off x="5718596" y="1592217"/>
            <a:ext cx="2772583" cy="449837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r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 adição de mais classes de ativos permite: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5716864" y="2042054"/>
            <a:ext cx="2771775" cy="23096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dirty="0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gray">
          <a:xfrm>
            <a:off x="5601940" y="2201301"/>
            <a:ext cx="2886699" cy="17173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50000"/>
              </a:spcBef>
              <a:spcAft>
                <a:spcPct val="50000"/>
              </a:spcAft>
              <a:defRPr sz="1400" b="1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285750" indent="-114300">
              <a:spcAft>
                <a:spcPct val="2000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514350" indent="-114300">
              <a:spcAft>
                <a:spcPct val="20000"/>
              </a:spcAft>
              <a:buClr>
                <a:schemeClr val="hlink"/>
              </a:buClr>
              <a:buFont typeface="Arial" panose="020B0604020202020204" pitchFamily="34" charset="0"/>
              <a:buChar char="−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800100" indent="-114300">
              <a:spcAft>
                <a:spcPct val="20000"/>
              </a:spcAft>
              <a:buClr>
                <a:schemeClr val="hlink"/>
              </a:buClr>
              <a:buFont typeface="Arial Narrow" panose="020B0606020202030204" pitchFamily="34" charset="0"/>
              <a:buChar char="▫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1085850" indent="-114300">
              <a:spcAft>
                <a:spcPct val="20000"/>
              </a:spcAft>
              <a:buClr>
                <a:schemeClr val="hlink"/>
              </a:buClr>
              <a:buChar char="•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1543050" indent="-1143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Char char="•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000250" indent="-1143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Char char="•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2457450" indent="-1143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Char char="•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2914650" indent="-1143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hlink"/>
              </a:buClr>
              <a:buChar char="•"/>
              <a:defRPr sz="12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dirty="0" smtClean="0"/>
              <a:t>A redução do risco total esperado para a carteira dado um mesmo objetivo de retorno;</a:t>
            </a:r>
          </a:p>
          <a:p>
            <a:pPr marL="17145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 elevação do retorno esperado da carteira, dado um mesmo limite de risco;</a:t>
            </a:r>
          </a:p>
          <a:p>
            <a:pPr marL="17145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Combinação dos dois pontos acima.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90971" y="1324039"/>
            <a:ext cx="0" cy="349908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890971" y="4802342"/>
            <a:ext cx="4169402" cy="68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1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75774" y="838200"/>
            <a:ext cx="7968139" cy="5165725"/>
            <a:chOff x="475774" y="838200"/>
            <a:chExt cx="7968139" cy="5165725"/>
          </a:xfrm>
        </p:grpSpPr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671513" y="838200"/>
              <a:ext cx="7772400" cy="5165725"/>
              <a:chOff x="423" y="528"/>
              <a:chExt cx="4896" cy="3254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7" name="Freeform 3"/>
              <p:cNvSpPr>
                <a:spLocks/>
              </p:cNvSpPr>
              <p:nvPr/>
            </p:nvSpPr>
            <p:spPr bwMode="auto">
              <a:xfrm>
                <a:off x="1868" y="528"/>
                <a:ext cx="813" cy="1276"/>
              </a:xfrm>
              <a:custGeom>
                <a:avLst/>
                <a:gdLst>
                  <a:gd name="T0" fmla="*/ 24 w 813"/>
                  <a:gd name="T1" fmla="*/ 516 h 1276"/>
                  <a:gd name="T2" fmla="*/ 37 w 813"/>
                  <a:gd name="T3" fmla="*/ 453 h 1276"/>
                  <a:gd name="T4" fmla="*/ 117 w 813"/>
                  <a:gd name="T5" fmla="*/ 380 h 1276"/>
                  <a:gd name="T6" fmla="*/ 77 w 813"/>
                  <a:gd name="T7" fmla="*/ 326 h 1276"/>
                  <a:gd name="T8" fmla="*/ 117 w 813"/>
                  <a:gd name="T9" fmla="*/ 263 h 1276"/>
                  <a:gd name="T10" fmla="*/ 157 w 813"/>
                  <a:gd name="T11" fmla="*/ 180 h 1276"/>
                  <a:gd name="T12" fmla="*/ 180 w 813"/>
                  <a:gd name="T13" fmla="*/ 180 h 1276"/>
                  <a:gd name="T14" fmla="*/ 273 w 813"/>
                  <a:gd name="T15" fmla="*/ 170 h 1276"/>
                  <a:gd name="T16" fmla="*/ 287 w 813"/>
                  <a:gd name="T17" fmla="*/ 117 h 1276"/>
                  <a:gd name="T18" fmla="*/ 353 w 813"/>
                  <a:gd name="T19" fmla="*/ 170 h 1276"/>
                  <a:gd name="T20" fmla="*/ 390 w 813"/>
                  <a:gd name="T21" fmla="*/ 137 h 1276"/>
                  <a:gd name="T22" fmla="*/ 390 w 813"/>
                  <a:gd name="T23" fmla="*/ 93 h 1276"/>
                  <a:gd name="T24" fmla="*/ 420 w 813"/>
                  <a:gd name="T25" fmla="*/ 53 h 1276"/>
                  <a:gd name="T26" fmla="*/ 496 w 813"/>
                  <a:gd name="T27" fmla="*/ 0 h 1276"/>
                  <a:gd name="T28" fmla="*/ 630 w 813"/>
                  <a:gd name="T29" fmla="*/ 43 h 1276"/>
                  <a:gd name="T30" fmla="*/ 536 w 813"/>
                  <a:gd name="T31" fmla="*/ 63 h 1276"/>
                  <a:gd name="T32" fmla="*/ 666 w 813"/>
                  <a:gd name="T33" fmla="*/ 107 h 1276"/>
                  <a:gd name="T34" fmla="*/ 550 w 813"/>
                  <a:gd name="T35" fmla="*/ 170 h 1276"/>
                  <a:gd name="T36" fmla="*/ 630 w 813"/>
                  <a:gd name="T37" fmla="*/ 210 h 1276"/>
                  <a:gd name="T38" fmla="*/ 653 w 813"/>
                  <a:gd name="T39" fmla="*/ 253 h 1276"/>
                  <a:gd name="T40" fmla="*/ 693 w 813"/>
                  <a:gd name="T41" fmla="*/ 253 h 1276"/>
                  <a:gd name="T42" fmla="*/ 746 w 813"/>
                  <a:gd name="T43" fmla="*/ 223 h 1276"/>
                  <a:gd name="T44" fmla="*/ 800 w 813"/>
                  <a:gd name="T45" fmla="*/ 223 h 1276"/>
                  <a:gd name="T46" fmla="*/ 773 w 813"/>
                  <a:gd name="T47" fmla="*/ 296 h 1276"/>
                  <a:gd name="T48" fmla="*/ 733 w 813"/>
                  <a:gd name="T49" fmla="*/ 360 h 1276"/>
                  <a:gd name="T50" fmla="*/ 693 w 813"/>
                  <a:gd name="T51" fmla="*/ 420 h 1276"/>
                  <a:gd name="T52" fmla="*/ 680 w 813"/>
                  <a:gd name="T53" fmla="*/ 536 h 1276"/>
                  <a:gd name="T54" fmla="*/ 720 w 813"/>
                  <a:gd name="T55" fmla="*/ 580 h 1276"/>
                  <a:gd name="T56" fmla="*/ 693 w 813"/>
                  <a:gd name="T57" fmla="*/ 629 h 1276"/>
                  <a:gd name="T58" fmla="*/ 706 w 813"/>
                  <a:gd name="T59" fmla="*/ 683 h 1276"/>
                  <a:gd name="T60" fmla="*/ 693 w 813"/>
                  <a:gd name="T61" fmla="*/ 736 h 1276"/>
                  <a:gd name="T62" fmla="*/ 666 w 813"/>
                  <a:gd name="T63" fmla="*/ 779 h 1276"/>
                  <a:gd name="T64" fmla="*/ 613 w 813"/>
                  <a:gd name="T65" fmla="*/ 769 h 1276"/>
                  <a:gd name="T66" fmla="*/ 630 w 813"/>
                  <a:gd name="T67" fmla="*/ 833 h 1276"/>
                  <a:gd name="T68" fmla="*/ 653 w 813"/>
                  <a:gd name="T69" fmla="*/ 876 h 1276"/>
                  <a:gd name="T70" fmla="*/ 640 w 813"/>
                  <a:gd name="T71" fmla="*/ 893 h 1276"/>
                  <a:gd name="T72" fmla="*/ 613 w 813"/>
                  <a:gd name="T73" fmla="*/ 926 h 1276"/>
                  <a:gd name="T74" fmla="*/ 613 w 813"/>
                  <a:gd name="T75" fmla="*/ 979 h 1276"/>
                  <a:gd name="T76" fmla="*/ 536 w 813"/>
                  <a:gd name="T77" fmla="*/ 1022 h 1276"/>
                  <a:gd name="T78" fmla="*/ 456 w 813"/>
                  <a:gd name="T79" fmla="*/ 1096 h 1276"/>
                  <a:gd name="T80" fmla="*/ 390 w 813"/>
                  <a:gd name="T81" fmla="*/ 1189 h 1276"/>
                  <a:gd name="T82" fmla="*/ 377 w 813"/>
                  <a:gd name="T83" fmla="*/ 1276 h 1276"/>
                  <a:gd name="T84" fmla="*/ 300 w 813"/>
                  <a:gd name="T85" fmla="*/ 1232 h 1276"/>
                  <a:gd name="T86" fmla="*/ 287 w 813"/>
                  <a:gd name="T87" fmla="*/ 1139 h 1276"/>
                  <a:gd name="T88" fmla="*/ 273 w 813"/>
                  <a:gd name="T89" fmla="*/ 1076 h 1276"/>
                  <a:gd name="T90" fmla="*/ 287 w 813"/>
                  <a:gd name="T91" fmla="*/ 979 h 1276"/>
                  <a:gd name="T92" fmla="*/ 247 w 813"/>
                  <a:gd name="T93" fmla="*/ 916 h 1276"/>
                  <a:gd name="T94" fmla="*/ 287 w 813"/>
                  <a:gd name="T95" fmla="*/ 893 h 1276"/>
                  <a:gd name="T96" fmla="*/ 220 w 813"/>
                  <a:gd name="T97" fmla="*/ 863 h 1276"/>
                  <a:gd name="T98" fmla="*/ 220 w 813"/>
                  <a:gd name="T99" fmla="*/ 759 h 127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13"/>
                  <a:gd name="T151" fmla="*/ 0 h 1276"/>
                  <a:gd name="T152" fmla="*/ 813 w 813"/>
                  <a:gd name="T153" fmla="*/ 1276 h 127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13" h="1276">
                    <a:moveTo>
                      <a:pt x="63" y="536"/>
                    </a:moveTo>
                    <a:lnTo>
                      <a:pt x="37" y="536"/>
                    </a:lnTo>
                    <a:lnTo>
                      <a:pt x="37" y="516"/>
                    </a:lnTo>
                    <a:lnTo>
                      <a:pt x="24" y="516"/>
                    </a:lnTo>
                    <a:lnTo>
                      <a:pt x="10" y="516"/>
                    </a:lnTo>
                    <a:lnTo>
                      <a:pt x="0" y="486"/>
                    </a:lnTo>
                    <a:lnTo>
                      <a:pt x="24" y="463"/>
                    </a:lnTo>
                    <a:lnTo>
                      <a:pt x="37" y="453"/>
                    </a:lnTo>
                    <a:lnTo>
                      <a:pt x="50" y="420"/>
                    </a:lnTo>
                    <a:lnTo>
                      <a:pt x="77" y="420"/>
                    </a:lnTo>
                    <a:lnTo>
                      <a:pt x="103" y="400"/>
                    </a:lnTo>
                    <a:lnTo>
                      <a:pt x="117" y="380"/>
                    </a:lnTo>
                    <a:lnTo>
                      <a:pt x="117" y="346"/>
                    </a:lnTo>
                    <a:lnTo>
                      <a:pt x="103" y="336"/>
                    </a:lnTo>
                    <a:lnTo>
                      <a:pt x="63" y="346"/>
                    </a:lnTo>
                    <a:lnTo>
                      <a:pt x="77" y="326"/>
                    </a:lnTo>
                    <a:lnTo>
                      <a:pt x="90" y="306"/>
                    </a:lnTo>
                    <a:lnTo>
                      <a:pt x="103" y="273"/>
                    </a:lnTo>
                    <a:lnTo>
                      <a:pt x="117" y="273"/>
                    </a:lnTo>
                    <a:lnTo>
                      <a:pt x="117" y="263"/>
                    </a:lnTo>
                    <a:lnTo>
                      <a:pt x="143" y="263"/>
                    </a:lnTo>
                    <a:lnTo>
                      <a:pt x="157" y="263"/>
                    </a:lnTo>
                    <a:lnTo>
                      <a:pt x="143" y="233"/>
                    </a:lnTo>
                    <a:lnTo>
                      <a:pt x="157" y="180"/>
                    </a:lnTo>
                    <a:lnTo>
                      <a:pt x="167" y="170"/>
                    </a:lnTo>
                    <a:lnTo>
                      <a:pt x="180" y="180"/>
                    </a:lnTo>
                    <a:lnTo>
                      <a:pt x="180" y="190"/>
                    </a:lnTo>
                    <a:lnTo>
                      <a:pt x="180" y="180"/>
                    </a:lnTo>
                    <a:lnTo>
                      <a:pt x="180" y="157"/>
                    </a:lnTo>
                    <a:lnTo>
                      <a:pt x="260" y="137"/>
                    </a:lnTo>
                    <a:lnTo>
                      <a:pt x="260" y="170"/>
                    </a:lnTo>
                    <a:lnTo>
                      <a:pt x="273" y="170"/>
                    </a:lnTo>
                    <a:lnTo>
                      <a:pt x="287" y="190"/>
                    </a:lnTo>
                    <a:lnTo>
                      <a:pt x="300" y="190"/>
                    </a:lnTo>
                    <a:lnTo>
                      <a:pt x="287" y="137"/>
                    </a:lnTo>
                    <a:lnTo>
                      <a:pt x="287" y="117"/>
                    </a:lnTo>
                    <a:lnTo>
                      <a:pt x="300" y="117"/>
                    </a:lnTo>
                    <a:lnTo>
                      <a:pt x="313" y="137"/>
                    </a:lnTo>
                    <a:lnTo>
                      <a:pt x="340" y="170"/>
                    </a:lnTo>
                    <a:lnTo>
                      <a:pt x="353" y="170"/>
                    </a:lnTo>
                    <a:lnTo>
                      <a:pt x="367" y="190"/>
                    </a:lnTo>
                    <a:lnTo>
                      <a:pt x="377" y="200"/>
                    </a:lnTo>
                    <a:lnTo>
                      <a:pt x="377" y="170"/>
                    </a:lnTo>
                    <a:lnTo>
                      <a:pt x="390" y="137"/>
                    </a:lnTo>
                    <a:lnTo>
                      <a:pt x="377" y="127"/>
                    </a:lnTo>
                    <a:lnTo>
                      <a:pt x="367" y="107"/>
                    </a:lnTo>
                    <a:lnTo>
                      <a:pt x="377" y="83"/>
                    </a:lnTo>
                    <a:lnTo>
                      <a:pt x="390" y="93"/>
                    </a:lnTo>
                    <a:lnTo>
                      <a:pt x="377" y="73"/>
                    </a:lnTo>
                    <a:lnTo>
                      <a:pt x="353" y="53"/>
                    </a:lnTo>
                    <a:lnTo>
                      <a:pt x="407" y="33"/>
                    </a:lnTo>
                    <a:lnTo>
                      <a:pt x="420" y="53"/>
                    </a:lnTo>
                    <a:lnTo>
                      <a:pt x="443" y="53"/>
                    </a:lnTo>
                    <a:lnTo>
                      <a:pt x="456" y="33"/>
                    </a:lnTo>
                    <a:lnTo>
                      <a:pt x="456" y="20"/>
                    </a:lnTo>
                    <a:lnTo>
                      <a:pt x="496" y="0"/>
                    </a:lnTo>
                    <a:lnTo>
                      <a:pt x="563" y="0"/>
                    </a:lnTo>
                    <a:lnTo>
                      <a:pt x="586" y="10"/>
                    </a:lnTo>
                    <a:lnTo>
                      <a:pt x="613" y="33"/>
                    </a:lnTo>
                    <a:lnTo>
                      <a:pt x="630" y="43"/>
                    </a:lnTo>
                    <a:lnTo>
                      <a:pt x="603" y="43"/>
                    </a:lnTo>
                    <a:lnTo>
                      <a:pt x="576" y="53"/>
                    </a:lnTo>
                    <a:lnTo>
                      <a:pt x="550" y="43"/>
                    </a:lnTo>
                    <a:lnTo>
                      <a:pt x="536" y="63"/>
                    </a:lnTo>
                    <a:lnTo>
                      <a:pt x="586" y="63"/>
                    </a:lnTo>
                    <a:lnTo>
                      <a:pt x="630" y="63"/>
                    </a:lnTo>
                    <a:lnTo>
                      <a:pt x="640" y="83"/>
                    </a:lnTo>
                    <a:lnTo>
                      <a:pt x="666" y="107"/>
                    </a:lnTo>
                    <a:lnTo>
                      <a:pt x="666" y="137"/>
                    </a:lnTo>
                    <a:lnTo>
                      <a:pt x="640" y="150"/>
                    </a:lnTo>
                    <a:lnTo>
                      <a:pt x="613" y="157"/>
                    </a:lnTo>
                    <a:lnTo>
                      <a:pt x="550" y="170"/>
                    </a:lnTo>
                    <a:lnTo>
                      <a:pt x="550" y="190"/>
                    </a:lnTo>
                    <a:lnTo>
                      <a:pt x="613" y="170"/>
                    </a:lnTo>
                    <a:lnTo>
                      <a:pt x="613" y="210"/>
                    </a:lnTo>
                    <a:lnTo>
                      <a:pt x="630" y="210"/>
                    </a:lnTo>
                    <a:lnTo>
                      <a:pt x="630" y="180"/>
                    </a:lnTo>
                    <a:lnTo>
                      <a:pt x="666" y="170"/>
                    </a:lnTo>
                    <a:lnTo>
                      <a:pt x="680" y="210"/>
                    </a:lnTo>
                    <a:lnTo>
                      <a:pt x="653" y="253"/>
                    </a:lnTo>
                    <a:lnTo>
                      <a:pt x="640" y="296"/>
                    </a:lnTo>
                    <a:lnTo>
                      <a:pt x="640" y="306"/>
                    </a:lnTo>
                    <a:lnTo>
                      <a:pt x="666" y="286"/>
                    </a:lnTo>
                    <a:lnTo>
                      <a:pt x="693" y="253"/>
                    </a:lnTo>
                    <a:lnTo>
                      <a:pt x="693" y="223"/>
                    </a:lnTo>
                    <a:lnTo>
                      <a:pt x="706" y="253"/>
                    </a:lnTo>
                    <a:lnTo>
                      <a:pt x="720" y="243"/>
                    </a:lnTo>
                    <a:lnTo>
                      <a:pt x="746" y="223"/>
                    </a:lnTo>
                    <a:lnTo>
                      <a:pt x="760" y="200"/>
                    </a:lnTo>
                    <a:lnTo>
                      <a:pt x="760" y="210"/>
                    </a:lnTo>
                    <a:lnTo>
                      <a:pt x="786" y="210"/>
                    </a:lnTo>
                    <a:lnTo>
                      <a:pt x="800" y="223"/>
                    </a:lnTo>
                    <a:lnTo>
                      <a:pt x="813" y="243"/>
                    </a:lnTo>
                    <a:lnTo>
                      <a:pt x="813" y="253"/>
                    </a:lnTo>
                    <a:lnTo>
                      <a:pt x="786" y="286"/>
                    </a:lnTo>
                    <a:lnTo>
                      <a:pt x="773" y="296"/>
                    </a:lnTo>
                    <a:lnTo>
                      <a:pt x="760" y="306"/>
                    </a:lnTo>
                    <a:lnTo>
                      <a:pt x="720" y="316"/>
                    </a:lnTo>
                    <a:lnTo>
                      <a:pt x="733" y="326"/>
                    </a:lnTo>
                    <a:lnTo>
                      <a:pt x="733" y="360"/>
                    </a:lnTo>
                    <a:lnTo>
                      <a:pt x="720" y="380"/>
                    </a:lnTo>
                    <a:lnTo>
                      <a:pt x="706" y="390"/>
                    </a:lnTo>
                    <a:lnTo>
                      <a:pt x="706" y="400"/>
                    </a:lnTo>
                    <a:lnTo>
                      <a:pt x="693" y="420"/>
                    </a:lnTo>
                    <a:lnTo>
                      <a:pt x="680" y="453"/>
                    </a:lnTo>
                    <a:lnTo>
                      <a:pt x="680" y="486"/>
                    </a:lnTo>
                    <a:lnTo>
                      <a:pt x="680" y="506"/>
                    </a:lnTo>
                    <a:lnTo>
                      <a:pt x="680" y="536"/>
                    </a:lnTo>
                    <a:lnTo>
                      <a:pt x="706" y="526"/>
                    </a:lnTo>
                    <a:lnTo>
                      <a:pt x="706" y="550"/>
                    </a:lnTo>
                    <a:lnTo>
                      <a:pt x="706" y="570"/>
                    </a:lnTo>
                    <a:lnTo>
                      <a:pt x="720" y="580"/>
                    </a:lnTo>
                    <a:lnTo>
                      <a:pt x="720" y="590"/>
                    </a:lnTo>
                    <a:lnTo>
                      <a:pt x="706" y="610"/>
                    </a:lnTo>
                    <a:lnTo>
                      <a:pt x="680" y="590"/>
                    </a:lnTo>
                    <a:lnTo>
                      <a:pt x="693" y="629"/>
                    </a:lnTo>
                    <a:lnTo>
                      <a:pt x="680" y="653"/>
                    </a:lnTo>
                    <a:lnTo>
                      <a:pt x="680" y="663"/>
                    </a:lnTo>
                    <a:lnTo>
                      <a:pt x="706" y="653"/>
                    </a:lnTo>
                    <a:lnTo>
                      <a:pt x="706" y="683"/>
                    </a:lnTo>
                    <a:lnTo>
                      <a:pt x="693" y="696"/>
                    </a:lnTo>
                    <a:lnTo>
                      <a:pt x="680" y="706"/>
                    </a:lnTo>
                    <a:lnTo>
                      <a:pt x="706" y="726"/>
                    </a:lnTo>
                    <a:lnTo>
                      <a:pt x="693" y="736"/>
                    </a:lnTo>
                    <a:lnTo>
                      <a:pt x="680" y="726"/>
                    </a:lnTo>
                    <a:lnTo>
                      <a:pt x="666" y="736"/>
                    </a:lnTo>
                    <a:lnTo>
                      <a:pt x="680" y="759"/>
                    </a:lnTo>
                    <a:lnTo>
                      <a:pt x="666" y="779"/>
                    </a:lnTo>
                    <a:lnTo>
                      <a:pt x="653" y="779"/>
                    </a:lnTo>
                    <a:lnTo>
                      <a:pt x="640" y="769"/>
                    </a:lnTo>
                    <a:lnTo>
                      <a:pt x="630" y="769"/>
                    </a:lnTo>
                    <a:lnTo>
                      <a:pt x="613" y="769"/>
                    </a:lnTo>
                    <a:lnTo>
                      <a:pt x="613" y="779"/>
                    </a:lnTo>
                    <a:lnTo>
                      <a:pt x="613" y="789"/>
                    </a:lnTo>
                    <a:lnTo>
                      <a:pt x="613" y="813"/>
                    </a:lnTo>
                    <a:lnTo>
                      <a:pt x="630" y="833"/>
                    </a:lnTo>
                    <a:lnTo>
                      <a:pt x="640" y="823"/>
                    </a:lnTo>
                    <a:lnTo>
                      <a:pt x="653" y="833"/>
                    </a:lnTo>
                    <a:lnTo>
                      <a:pt x="653" y="863"/>
                    </a:lnTo>
                    <a:lnTo>
                      <a:pt x="653" y="876"/>
                    </a:lnTo>
                    <a:lnTo>
                      <a:pt x="653" y="893"/>
                    </a:lnTo>
                    <a:lnTo>
                      <a:pt x="653" y="916"/>
                    </a:lnTo>
                    <a:lnTo>
                      <a:pt x="640" y="916"/>
                    </a:lnTo>
                    <a:lnTo>
                      <a:pt x="640" y="893"/>
                    </a:lnTo>
                    <a:lnTo>
                      <a:pt x="630" y="886"/>
                    </a:lnTo>
                    <a:lnTo>
                      <a:pt x="613" y="893"/>
                    </a:lnTo>
                    <a:lnTo>
                      <a:pt x="603" y="916"/>
                    </a:lnTo>
                    <a:lnTo>
                      <a:pt x="613" y="926"/>
                    </a:lnTo>
                    <a:lnTo>
                      <a:pt x="630" y="936"/>
                    </a:lnTo>
                    <a:lnTo>
                      <a:pt x="653" y="936"/>
                    </a:lnTo>
                    <a:lnTo>
                      <a:pt x="630" y="959"/>
                    </a:lnTo>
                    <a:lnTo>
                      <a:pt x="613" y="979"/>
                    </a:lnTo>
                    <a:lnTo>
                      <a:pt x="586" y="989"/>
                    </a:lnTo>
                    <a:lnTo>
                      <a:pt x="576" y="999"/>
                    </a:lnTo>
                    <a:lnTo>
                      <a:pt x="550" y="1012"/>
                    </a:lnTo>
                    <a:lnTo>
                      <a:pt x="536" y="1022"/>
                    </a:lnTo>
                    <a:lnTo>
                      <a:pt x="523" y="1042"/>
                    </a:lnTo>
                    <a:lnTo>
                      <a:pt x="496" y="1052"/>
                    </a:lnTo>
                    <a:lnTo>
                      <a:pt x="470" y="1076"/>
                    </a:lnTo>
                    <a:lnTo>
                      <a:pt x="456" y="1096"/>
                    </a:lnTo>
                    <a:lnTo>
                      <a:pt x="430" y="1106"/>
                    </a:lnTo>
                    <a:lnTo>
                      <a:pt x="420" y="1129"/>
                    </a:lnTo>
                    <a:lnTo>
                      <a:pt x="407" y="1169"/>
                    </a:lnTo>
                    <a:lnTo>
                      <a:pt x="390" y="1189"/>
                    </a:lnTo>
                    <a:lnTo>
                      <a:pt x="390" y="1209"/>
                    </a:lnTo>
                    <a:lnTo>
                      <a:pt x="390" y="1232"/>
                    </a:lnTo>
                    <a:lnTo>
                      <a:pt x="390" y="1252"/>
                    </a:lnTo>
                    <a:lnTo>
                      <a:pt x="377" y="1276"/>
                    </a:lnTo>
                    <a:lnTo>
                      <a:pt x="353" y="1262"/>
                    </a:lnTo>
                    <a:lnTo>
                      <a:pt x="327" y="1252"/>
                    </a:lnTo>
                    <a:lnTo>
                      <a:pt x="313" y="1252"/>
                    </a:lnTo>
                    <a:lnTo>
                      <a:pt x="300" y="1232"/>
                    </a:lnTo>
                    <a:lnTo>
                      <a:pt x="287" y="1202"/>
                    </a:lnTo>
                    <a:lnTo>
                      <a:pt x="287" y="1179"/>
                    </a:lnTo>
                    <a:lnTo>
                      <a:pt x="287" y="1156"/>
                    </a:lnTo>
                    <a:lnTo>
                      <a:pt x="287" y="1139"/>
                    </a:lnTo>
                    <a:lnTo>
                      <a:pt x="273" y="1139"/>
                    </a:lnTo>
                    <a:lnTo>
                      <a:pt x="260" y="1116"/>
                    </a:lnTo>
                    <a:lnTo>
                      <a:pt x="260" y="1086"/>
                    </a:lnTo>
                    <a:lnTo>
                      <a:pt x="273" y="1076"/>
                    </a:lnTo>
                    <a:lnTo>
                      <a:pt x="260" y="1066"/>
                    </a:lnTo>
                    <a:lnTo>
                      <a:pt x="260" y="1022"/>
                    </a:lnTo>
                    <a:lnTo>
                      <a:pt x="273" y="1022"/>
                    </a:lnTo>
                    <a:lnTo>
                      <a:pt x="287" y="979"/>
                    </a:lnTo>
                    <a:lnTo>
                      <a:pt x="287" y="946"/>
                    </a:lnTo>
                    <a:lnTo>
                      <a:pt x="273" y="936"/>
                    </a:lnTo>
                    <a:lnTo>
                      <a:pt x="260" y="926"/>
                    </a:lnTo>
                    <a:lnTo>
                      <a:pt x="247" y="916"/>
                    </a:lnTo>
                    <a:lnTo>
                      <a:pt x="233" y="886"/>
                    </a:lnTo>
                    <a:lnTo>
                      <a:pt x="273" y="893"/>
                    </a:lnTo>
                    <a:lnTo>
                      <a:pt x="287" y="916"/>
                    </a:lnTo>
                    <a:lnTo>
                      <a:pt x="287" y="893"/>
                    </a:lnTo>
                    <a:lnTo>
                      <a:pt x="260" y="876"/>
                    </a:lnTo>
                    <a:lnTo>
                      <a:pt x="247" y="853"/>
                    </a:lnTo>
                    <a:lnTo>
                      <a:pt x="233" y="876"/>
                    </a:lnTo>
                    <a:lnTo>
                      <a:pt x="220" y="863"/>
                    </a:lnTo>
                    <a:lnTo>
                      <a:pt x="233" y="823"/>
                    </a:lnTo>
                    <a:lnTo>
                      <a:pt x="247" y="813"/>
                    </a:lnTo>
                    <a:lnTo>
                      <a:pt x="233" y="789"/>
                    </a:lnTo>
                    <a:lnTo>
                      <a:pt x="220" y="759"/>
                    </a:lnTo>
                    <a:lnTo>
                      <a:pt x="63" y="5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" name="Freeform 4"/>
              <p:cNvSpPr>
                <a:spLocks/>
              </p:cNvSpPr>
              <p:nvPr/>
            </p:nvSpPr>
            <p:spPr bwMode="auto">
              <a:xfrm>
                <a:off x="2481" y="1570"/>
                <a:ext cx="147" cy="114"/>
              </a:xfrm>
              <a:custGeom>
                <a:avLst/>
                <a:gdLst>
                  <a:gd name="T0" fmla="*/ 67 w 147"/>
                  <a:gd name="T1" fmla="*/ 44 h 114"/>
                  <a:gd name="T2" fmla="*/ 80 w 147"/>
                  <a:gd name="T3" fmla="*/ 34 h 114"/>
                  <a:gd name="T4" fmla="*/ 107 w 147"/>
                  <a:gd name="T5" fmla="*/ 24 h 114"/>
                  <a:gd name="T6" fmla="*/ 120 w 147"/>
                  <a:gd name="T7" fmla="*/ 0 h 114"/>
                  <a:gd name="T8" fmla="*/ 120 w 147"/>
                  <a:gd name="T9" fmla="*/ 24 h 114"/>
                  <a:gd name="T10" fmla="*/ 133 w 147"/>
                  <a:gd name="T11" fmla="*/ 34 h 114"/>
                  <a:gd name="T12" fmla="*/ 133 w 147"/>
                  <a:gd name="T13" fmla="*/ 44 h 114"/>
                  <a:gd name="T14" fmla="*/ 147 w 147"/>
                  <a:gd name="T15" fmla="*/ 54 h 114"/>
                  <a:gd name="T16" fmla="*/ 147 w 147"/>
                  <a:gd name="T17" fmla="*/ 74 h 114"/>
                  <a:gd name="T18" fmla="*/ 133 w 147"/>
                  <a:gd name="T19" fmla="*/ 87 h 114"/>
                  <a:gd name="T20" fmla="*/ 120 w 147"/>
                  <a:gd name="T21" fmla="*/ 97 h 114"/>
                  <a:gd name="T22" fmla="*/ 107 w 147"/>
                  <a:gd name="T23" fmla="*/ 97 h 114"/>
                  <a:gd name="T24" fmla="*/ 93 w 147"/>
                  <a:gd name="T25" fmla="*/ 114 h 114"/>
                  <a:gd name="T26" fmla="*/ 80 w 147"/>
                  <a:gd name="T27" fmla="*/ 114 h 114"/>
                  <a:gd name="T28" fmla="*/ 53 w 147"/>
                  <a:gd name="T29" fmla="*/ 107 h 114"/>
                  <a:gd name="T30" fmla="*/ 17 w 147"/>
                  <a:gd name="T31" fmla="*/ 107 h 114"/>
                  <a:gd name="T32" fmla="*/ 27 w 147"/>
                  <a:gd name="T33" fmla="*/ 87 h 114"/>
                  <a:gd name="T34" fmla="*/ 27 w 147"/>
                  <a:gd name="T35" fmla="*/ 74 h 114"/>
                  <a:gd name="T36" fmla="*/ 0 w 147"/>
                  <a:gd name="T37" fmla="*/ 64 h 114"/>
                  <a:gd name="T38" fmla="*/ 17 w 147"/>
                  <a:gd name="T39" fmla="*/ 54 h 114"/>
                  <a:gd name="T40" fmla="*/ 27 w 147"/>
                  <a:gd name="T41" fmla="*/ 44 h 114"/>
                  <a:gd name="T42" fmla="*/ 0 w 147"/>
                  <a:gd name="T43" fmla="*/ 34 h 114"/>
                  <a:gd name="T44" fmla="*/ 17 w 147"/>
                  <a:gd name="T45" fmla="*/ 24 h 114"/>
                  <a:gd name="T46" fmla="*/ 27 w 147"/>
                  <a:gd name="T47" fmla="*/ 0 h 114"/>
                  <a:gd name="T48" fmla="*/ 53 w 147"/>
                  <a:gd name="T49" fmla="*/ 10 h 114"/>
                  <a:gd name="T50" fmla="*/ 67 w 147"/>
                  <a:gd name="T51" fmla="*/ 44 h 114"/>
                  <a:gd name="T52" fmla="*/ 67 w 147"/>
                  <a:gd name="T53" fmla="*/ 44 h 114"/>
                  <a:gd name="T54" fmla="*/ 67 w 147"/>
                  <a:gd name="T55" fmla="*/ 44 h 1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47"/>
                  <a:gd name="T85" fmla="*/ 0 h 114"/>
                  <a:gd name="T86" fmla="*/ 147 w 147"/>
                  <a:gd name="T87" fmla="*/ 114 h 114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47" h="114">
                    <a:moveTo>
                      <a:pt x="67" y="44"/>
                    </a:moveTo>
                    <a:lnTo>
                      <a:pt x="80" y="34"/>
                    </a:lnTo>
                    <a:lnTo>
                      <a:pt x="107" y="24"/>
                    </a:lnTo>
                    <a:lnTo>
                      <a:pt x="120" y="0"/>
                    </a:lnTo>
                    <a:lnTo>
                      <a:pt x="120" y="24"/>
                    </a:lnTo>
                    <a:lnTo>
                      <a:pt x="133" y="34"/>
                    </a:lnTo>
                    <a:lnTo>
                      <a:pt x="133" y="44"/>
                    </a:lnTo>
                    <a:lnTo>
                      <a:pt x="147" y="54"/>
                    </a:lnTo>
                    <a:lnTo>
                      <a:pt x="147" y="74"/>
                    </a:lnTo>
                    <a:lnTo>
                      <a:pt x="133" y="87"/>
                    </a:lnTo>
                    <a:lnTo>
                      <a:pt x="120" y="97"/>
                    </a:lnTo>
                    <a:lnTo>
                      <a:pt x="107" y="97"/>
                    </a:lnTo>
                    <a:lnTo>
                      <a:pt x="93" y="114"/>
                    </a:lnTo>
                    <a:lnTo>
                      <a:pt x="80" y="114"/>
                    </a:lnTo>
                    <a:lnTo>
                      <a:pt x="53" y="107"/>
                    </a:lnTo>
                    <a:lnTo>
                      <a:pt x="17" y="107"/>
                    </a:lnTo>
                    <a:lnTo>
                      <a:pt x="27" y="87"/>
                    </a:lnTo>
                    <a:lnTo>
                      <a:pt x="27" y="74"/>
                    </a:lnTo>
                    <a:lnTo>
                      <a:pt x="0" y="64"/>
                    </a:lnTo>
                    <a:lnTo>
                      <a:pt x="17" y="54"/>
                    </a:lnTo>
                    <a:lnTo>
                      <a:pt x="27" y="44"/>
                    </a:lnTo>
                    <a:lnTo>
                      <a:pt x="0" y="34"/>
                    </a:lnTo>
                    <a:lnTo>
                      <a:pt x="17" y="24"/>
                    </a:lnTo>
                    <a:lnTo>
                      <a:pt x="27" y="0"/>
                    </a:lnTo>
                    <a:lnTo>
                      <a:pt x="53" y="10"/>
                    </a:lnTo>
                    <a:lnTo>
                      <a:pt x="67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auto">
              <a:xfrm>
                <a:off x="2548" y="1341"/>
                <a:ext cx="26" cy="50"/>
              </a:xfrm>
              <a:custGeom>
                <a:avLst/>
                <a:gdLst>
                  <a:gd name="T0" fmla="*/ 0 w 26"/>
                  <a:gd name="T1" fmla="*/ 20 h 50"/>
                  <a:gd name="T2" fmla="*/ 0 w 26"/>
                  <a:gd name="T3" fmla="*/ 30 h 50"/>
                  <a:gd name="T4" fmla="*/ 13 w 26"/>
                  <a:gd name="T5" fmla="*/ 50 h 50"/>
                  <a:gd name="T6" fmla="*/ 26 w 26"/>
                  <a:gd name="T7" fmla="*/ 20 h 50"/>
                  <a:gd name="T8" fmla="*/ 26 w 26"/>
                  <a:gd name="T9" fmla="*/ 10 h 50"/>
                  <a:gd name="T10" fmla="*/ 13 w 26"/>
                  <a:gd name="T11" fmla="*/ 0 h 50"/>
                  <a:gd name="T12" fmla="*/ 0 w 26"/>
                  <a:gd name="T13" fmla="*/ 10 h 50"/>
                  <a:gd name="T14" fmla="*/ 0 w 26"/>
                  <a:gd name="T15" fmla="*/ 20 h 50"/>
                  <a:gd name="T16" fmla="*/ 0 w 26"/>
                  <a:gd name="T17" fmla="*/ 20 h 50"/>
                  <a:gd name="T18" fmla="*/ 0 w 26"/>
                  <a:gd name="T19" fmla="*/ 20 h 5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"/>
                  <a:gd name="T31" fmla="*/ 0 h 50"/>
                  <a:gd name="T32" fmla="*/ 26 w 26"/>
                  <a:gd name="T33" fmla="*/ 50 h 5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" h="50">
                    <a:moveTo>
                      <a:pt x="0" y="20"/>
                    </a:moveTo>
                    <a:lnTo>
                      <a:pt x="0" y="30"/>
                    </a:lnTo>
                    <a:lnTo>
                      <a:pt x="13" y="50"/>
                    </a:lnTo>
                    <a:lnTo>
                      <a:pt x="26" y="20"/>
                    </a:lnTo>
                    <a:lnTo>
                      <a:pt x="26" y="10"/>
                    </a:lnTo>
                    <a:lnTo>
                      <a:pt x="13" y="0"/>
                    </a:lnTo>
                    <a:lnTo>
                      <a:pt x="0" y="1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2561" y="1421"/>
                <a:ext cx="27" cy="23"/>
              </a:xfrm>
              <a:custGeom>
                <a:avLst/>
                <a:gdLst>
                  <a:gd name="T0" fmla="*/ 13 w 27"/>
                  <a:gd name="T1" fmla="*/ 13 h 23"/>
                  <a:gd name="T2" fmla="*/ 13 w 27"/>
                  <a:gd name="T3" fmla="*/ 23 h 23"/>
                  <a:gd name="T4" fmla="*/ 27 w 27"/>
                  <a:gd name="T5" fmla="*/ 13 h 23"/>
                  <a:gd name="T6" fmla="*/ 27 w 27"/>
                  <a:gd name="T7" fmla="*/ 0 h 23"/>
                  <a:gd name="T8" fmla="*/ 0 w 27"/>
                  <a:gd name="T9" fmla="*/ 0 h 23"/>
                  <a:gd name="T10" fmla="*/ 13 w 27"/>
                  <a:gd name="T11" fmla="*/ 13 h 23"/>
                  <a:gd name="T12" fmla="*/ 13 w 27"/>
                  <a:gd name="T13" fmla="*/ 13 h 23"/>
                  <a:gd name="T14" fmla="*/ 13 w 27"/>
                  <a:gd name="T15" fmla="*/ 13 h 23"/>
                  <a:gd name="T16" fmla="*/ 13 w 27"/>
                  <a:gd name="T17" fmla="*/ 13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7"/>
                  <a:gd name="T28" fmla="*/ 0 h 23"/>
                  <a:gd name="T29" fmla="*/ 27 w 27"/>
                  <a:gd name="T30" fmla="*/ 23 h 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7" h="23">
                    <a:moveTo>
                      <a:pt x="13" y="13"/>
                    </a:moveTo>
                    <a:lnTo>
                      <a:pt x="13" y="23"/>
                    </a:lnTo>
                    <a:lnTo>
                      <a:pt x="27" y="13"/>
                    </a:lnTo>
                    <a:lnTo>
                      <a:pt x="27" y="0"/>
                    </a:lnTo>
                    <a:lnTo>
                      <a:pt x="0" y="0"/>
                    </a:lnTo>
                    <a:lnTo>
                      <a:pt x="13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1602" y="548"/>
                <a:ext cx="423" cy="590"/>
              </a:xfrm>
              <a:custGeom>
                <a:avLst/>
                <a:gdLst>
                  <a:gd name="T0" fmla="*/ 120 w 423"/>
                  <a:gd name="T1" fmla="*/ 130 h 590"/>
                  <a:gd name="T2" fmla="*/ 120 w 423"/>
                  <a:gd name="T3" fmla="*/ 97 h 590"/>
                  <a:gd name="T4" fmla="*/ 133 w 423"/>
                  <a:gd name="T5" fmla="*/ 63 h 590"/>
                  <a:gd name="T6" fmla="*/ 173 w 423"/>
                  <a:gd name="T7" fmla="*/ 33 h 590"/>
                  <a:gd name="T8" fmla="*/ 236 w 423"/>
                  <a:gd name="T9" fmla="*/ 23 h 590"/>
                  <a:gd name="T10" fmla="*/ 290 w 423"/>
                  <a:gd name="T11" fmla="*/ 0 h 590"/>
                  <a:gd name="T12" fmla="*/ 356 w 423"/>
                  <a:gd name="T13" fmla="*/ 33 h 590"/>
                  <a:gd name="T14" fmla="*/ 383 w 423"/>
                  <a:gd name="T15" fmla="*/ 53 h 590"/>
                  <a:gd name="T16" fmla="*/ 423 w 423"/>
                  <a:gd name="T17" fmla="*/ 97 h 590"/>
                  <a:gd name="T18" fmla="*/ 383 w 423"/>
                  <a:gd name="T19" fmla="*/ 150 h 590"/>
                  <a:gd name="T20" fmla="*/ 316 w 423"/>
                  <a:gd name="T21" fmla="*/ 203 h 590"/>
                  <a:gd name="T22" fmla="*/ 356 w 423"/>
                  <a:gd name="T23" fmla="*/ 190 h 590"/>
                  <a:gd name="T24" fmla="*/ 356 w 423"/>
                  <a:gd name="T25" fmla="*/ 233 h 590"/>
                  <a:gd name="T26" fmla="*/ 316 w 423"/>
                  <a:gd name="T27" fmla="*/ 286 h 590"/>
                  <a:gd name="T28" fmla="*/ 303 w 423"/>
                  <a:gd name="T29" fmla="*/ 306 h 590"/>
                  <a:gd name="T30" fmla="*/ 290 w 423"/>
                  <a:gd name="T31" fmla="*/ 340 h 590"/>
                  <a:gd name="T32" fmla="*/ 250 w 423"/>
                  <a:gd name="T33" fmla="*/ 350 h 590"/>
                  <a:gd name="T34" fmla="*/ 236 w 423"/>
                  <a:gd name="T35" fmla="*/ 393 h 590"/>
                  <a:gd name="T36" fmla="*/ 236 w 423"/>
                  <a:gd name="T37" fmla="*/ 423 h 590"/>
                  <a:gd name="T38" fmla="*/ 236 w 423"/>
                  <a:gd name="T39" fmla="*/ 466 h 590"/>
                  <a:gd name="T40" fmla="*/ 173 w 423"/>
                  <a:gd name="T41" fmla="*/ 540 h 590"/>
                  <a:gd name="T42" fmla="*/ 223 w 423"/>
                  <a:gd name="T43" fmla="*/ 550 h 590"/>
                  <a:gd name="T44" fmla="*/ 160 w 423"/>
                  <a:gd name="T45" fmla="*/ 590 h 590"/>
                  <a:gd name="T46" fmla="*/ 146 w 423"/>
                  <a:gd name="T47" fmla="*/ 560 h 590"/>
                  <a:gd name="T48" fmla="*/ 120 w 423"/>
                  <a:gd name="T49" fmla="*/ 590 h 590"/>
                  <a:gd name="T50" fmla="*/ 66 w 423"/>
                  <a:gd name="T51" fmla="*/ 570 h 590"/>
                  <a:gd name="T52" fmla="*/ 80 w 423"/>
                  <a:gd name="T53" fmla="*/ 530 h 590"/>
                  <a:gd name="T54" fmla="*/ 80 w 423"/>
                  <a:gd name="T55" fmla="*/ 476 h 590"/>
                  <a:gd name="T56" fmla="*/ 106 w 423"/>
                  <a:gd name="T57" fmla="*/ 476 h 590"/>
                  <a:gd name="T58" fmla="*/ 93 w 423"/>
                  <a:gd name="T59" fmla="*/ 423 h 590"/>
                  <a:gd name="T60" fmla="*/ 120 w 423"/>
                  <a:gd name="T61" fmla="*/ 393 h 590"/>
                  <a:gd name="T62" fmla="*/ 106 w 423"/>
                  <a:gd name="T63" fmla="*/ 360 h 590"/>
                  <a:gd name="T64" fmla="*/ 106 w 423"/>
                  <a:gd name="T65" fmla="*/ 306 h 590"/>
                  <a:gd name="T66" fmla="*/ 120 w 423"/>
                  <a:gd name="T67" fmla="*/ 296 h 590"/>
                  <a:gd name="T68" fmla="*/ 160 w 423"/>
                  <a:gd name="T69" fmla="*/ 276 h 590"/>
                  <a:gd name="T70" fmla="*/ 223 w 423"/>
                  <a:gd name="T71" fmla="*/ 243 h 590"/>
                  <a:gd name="T72" fmla="*/ 160 w 423"/>
                  <a:gd name="T73" fmla="*/ 253 h 590"/>
                  <a:gd name="T74" fmla="*/ 80 w 423"/>
                  <a:gd name="T75" fmla="*/ 253 h 590"/>
                  <a:gd name="T76" fmla="*/ 40 w 423"/>
                  <a:gd name="T77" fmla="*/ 233 h 590"/>
                  <a:gd name="T78" fmla="*/ 56 w 423"/>
                  <a:gd name="T79" fmla="*/ 190 h 590"/>
                  <a:gd name="T80" fmla="*/ 26 w 423"/>
                  <a:gd name="T81" fmla="*/ 150 h 590"/>
                  <a:gd name="T82" fmla="*/ 80 w 423"/>
                  <a:gd name="T83" fmla="*/ 137 h 590"/>
                  <a:gd name="T84" fmla="*/ 93 w 423"/>
                  <a:gd name="T85" fmla="*/ 160 h 59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23"/>
                  <a:gd name="T130" fmla="*/ 0 h 590"/>
                  <a:gd name="T131" fmla="*/ 423 w 423"/>
                  <a:gd name="T132" fmla="*/ 590 h 59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23" h="590">
                    <a:moveTo>
                      <a:pt x="93" y="160"/>
                    </a:moveTo>
                    <a:lnTo>
                      <a:pt x="106" y="137"/>
                    </a:lnTo>
                    <a:lnTo>
                      <a:pt x="120" y="130"/>
                    </a:lnTo>
                    <a:lnTo>
                      <a:pt x="93" y="117"/>
                    </a:lnTo>
                    <a:lnTo>
                      <a:pt x="106" y="107"/>
                    </a:lnTo>
                    <a:lnTo>
                      <a:pt x="120" y="97"/>
                    </a:lnTo>
                    <a:lnTo>
                      <a:pt x="133" y="97"/>
                    </a:lnTo>
                    <a:lnTo>
                      <a:pt x="133" y="87"/>
                    </a:lnTo>
                    <a:lnTo>
                      <a:pt x="133" y="63"/>
                    </a:lnTo>
                    <a:lnTo>
                      <a:pt x="146" y="53"/>
                    </a:lnTo>
                    <a:lnTo>
                      <a:pt x="160" y="33"/>
                    </a:lnTo>
                    <a:lnTo>
                      <a:pt x="173" y="33"/>
                    </a:lnTo>
                    <a:lnTo>
                      <a:pt x="200" y="33"/>
                    </a:lnTo>
                    <a:lnTo>
                      <a:pt x="223" y="33"/>
                    </a:lnTo>
                    <a:lnTo>
                      <a:pt x="236" y="23"/>
                    </a:lnTo>
                    <a:lnTo>
                      <a:pt x="250" y="23"/>
                    </a:lnTo>
                    <a:lnTo>
                      <a:pt x="276" y="0"/>
                    </a:lnTo>
                    <a:lnTo>
                      <a:pt x="290" y="0"/>
                    </a:lnTo>
                    <a:lnTo>
                      <a:pt x="303" y="13"/>
                    </a:lnTo>
                    <a:lnTo>
                      <a:pt x="329" y="23"/>
                    </a:lnTo>
                    <a:lnTo>
                      <a:pt x="356" y="33"/>
                    </a:lnTo>
                    <a:lnTo>
                      <a:pt x="356" y="53"/>
                    </a:lnTo>
                    <a:lnTo>
                      <a:pt x="343" y="63"/>
                    </a:lnTo>
                    <a:lnTo>
                      <a:pt x="383" y="53"/>
                    </a:lnTo>
                    <a:lnTo>
                      <a:pt x="396" y="73"/>
                    </a:lnTo>
                    <a:lnTo>
                      <a:pt x="409" y="87"/>
                    </a:lnTo>
                    <a:lnTo>
                      <a:pt x="423" y="97"/>
                    </a:lnTo>
                    <a:lnTo>
                      <a:pt x="423" y="117"/>
                    </a:lnTo>
                    <a:lnTo>
                      <a:pt x="409" y="137"/>
                    </a:lnTo>
                    <a:lnTo>
                      <a:pt x="383" y="150"/>
                    </a:lnTo>
                    <a:lnTo>
                      <a:pt x="369" y="170"/>
                    </a:lnTo>
                    <a:lnTo>
                      <a:pt x="329" y="180"/>
                    </a:lnTo>
                    <a:lnTo>
                      <a:pt x="316" y="203"/>
                    </a:lnTo>
                    <a:lnTo>
                      <a:pt x="303" y="223"/>
                    </a:lnTo>
                    <a:lnTo>
                      <a:pt x="329" y="223"/>
                    </a:lnTo>
                    <a:lnTo>
                      <a:pt x="356" y="190"/>
                    </a:lnTo>
                    <a:lnTo>
                      <a:pt x="369" y="180"/>
                    </a:lnTo>
                    <a:lnTo>
                      <a:pt x="369" y="223"/>
                    </a:lnTo>
                    <a:lnTo>
                      <a:pt x="356" y="233"/>
                    </a:lnTo>
                    <a:lnTo>
                      <a:pt x="329" y="243"/>
                    </a:lnTo>
                    <a:lnTo>
                      <a:pt x="329" y="266"/>
                    </a:lnTo>
                    <a:lnTo>
                      <a:pt x="316" y="286"/>
                    </a:lnTo>
                    <a:lnTo>
                      <a:pt x="316" y="296"/>
                    </a:lnTo>
                    <a:lnTo>
                      <a:pt x="303" y="286"/>
                    </a:lnTo>
                    <a:lnTo>
                      <a:pt x="303" y="306"/>
                    </a:lnTo>
                    <a:lnTo>
                      <a:pt x="303" y="316"/>
                    </a:lnTo>
                    <a:lnTo>
                      <a:pt x="276" y="306"/>
                    </a:lnTo>
                    <a:lnTo>
                      <a:pt x="290" y="340"/>
                    </a:lnTo>
                    <a:lnTo>
                      <a:pt x="276" y="360"/>
                    </a:lnTo>
                    <a:lnTo>
                      <a:pt x="266" y="340"/>
                    </a:lnTo>
                    <a:lnTo>
                      <a:pt x="250" y="350"/>
                    </a:lnTo>
                    <a:lnTo>
                      <a:pt x="236" y="370"/>
                    </a:lnTo>
                    <a:lnTo>
                      <a:pt x="210" y="380"/>
                    </a:lnTo>
                    <a:lnTo>
                      <a:pt x="236" y="393"/>
                    </a:lnTo>
                    <a:lnTo>
                      <a:pt x="210" y="400"/>
                    </a:lnTo>
                    <a:lnTo>
                      <a:pt x="236" y="413"/>
                    </a:lnTo>
                    <a:lnTo>
                      <a:pt x="236" y="423"/>
                    </a:lnTo>
                    <a:lnTo>
                      <a:pt x="236" y="443"/>
                    </a:lnTo>
                    <a:lnTo>
                      <a:pt x="223" y="453"/>
                    </a:lnTo>
                    <a:lnTo>
                      <a:pt x="236" y="466"/>
                    </a:lnTo>
                    <a:lnTo>
                      <a:pt x="210" y="496"/>
                    </a:lnTo>
                    <a:lnTo>
                      <a:pt x="186" y="506"/>
                    </a:lnTo>
                    <a:lnTo>
                      <a:pt x="173" y="540"/>
                    </a:lnTo>
                    <a:lnTo>
                      <a:pt x="186" y="550"/>
                    </a:lnTo>
                    <a:lnTo>
                      <a:pt x="210" y="540"/>
                    </a:lnTo>
                    <a:lnTo>
                      <a:pt x="223" y="550"/>
                    </a:lnTo>
                    <a:lnTo>
                      <a:pt x="200" y="560"/>
                    </a:lnTo>
                    <a:lnTo>
                      <a:pt x="186" y="570"/>
                    </a:lnTo>
                    <a:lnTo>
                      <a:pt x="160" y="590"/>
                    </a:lnTo>
                    <a:lnTo>
                      <a:pt x="146" y="580"/>
                    </a:lnTo>
                    <a:lnTo>
                      <a:pt x="146" y="570"/>
                    </a:lnTo>
                    <a:lnTo>
                      <a:pt x="146" y="560"/>
                    </a:lnTo>
                    <a:lnTo>
                      <a:pt x="133" y="560"/>
                    </a:lnTo>
                    <a:lnTo>
                      <a:pt x="120" y="570"/>
                    </a:lnTo>
                    <a:lnTo>
                      <a:pt x="120" y="590"/>
                    </a:lnTo>
                    <a:lnTo>
                      <a:pt x="93" y="580"/>
                    </a:lnTo>
                    <a:lnTo>
                      <a:pt x="80" y="570"/>
                    </a:lnTo>
                    <a:lnTo>
                      <a:pt x="66" y="570"/>
                    </a:lnTo>
                    <a:lnTo>
                      <a:pt x="56" y="570"/>
                    </a:lnTo>
                    <a:lnTo>
                      <a:pt x="56" y="540"/>
                    </a:lnTo>
                    <a:lnTo>
                      <a:pt x="80" y="530"/>
                    </a:lnTo>
                    <a:lnTo>
                      <a:pt x="93" y="530"/>
                    </a:lnTo>
                    <a:lnTo>
                      <a:pt x="66" y="506"/>
                    </a:lnTo>
                    <a:lnTo>
                      <a:pt x="80" y="476"/>
                    </a:lnTo>
                    <a:lnTo>
                      <a:pt x="93" y="486"/>
                    </a:lnTo>
                    <a:lnTo>
                      <a:pt x="93" y="506"/>
                    </a:lnTo>
                    <a:lnTo>
                      <a:pt x="106" y="476"/>
                    </a:lnTo>
                    <a:lnTo>
                      <a:pt x="93" y="453"/>
                    </a:lnTo>
                    <a:lnTo>
                      <a:pt x="93" y="443"/>
                    </a:lnTo>
                    <a:lnTo>
                      <a:pt x="93" y="423"/>
                    </a:lnTo>
                    <a:lnTo>
                      <a:pt x="120" y="413"/>
                    </a:lnTo>
                    <a:lnTo>
                      <a:pt x="133" y="413"/>
                    </a:lnTo>
                    <a:lnTo>
                      <a:pt x="120" y="393"/>
                    </a:lnTo>
                    <a:lnTo>
                      <a:pt x="106" y="393"/>
                    </a:lnTo>
                    <a:lnTo>
                      <a:pt x="106" y="370"/>
                    </a:lnTo>
                    <a:lnTo>
                      <a:pt x="106" y="360"/>
                    </a:lnTo>
                    <a:lnTo>
                      <a:pt x="106" y="340"/>
                    </a:lnTo>
                    <a:lnTo>
                      <a:pt x="106" y="316"/>
                    </a:lnTo>
                    <a:lnTo>
                      <a:pt x="106" y="306"/>
                    </a:lnTo>
                    <a:lnTo>
                      <a:pt x="93" y="296"/>
                    </a:lnTo>
                    <a:lnTo>
                      <a:pt x="106" y="286"/>
                    </a:lnTo>
                    <a:lnTo>
                      <a:pt x="120" y="296"/>
                    </a:lnTo>
                    <a:lnTo>
                      <a:pt x="146" y="296"/>
                    </a:lnTo>
                    <a:lnTo>
                      <a:pt x="146" y="286"/>
                    </a:lnTo>
                    <a:lnTo>
                      <a:pt x="160" y="276"/>
                    </a:lnTo>
                    <a:lnTo>
                      <a:pt x="186" y="266"/>
                    </a:lnTo>
                    <a:lnTo>
                      <a:pt x="210" y="253"/>
                    </a:lnTo>
                    <a:lnTo>
                      <a:pt x="223" y="243"/>
                    </a:lnTo>
                    <a:lnTo>
                      <a:pt x="210" y="233"/>
                    </a:lnTo>
                    <a:lnTo>
                      <a:pt x="173" y="243"/>
                    </a:lnTo>
                    <a:lnTo>
                      <a:pt x="160" y="253"/>
                    </a:lnTo>
                    <a:lnTo>
                      <a:pt x="133" y="253"/>
                    </a:lnTo>
                    <a:lnTo>
                      <a:pt x="106" y="253"/>
                    </a:lnTo>
                    <a:lnTo>
                      <a:pt x="80" y="253"/>
                    </a:lnTo>
                    <a:lnTo>
                      <a:pt x="66" y="253"/>
                    </a:lnTo>
                    <a:lnTo>
                      <a:pt x="66" y="233"/>
                    </a:lnTo>
                    <a:lnTo>
                      <a:pt x="40" y="233"/>
                    </a:lnTo>
                    <a:lnTo>
                      <a:pt x="26" y="223"/>
                    </a:lnTo>
                    <a:lnTo>
                      <a:pt x="40" y="190"/>
                    </a:lnTo>
                    <a:lnTo>
                      <a:pt x="56" y="190"/>
                    </a:lnTo>
                    <a:lnTo>
                      <a:pt x="13" y="180"/>
                    </a:lnTo>
                    <a:lnTo>
                      <a:pt x="0" y="180"/>
                    </a:lnTo>
                    <a:lnTo>
                      <a:pt x="26" y="150"/>
                    </a:lnTo>
                    <a:lnTo>
                      <a:pt x="66" y="130"/>
                    </a:lnTo>
                    <a:lnTo>
                      <a:pt x="80" y="117"/>
                    </a:lnTo>
                    <a:lnTo>
                      <a:pt x="80" y="137"/>
                    </a:lnTo>
                    <a:lnTo>
                      <a:pt x="93" y="16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1562" y="781"/>
                <a:ext cx="133" cy="220"/>
              </a:xfrm>
              <a:custGeom>
                <a:avLst/>
                <a:gdLst>
                  <a:gd name="T0" fmla="*/ 40 w 133"/>
                  <a:gd name="T1" fmla="*/ 157 h 220"/>
                  <a:gd name="T2" fmla="*/ 40 w 133"/>
                  <a:gd name="T3" fmla="*/ 147 h 220"/>
                  <a:gd name="T4" fmla="*/ 30 w 133"/>
                  <a:gd name="T5" fmla="*/ 127 h 220"/>
                  <a:gd name="T6" fmla="*/ 30 w 133"/>
                  <a:gd name="T7" fmla="*/ 93 h 220"/>
                  <a:gd name="T8" fmla="*/ 40 w 133"/>
                  <a:gd name="T9" fmla="*/ 73 h 220"/>
                  <a:gd name="T10" fmla="*/ 30 w 133"/>
                  <a:gd name="T11" fmla="*/ 63 h 220"/>
                  <a:gd name="T12" fmla="*/ 0 w 133"/>
                  <a:gd name="T13" fmla="*/ 53 h 220"/>
                  <a:gd name="T14" fmla="*/ 13 w 133"/>
                  <a:gd name="T15" fmla="*/ 43 h 220"/>
                  <a:gd name="T16" fmla="*/ 30 w 133"/>
                  <a:gd name="T17" fmla="*/ 33 h 220"/>
                  <a:gd name="T18" fmla="*/ 30 w 133"/>
                  <a:gd name="T19" fmla="*/ 20 h 220"/>
                  <a:gd name="T20" fmla="*/ 40 w 133"/>
                  <a:gd name="T21" fmla="*/ 0 h 220"/>
                  <a:gd name="T22" fmla="*/ 53 w 133"/>
                  <a:gd name="T23" fmla="*/ 0 h 220"/>
                  <a:gd name="T24" fmla="*/ 66 w 133"/>
                  <a:gd name="T25" fmla="*/ 20 h 220"/>
                  <a:gd name="T26" fmla="*/ 96 w 133"/>
                  <a:gd name="T27" fmla="*/ 43 h 220"/>
                  <a:gd name="T28" fmla="*/ 96 w 133"/>
                  <a:gd name="T29" fmla="*/ 53 h 220"/>
                  <a:gd name="T30" fmla="*/ 120 w 133"/>
                  <a:gd name="T31" fmla="*/ 83 h 220"/>
                  <a:gd name="T32" fmla="*/ 106 w 133"/>
                  <a:gd name="T33" fmla="*/ 93 h 220"/>
                  <a:gd name="T34" fmla="*/ 133 w 133"/>
                  <a:gd name="T35" fmla="*/ 117 h 220"/>
                  <a:gd name="T36" fmla="*/ 133 w 133"/>
                  <a:gd name="T37" fmla="*/ 137 h 220"/>
                  <a:gd name="T38" fmla="*/ 120 w 133"/>
                  <a:gd name="T39" fmla="*/ 167 h 220"/>
                  <a:gd name="T40" fmla="*/ 106 w 133"/>
                  <a:gd name="T41" fmla="*/ 200 h 220"/>
                  <a:gd name="T42" fmla="*/ 80 w 133"/>
                  <a:gd name="T43" fmla="*/ 220 h 220"/>
                  <a:gd name="T44" fmla="*/ 53 w 133"/>
                  <a:gd name="T45" fmla="*/ 220 h 220"/>
                  <a:gd name="T46" fmla="*/ 30 w 133"/>
                  <a:gd name="T47" fmla="*/ 190 h 220"/>
                  <a:gd name="T48" fmla="*/ 30 w 133"/>
                  <a:gd name="T49" fmla="*/ 167 h 220"/>
                  <a:gd name="T50" fmla="*/ 40 w 133"/>
                  <a:gd name="T51" fmla="*/ 160 h 220"/>
                  <a:gd name="T52" fmla="*/ 40 w 133"/>
                  <a:gd name="T53" fmla="*/ 160 h 220"/>
                  <a:gd name="T54" fmla="*/ 40 w 133"/>
                  <a:gd name="T55" fmla="*/ 157 h 220"/>
                  <a:gd name="T56" fmla="*/ 40 w 133"/>
                  <a:gd name="T57" fmla="*/ 157 h 22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33"/>
                  <a:gd name="T88" fmla="*/ 0 h 220"/>
                  <a:gd name="T89" fmla="*/ 133 w 133"/>
                  <a:gd name="T90" fmla="*/ 220 h 22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33" h="220">
                    <a:moveTo>
                      <a:pt x="40" y="157"/>
                    </a:moveTo>
                    <a:lnTo>
                      <a:pt x="40" y="147"/>
                    </a:lnTo>
                    <a:lnTo>
                      <a:pt x="30" y="127"/>
                    </a:lnTo>
                    <a:lnTo>
                      <a:pt x="30" y="93"/>
                    </a:lnTo>
                    <a:lnTo>
                      <a:pt x="40" y="73"/>
                    </a:lnTo>
                    <a:lnTo>
                      <a:pt x="30" y="63"/>
                    </a:lnTo>
                    <a:lnTo>
                      <a:pt x="0" y="53"/>
                    </a:lnTo>
                    <a:lnTo>
                      <a:pt x="13" y="43"/>
                    </a:lnTo>
                    <a:lnTo>
                      <a:pt x="30" y="33"/>
                    </a:lnTo>
                    <a:lnTo>
                      <a:pt x="30" y="20"/>
                    </a:lnTo>
                    <a:lnTo>
                      <a:pt x="40" y="0"/>
                    </a:lnTo>
                    <a:lnTo>
                      <a:pt x="53" y="0"/>
                    </a:lnTo>
                    <a:lnTo>
                      <a:pt x="66" y="20"/>
                    </a:lnTo>
                    <a:lnTo>
                      <a:pt x="96" y="43"/>
                    </a:lnTo>
                    <a:lnTo>
                      <a:pt x="96" y="53"/>
                    </a:lnTo>
                    <a:lnTo>
                      <a:pt x="120" y="83"/>
                    </a:lnTo>
                    <a:lnTo>
                      <a:pt x="106" y="93"/>
                    </a:lnTo>
                    <a:lnTo>
                      <a:pt x="133" y="117"/>
                    </a:lnTo>
                    <a:lnTo>
                      <a:pt x="133" y="137"/>
                    </a:lnTo>
                    <a:lnTo>
                      <a:pt x="120" y="167"/>
                    </a:lnTo>
                    <a:lnTo>
                      <a:pt x="106" y="200"/>
                    </a:lnTo>
                    <a:lnTo>
                      <a:pt x="80" y="220"/>
                    </a:lnTo>
                    <a:lnTo>
                      <a:pt x="53" y="220"/>
                    </a:lnTo>
                    <a:lnTo>
                      <a:pt x="30" y="190"/>
                    </a:lnTo>
                    <a:lnTo>
                      <a:pt x="30" y="167"/>
                    </a:lnTo>
                    <a:lnTo>
                      <a:pt x="40" y="160"/>
                    </a:lnTo>
                    <a:lnTo>
                      <a:pt x="40" y="15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1538" y="961"/>
                <a:ext cx="24" cy="40"/>
              </a:xfrm>
              <a:custGeom>
                <a:avLst/>
                <a:gdLst>
                  <a:gd name="T0" fmla="*/ 0 w 24"/>
                  <a:gd name="T1" fmla="*/ 30 h 40"/>
                  <a:gd name="T2" fmla="*/ 0 w 24"/>
                  <a:gd name="T3" fmla="*/ 10 h 40"/>
                  <a:gd name="T4" fmla="*/ 14 w 24"/>
                  <a:gd name="T5" fmla="*/ 0 h 40"/>
                  <a:gd name="T6" fmla="*/ 24 w 24"/>
                  <a:gd name="T7" fmla="*/ 10 h 40"/>
                  <a:gd name="T8" fmla="*/ 24 w 24"/>
                  <a:gd name="T9" fmla="*/ 20 h 40"/>
                  <a:gd name="T10" fmla="*/ 24 w 24"/>
                  <a:gd name="T11" fmla="*/ 30 h 40"/>
                  <a:gd name="T12" fmla="*/ 14 w 24"/>
                  <a:gd name="T13" fmla="*/ 40 h 40"/>
                  <a:gd name="T14" fmla="*/ 0 w 24"/>
                  <a:gd name="T15" fmla="*/ 40 h 40"/>
                  <a:gd name="T16" fmla="*/ 0 w 24"/>
                  <a:gd name="T17" fmla="*/ 20 h 40"/>
                  <a:gd name="T18" fmla="*/ 0 w 24"/>
                  <a:gd name="T19" fmla="*/ 30 h 40"/>
                  <a:gd name="T20" fmla="*/ 0 w 24"/>
                  <a:gd name="T21" fmla="*/ 30 h 40"/>
                  <a:gd name="T22" fmla="*/ 0 w 24"/>
                  <a:gd name="T23" fmla="*/ 30 h 40"/>
                  <a:gd name="T24" fmla="*/ 0 w 24"/>
                  <a:gd name="T25" fmla="*/ 30 h 4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4"/>
                  <a:gd name="T40" fmla="*/ 0 h 40"/>
                  <a:gd name="T41" fmla="*/ 24 w 24"/>
                  <a:gd name="T42" fmla="*/ 40 h 40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4" h="40">
                    <a:moveTo>
                      <a:pt x="0" y="30"/>
                    </a:moveTo>
                    <a:lnTo>
                      <a:pt x="0" y="10"/>
                    </a:lnTo>
                    <a:lnTo>
                      <a:pt x="14" y="0"/>
                    </a:lnTo>
                    <a:lnTo>
                      <a:pt x="24" y="10"/>
                    </a:lnTo>
                    <a:lnTo>
                      <a:pt x="24" y="20"/>
                    </a:lnTo>
                    <a:lnTo>
                      <a:pt x="24" y="30"/>
                    </a:lnTo>
                    <a:lnTo>
                      <a:pt x="14" y="40"/>
                    </a:lnTo>
                    <a:lnTo>
                      <a:pt x="0" y="40"/>
                    </a:lnTo>
                    <a:lnTo>
                      <a:pt x="0" y="20"/>
                    </a:lnTo>
                    <a:lnTo>
                      <a:pt x="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1525" y="834"/>
                <a:ext cx="13" cy="30"/>
              </a:xfrm>
              <a:custGeom>
                <a:avLst/>
                <a:gdLst>
                  <a:gd name="T0" fmla="*/ 0 w 13"/>
                  <a:gd name="T1" fmla="*/ 30 h 30"/>
                  <a:gd name="T2" fmla="*/ 0 w 13"/>
                  <a:gd name="T3" fmla="*/ 0 h 30"/>
                  <a:gd name="T4" fmla="*/ 13 w 13"/>
                  <a:gd name="T5" fmla="*/ 0 h 30"/>
                  <a:gd name="T6" fmla="*/ 13 w 13"/>
                  <a:gd name="T7" fmla="*/ 10 h 30"/>
                  <a:gd name="T8" fmla="*/ 13 w 13"/>
                  <a:gd name="T9" fmla="*/ 20 h 30"/>
                  <a:gd name="T10" fmla="*/ 13 w 13"/>
                  <a:gd name="T11" fmla="*/ 30 h 30"/>
                  <a:gd name="T12" fmla="*/ 0 w 13"/>
                  <a:gd name="T13" fmla="*/ 30 h 30"/>
                  <a:gd name="T14" fmla="*/ 0 w 13"/>
                  <a:gd name="T15" fmla="*/ 30 h 30"/>
                  <a:gd name="T16" fmla="*/ 0 w 13"/>
                  <a:gd name="T17" fmla="*/ 30 h 30"/>
                  <a:gd name="T18" fmla="*/ 0 w 13"/>
                  <a:gd name="T19" fmla="*/ 30 h 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"/>
                  <a:gd name="T31" fmla="*/ 0 h 30"/>
                  <a:gd name="T32" fmla="*/ 13 w 13"/>
                  <a:gd name="T33" fmla="*/ 30 h 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" h="30">
                    <a:moveTo>
                      <a:pt x="0" y="30"/>
                    </a:moveTo>
                    <a:lnTo>
                      <a:pt x="0" y="0"/>
                    </a:lnTo>
                    <a:lnTo>
                      <a:pt x="13" y="0"/>
                    </a:lnTo>
                    <a:lnTo>
                      <a:pt x="13" y="10"/>
                    </a:lnTo>
                    <a:lnTo>
                      <a:pt x="13" y="20"/>
                    </a:lnTo>
                    <a:lnTo>
                      <a:pt x="13" y="30"/>
                    </a:lnTo>
                    <a:lnTo>
                      <a:pt x="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1419" y="898"/>
                <a:ext cx="106" cy="103"/>
              </a:xfrm>
              <a:custGeom>
                <a:avLst/>
                <a:gdLst>
                  <a:gd name="T0" fmla="*/ 40 w 106"/>
                  <a:gd name="T1" fmla="*/ 83 h 103"/>
                  <a:gd name="T2" fmla="*/ 26 w 106"/>
                  <a:gd name="T3" fmla="*/ 73 h 103"/>
                  <a:gd name="T4" fmla="*/ 40 w 106"/>
                  <a:gd name="T5" fmla="*/ 63 h 103"/>
                  <a:gd name="T6" fmla="*/ 26 w 106"/>
                  <a:gd name="T7" fmla="*/ 50 h 103"/>
                  <a:gd name="T8" fmla="*/ 13 w 106"/>
                  <a:gd name="T9" fmla="*/ 43 h 103"/>
                  <a:gd name="T10" fmla="*/ 0 w 106"/>
                  <a:gd name="T11" fmla="*/ 20 h 103"/>
                  <a:gd name="T12" fmla="*/ 26 w 106"/>
                  <a:gd name="T13" fmla="*/ 0 h 103"/>
                  <a:gd name="T14" fmla="*/ 26 w 106"/>
                  <a:gd name="T15" fmla="*/ 10 h 103"/>
                  <a:gd name="T16" fmla="*/ 26 w 106"/>
                  <a:gd name="T17" fmla="*/ 20 h 103"/>
                  <a:gd name="T18" fmla="*/ 53 w 106"/>
                  <a:gd name="T19" fmla="*/ 20 h 103"/>
                  <a:gd name="T20" fmla="*/ 66 w 106"/>
                  <a:gd name="T21" fmla="*/ 20 h 103"/>
                  <a:gd name="T22" fmla="*/ 80 w 106"/>
                  <a:gd name="T23" fmla="*/ 43 h 103"/>
                  <a:gd name="T24" fmla="*/ 80 w 106"/>
                  <a:gd name="T25" fmla="*/ 50 h 103"/>
                  <a:gd name="T26" fmla="*/ 93 w 106"/>
                  <a:gd name="T27" fmla="*/ 63 h 103"/>
                  <a:gd name="T28" fmla="*/ 106 w 106"/>
                  <a:gd name="T29" fmla="*/ 73 h 103"/>
                  <a:gd name="T30" fmla="*/ 93 w 106"/>
                  <a:gd name="T31" fmla="*/ 103 h 103"/>
                  <a:gd name="T32" fmla="*/ 80 w 106"/>
                  <a:gd name="T33" fmla="*/ 93 h 103"/>
                  <a:gd name="T34" fmla="*/ 66 w 106"/>
                  <a:gd name="T35" fmla="*/ 83 h 103"/>
                  <a:gd name="T36" fmla="*/ 53 w 106"/>
                  <a:gd name="T37" fmla="*/ 83 h 103"/>
                  <a:gd name="T38" fmla="*/ 53 w 106"/>
                  <a:gd name="T39" fmla="*/ 73 h 103"/>
                  <a:gd name="T40" fmla="*/ 40 w 106"/>
                  <a:gd name="T41" fmla="*/ 83 h 103"/>
                  <a:gd name="T42" fmla="*/ 40 w 106"/>
                  <a:gd name="T43" fmla="*/ 83 h 103"/>
                  <a:gd name="T44" fmla="*/ 40 w 106"/>
                  <a:gd name="T45" fmla="*/ 83 h 10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106"/>
                  <a:gd name="T70" fmla="*/ 0 h 103"/>
                  <a:gd name="T71" fmla="*/ 106 w 106"/>
                  <a:gd name="T72" fmla="*/ 103 h 10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106" h="103">
                    <a:moveTo>
                      <a:pt x="40" y="83"/>
                    </a:moveTo>
                    <a:lnTo>
                      <a:pt x="26" y="73"/>
                    </a:lnTo>
                    <a:lnTo>
                      <a:pt x="40" y="63"/>
                    </a:lnTo>
                    <a:lnTo>
                      <a:pt x="26" y="50"/>
                    </a:lnTo>
                    <a:lnTo>
                      <a:pt x="13" y="43"/>
                    </a:lnTo>
                    <a:lnTo>
                      <a:pt x="0" y="20"/>
                    </a:lnTo>
                    <a:lnTo>
                      <a:pt x="26" y="0"/>
                    </a:lnTo>
                    <a:lnTo>
                      <a:pt x="26" y="10"/>
                    </a:lnTo>
                    <a:lnTo>
                      <a:pt x="26" y="20"/>
                    </a:lnTo>
                    <a:lnTo>
                      <a:pt x="53" y="20"/>
                    </a:lnTo>
                    <a:lnTo>
                      <a:pt x="66" y="20"/>
                    </a:lnTo>
                    <a:lnTo>
                      <a:pt x="80" y="43"/>
                    </a:lnTo>
                    <a:lnTo>
                      <a:pt x="80" y="50"/>
                    </a:lnTo>
                    <a:lnTo>
                      <a:pt x="93" y="63"/>
                    </a:lnTo>
                    <a:lnTo>
                      <a:pt x="106" y="73"/>
                    </a:lnTo>
                    <a:lnTo>
                      <a:pt x="93" y="103"/>
                    </a:lnTo>
                    <a:lnTo>
                      <a:pt x="80" y="93"/>
                    </a:lnTo>
                    <a:lnTo>
                      <a:pt x="66" y="83"/>
                    </a:lnTo>
                    <a:lnTo>
                      <a:pt x="53" y="83"/>
                    </a:lnTo>
                    <a:lnTo>
                      <a:pt x="53" y="73"/>
                    </a:lnTo>
                    <a:lnTo>
                      <a:pt x="40" y="8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1538" y="1078"/>
                <a:ext cx="250" cy="133"/>
              </a:xfrm>
              <a:custGeom>
                <a:avLst/>
                <a:gdLst>
                  <a:gd name="T0" fmla="*/ 64 w 250"/>
                  <a:gd name="T1" fmla="*/ 79 h 133"/>
                  <a:gd name="T2" fmla="*/ 64 w 250"/>
                  <a:gd name="T3" fmla="*/ 60 h 133"/>
                  <a:gd name="T4" fmla="*/ 54 w 250"/>
                  <a:gd name="T5" fmla="*/ 40 h 133"/>
                  <a:gd name="T6" fmla="*/ 37 w 250"/>
                  <a:gd name="T7" fmla="*/ 40 h 133"/>
                  <a:gd name="T8" fmla="*/ 24 w 250"/>
                  <a:gd name="T9" fmla="*/ 40 h 133"/>
                  <a:gd name="T10" fmla="*/ 0 w 250"/>
                  <a:gd name="T11" fmla="*/ 20 h 133"/>
                  <a:gd name="T12" fmla="*/ 0 w 250"/>
                  <a:gd name="T13" fmla="*/ 0 h 133"/>
                  <a:gd name="T14" fmla="*/ 24 w 250"/>
                  <a:gd name="T15" fmla="*/ 0 h 133"/>
                  <a:gd name="T16" fmla="*/ 54 w 250"/>
                  <a:gd name="T17" fmla="*/ 0 h 133"/>
                  <a:gd name="T18" fmla="*/ 54 w 250"/>
                  <a:gd name="T19" fmla="*/ 20 h 133"/>
                  <a:gd name="T20" fmla="*/ 77 w 250"/>
                  <a:gd name="T21" fmla="*/ 10 h 133"/>
                  <a:gd name="T22" fmla="*/ 64 w 250"/>
                  <a:gd name="T23" fmla="*/ 40 h 133"/>
                  <a:gd name="T24" fmla="*/ 77 w 250"/>
                  <a:gd name="T25" fmla="*/ 30 h 133"/>
                  <a:gd name="T26" fmla="*/ 77 w 250"/>
                  <a:gd name="T27" fmla="*/ 60 h 133"/>
                  <a:gd name="T28" fmla="*/ 104 w 250"/>
                  <a:gd name="T29" fmla="*/ 50 h 133"/>
                  <a:gd name="T30" fmla="*/ 144 w 250"/>
                  <a:gd name="T31" fmla="*/ 60 h 133"/>
                  <a:gd name="T32" fmla="*/ 170 w 250"/>
                  <a:gd name="T33" fmla="*/ 73 h 133"/>
                  <a:gd name="T34" fmla="*/ 197 w 250"/>
                  <a:gd name="T35" fmla="*/ 73 h 133"/>
                  <a:gd name="T36" fmla="*/ 237 w 250"/>
                  <a:gd name="T37" fmla="*/ 73 h 133"/>
                  <a:gd name="T38" fmla="*/ 250 w 250"/>
                  <a:gd name="T39" fmla="*/ 79 h 133"/>
                  <a:gd name="T40" fmla="*/ 237 w 250"/>
                  <a:gd name="T41" fmla="*/ 93 h 133"/>
                  <a:gd name="T42" fmla="*/ 224 w 250"/>
                  <a:gd name="T43" fmla="*/ 126 h 133"/>
                  <a:gd name="T44" fmla="*/ 210 w 250"/>
                  <a:gd name="T45" fmla="*/ 133 h 133"/>
                  <a:gd name="T46" fmla="*/ 197 w 250"/>
                  <a:gd name="T47" fmla="*/ 133 h 133"/>
                  <a:gd name="T48" fmla="*/ 184 w 250"/>
                  <a:gd name="T49" fmla="*/ 126 h 133"/>
                  <a:gd name="T50" fmla="*/ 170 w 250"/>
                  <a:gd name="T51" fmla="*/ 126 h 133"/>
                  <a:gd name="T52" fmla="*/ 144 w 250"/>
                  <a:gd name="T53" fmla="*/ 126 h 133"/>
                  <a:gd name="T54" fmla="*/ 120 w 250"/>
                  <a:gd name="T55" fmla="*/ 113 h 133"/>
                  <a:gd name="T56" fmla="*/ 104 w 250"/>
                  <a:gd name="T57" fmla="*/ 113 h 133"/>
                  <a:gd name="T58" fmla="*/ 104 w 250"/>
                  <a:gd name="T59" fmla="*/ 126 h 133"/>
                  <a:gd name="T60" fmla="*/ 90 w 250"/>
                  <a:gd name="T61" fmla="*/ 133 h 133"/>
                  <a:gd name="T62" fmla="*/ 90 w 250"/>
                  <a:gd name="T63" fmla="*/ 126 h 133"/>
                  <a:gd name="T64" fmla="*/ 77 w 250"/>
                  <a:gd name="T65" fmla="*/ 126 h 133"/>
                  <a:gd name="T66" fmla="*/ 64 w 250"/>
                  <a:gd name="T67" fmla="*/ 126 h 133"/>
                  <a:gd name="T68" fmla="*/ 64 w 250"/>
                  <a:gd name="T69" fmla="*/ 103 h 133"/>
                  <a:gd name="T70" fmla="*/ 64 w 250"/>
                  <a:gd name="T71" fmla="*/ 93 h 133"/>
                  <a:gd name="T72" fmla="*/ 64 w 250"/>
                  <a:gd name="T73" fmla="*/ 73 h 133"/>
                  <a:gd name="T74" fmla="*/ 64 w 250"/>
                  <a:gd name="T75" fmla="*/ 60 h 133"/>
                  <a:gd name="T76" fmla="*/ 54 w 250"/>
                  <a:gd name="T77" fmla="*/ 40 h 133"/>
                  <a:gd name="T78" fmla="*/ 37 w 250"/>
                  <a:gd name="T79" fmla="*/ 40 h 133"/>
                  <a:gd name="T80" fmla="*/ 64 w 250"/>
                  <a:gd name="T81" fmla="*/ 79 h 133"/>
                  <a:gd name="T82" fmla="*/ 64 w 250"/>
                  <a:gd name="T83" fmla="*/ 79 h 133"/>
                  <a:gd name="T84" fmla="*/ 64 w 250"/>
                  <a:gd name="T85" fmla="*/ 79 h 13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0"/>
                  <a:gd name="T130" fmla="*/ 0 h 133"/>
                  <a:gd name="T131" fmla="*/ 250 w 250"/>
                  <a:gd name="T132" fmla="*/ 133 h 13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0" h="133">
                    <a:moveTo>
                      <a:pt x="64" y="79"/>
                    </a:moveTo>
                    <a:lnTo>
                      <a:pt x="64" y="60"/>
                    </a:lnTo>
                    <a:lnTo>
                      <a:pt x="54" y="40"/>
                    </a:lnTo>
                    <a:lnTo>
                      <a:pt x="37" y="40"/>
                    </a:lnTo>
                    <a:lnTo>
                      <a:pt x="24" y="40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54" y="0"/>
                    </a:lnTo>
                    <a:lnTo>
                      <a:pt x="54" y="20"/>
                    </a:lnTo>
                    <a:lnTo>
                      <a:pt x="77" y="10"/>
                    </a:lnTo>
                    <a:lnTo>
                      <a:pt x="64" y="40"/>
                    </a:lnTo>
                    <a:lnTo>
                      <a:pt x="77" y="30"/>
                    </a:lnTo>
                    <a:lnTo>
                      <a:pt x="77" y="60"/>
                    </a:lnTo>
                    <a:lnTo>
                      <a:pt x="104" y="50"/>
                    </a:lnTo>
                    <a:lnTo>
                      <a:pt x="144" y="60"/>
                    </a:lnTo>
                    <a:lnTo>
                      <a:pt x="170" y="73"/>
                    </a:lnTo>
                    <a:lnTo>
                      <a:pt x="197" y="73"/>
                    </a:lnTo>
                    <a:lnTo>
                      <a:pt x="237" y="73"/>
                    </a:lnTo>
                    <a:lnTo>
                      <a:pt x="250" y="79"/>
                    </a:lnTo>
                    <a:lnTo>
                      <a:pt x="237" y="93"/>
                    </a:lnTo>
                    <a:lnTo>
                      <a:pt x="224" y="126"/>
                    </a:lnTo>
                    <a:lnTo>
                      <a:pt x="210" y="133"/>
                    </a:lnTo>
                    <a:lnTo>
                      <a:pt x="197" y="133"/>
                    </a:lnTo>
                    <a:lnTo>
                      <a:pt x="184" y="126"/>
                    </a:lnTo>
                    <a:lnTo>
                      <a:pt x="170" y="126"/>
                    </a:lnTo>
                    <a:lnTo>
                      <a:pt x="144" y="126"/>
                    </a:lnTo>
                    <a:lnTo>
                      <a:pt x="120" y="113"/>
                    </a:lnTo>
                    <a:lnTo>
                      <a:pt x="104" y="113"/>
                    </a:lnTo>
                    <a:lnTo>
                      <a:pt x="104" y="126"/>
                    </a:lnTo>
                    <a:lnTo>
                      <a:pt x="90" y="133"/>
                    </a:lnTo>
                    <a:lnTo>
                      <a:pt x="90" y="126"/>
                    </a:lnTo>
                    <a:lnTo>
                      <a:pt x="77" y="126"/>
                    </a:lnTo>
                    <a:lnTo>
                      <a:pt x="64" y="126"/>
                    </a:lnTo>
                    <a:lnTo>
                      <a:pt x="64" y="103"/>
                    </a:lnTo>
                    <a:lnTo>
                      <a:pt x="64" y="93"/>
                    </a:lnTo>
                    <a:lnTo>
                      <a:pt x="64" y="73"/>
                    </a:lnTo>
                    <a:lnTo>
                      <a:pt x="64" y="60"/>
                    </a:lnTo>
                    <a:lnTo>
                      <a:pt x="54" y="40"/>
                    </a:lnTo>
                    <a:lnTo>
                      <a:pt x="37" y="40"/>
                    </a:lnTo>
                    <a:lnTo>
                      <a:pt x="64" y="7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8" name="Freeform 13"/>
              <p:cNvSpPr>
                <a:spLocks/>
              </p:cNvSpPr>
              <p:nvPr/>
            </p:nvSpPr>
            <p:spPr bwMode="auto">
              <a:xfrm>
                <a:off x="1562" y="1181"/>
                <a:ext cx="30" cy="43"/>
              </a:xfrm>
              <a:custGeom>
                <a:avLst/>
                <a:gdLst>
                  <a:gd name="T0" fmla="*/ 13 w 30"/>
                  <a:gd name="T1" fmla="*/ 43 h 43"/>
                  <a:gd name="T2" fmla="*/ 0 w 30"/>
                  <a:gd name="T3" fmla="*/ 23 h 43"/>
                  <a:gd name="T4" fmla="*/ 0 w 30"/>
                  <a:gd name="T5" fmla="*/ 10 h 43"/>
                  <a:gd name="T6" fmla="*/ 13 w 30"/>
                  <a:gd name="T7" fmla="*/ 0 h 43"/>
                  <a:gd name="T8" fmla="*/ 30 w 30"/>
                  <a:gd name="T9" fmla="*/ 0 h 43"/>
                  <a:gd name="T10" fmla="*/ 30 w 30"/>
                  <a:gd name="T11" fmla="*/ 30 h 43"/>
                  <a:gd name="T12" fmla="*/ 13 w 30"/>
                  <a:gd name="T13" fmla="*/ 43 h 43"/>
                  <a:gd name="T14" fmla="*/ 13 w 30"/>
                  <a:gd name="T15" fmla="*/ 43 h 43"/>
                  <a:gd name="T16" fmla="*/ 13 w 30"/>
                  <a:gd name="T17" fmla="*/ 43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43"/>
                  <a:gd name="T29" fmla="*/ 30 w 30"/>
                  <a:gd name="T30" fmla="*/ 43 h 4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43">
                    <a:moveTo>
                      <a:pt x="13" y="43"/>
                    </a:moveTo>
                    <a:lnTo>
                      <a:pt x="0" y="23"/>
                    </a:lnTo>
                    <a:lnTo>
                      <a:pt x="0" y="10"/>
                    </a:lnTo>
                    <a:lnTo>
                      <a:pt x="13" y="0"/>
                    </a:lnTo>
                    <a:lnTo>
                      <a:pt x="30" y="0"/>
                    </a:lnTo>
                    <a:lnTo>
                      <a:pt x="30" y="30"/>
                    </a:lnTo>
                    <a:lnTo>
                      <a:pt x="13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auto">
              <a:xfrm>
                <a:off x="1485" y="1108"/>
                <a:ext cx="67" cy="103"/>
              </a:xfrm>
              <a:custGeom>
                <a:avLst/>
                <a:gdLst>
                  <a:gd name="T0" fmla="*/ 0 w 67"/>
                  <a:gd name="T1" fmla="*/ 63 h 103"/>
                  <a:gd name="T2" fmla="*/ 14 w 67"/>
                  <a:gd name="T3" fmla="*/ 30 h 103"/>
                  <a:gd name="T4" fmla="*/ 27 w 67"/>
                  <a:gd name="T5" fmla="*/ 30 h 103"/>
                  <a:gd name="T6" fmla="*/ 27 w 67"/>
                  <a:gd name="T7" fmla="*/ 0 h 103"/>
                  <a:gd name="T8" fmla="*/ 53 w 67"/>
                  <a:gd name="T9" fmla="*/ 10 h 103"/>
                  <a:gd name="T10" fmla="*/ 67 w 67"/>
                  <a:gd name="T11" fmla="*/ 30 h 103"/>
                  <a:gd name="T12" fmla="*/ 53 w 67"/>
                  <a:gd name="T13" fmla="*/ 49 h 103"/>
                  <a:gd name="T14" fmla="*/ 67 w 67"/>
                  <a:gd name="T15" fmla="*/ 73 h 103"/>
                  <a:gd name="T16" fmla="*/ 53 w 67"/>
                  <a:gd name="T17" fmla="*/ 96 h 103"/>
                  <a:gd name="T18" fmla="*/ 40 w 67"/>
                  <a:gd name="T19" fmla="*/ 103 h 103"/>
                  <a:gd name="T20" fmla="*/ 27 w 67"/>
                  <a:gd name="T21" fmla="*/ 96 h 103"/>
                  <a:gd name="T22" fmla="*/ 27 w 67"/>
                  <a:gd name="T23" fmla="*/ 73 h 103"/>
                  <a:gd name="T24" fmla="*/ 27 w 67"/>
                  <a:gd name="T25" fmla="*/ 63 h 103"/>
                  <a:gd name="T26" fmla="*/ 0 w 67"/>
                  <a:gd name="T27" fmla="*/ 63 h 103"/>
                  <a:gd name="T28" fmla="*/ 0 w 67"/>
                  <a:gd name="T29" fmla="*/ 63 h 103"/>
                  <a:gd name="T30" fmla="*/ 0 w 67"/>
                  <a:gd name="T31" fmla="*/ 63 h 103"/>
                  <a:gd name="T32" fmla="*/ 0 w 67"/>
                  <a:gd name="T33" fmla="*/ 63 h 10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7"/>
                  <a:gd name="T52" fmla="*/ 0 h 103"/>
                  <a:gd name="T53" fmla="*/ 67 w 67"/>
                  <a:gd name="T54" fmla="*/ 103 h 10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7" h="103">
                    <a:moveTo>
                      <a:pt x="0" y="63"/>
                    </a:moveTo>
                    <a:lnTo>
                      <a:pt x="14" y="30"/>
                    </a:lnTo>
                    <a:lnTo>
                      <a:pt x="27" y="30"/>
                    </a:lnTo>
                    <a:lnTo>
                      <a:pt x="27" y="0"/>
                    </a:lnTo>
                    <a:lnTo>
                      <a:pt x="53" y="10"/>
                    </a:lnTo>
                    <a:lnTo>
                      <a:pt x="67" y="30"/>
                    </a:lnTo>
                    <a:lnTo>
                      <a:pt x="53" y="49"/>
                    </a:lnTo>
                    <a:lnTo>
                      <a:pt x="67" y="73"/>
                    </a:lnTo>
                    <a:lnTo>
                      <a:pt x="53" y="96"/>
                    </a:lnTo>
                    <a:lnTo>
                      <a:pt x="40" y="103"/>
                    </a:lnTo>
                    <a:lnTo>
                      <a:pt x="27" y="96"/>
                    </a:lnTo>
                    <a:lnTo>
                      <a:pt x="27" y="73"/>
                    </a:lnTo>
                    <a:lnTo>
                      <a:pt x="27" y="63"/>
                    </a:lnTo>
                    <a:lnTo>
                      <a:pt x="0" y="6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0" name="Freeform 15"/>
              <p:cNvSpPr>
                <a:spLocks/>
              </p:cNvSpPr>
              <p:nvPr/>
            </p:nvSpPr>
            <p:spPr bwMode="auto">
              <a:xfrm>
                <a:off x="1445" y="918"/>
                <a:ext cx="93" cy="116"/>
              </a:xfrm>
              <a:custGeom>
                <a:avLst/>
                <a:gdLst>
                  <a:gd name="T0" fmla="*/ 0 w 93"/>
                  <a:gd name="T1" fmla="*/ 73 h 116"/>
                  <a:gd name="T2" fmla="*/ 27 w 93"/>
                  <a:gd name="T3" fmla="*/ 53 h 116"/>
                  <a:gd name="T4" fmla="*/ 14 w 93"/>
                  <a:gd name="T5" fmla="*/ 53 h 116"/>
                  <a:gd name="T6" fmla="*/ 0 w 93"/>
                  <a:gd name="T7" fmla="*/ 30 h 116"/>
                  <a:gd name="T8" fmla="*/ 0 w 93"/>
                  <a:gd name="T9" fmla="*/ 10 h 116"/>
                  <a:gd name="T10" fmla="*/ 14 w 93"/>
                  <a:gd name="T11" fmla="*/ 0 h 116"/>
                  <a:gd name="T12" fmla="*/ 14 w 93"/>
                  <a:gd name="T13" fmla="*/ 23 h 116"/>
                  <a:gd name="T14" fmla="*/ 27 w 93"/>
                  <a:gd name="T15" fmla="*/ 23 h 116"/>
                  <a:gd name="T16" fmla="*/ 54 w 93"/>
                  <a:gd name="T17" fmla="*/ 23 h 116"/>
                  <a:gd name="T18" fmla="*/ 67 w 93"/>
                  <a:gd name="T19" fmla="*/ 30 h 116"/>
                  <a:gd name="T20" fmla="*/ 67 w 93"/>
                  <a:gd name="T21" fmla="*/ 53 h 116"/>
                  <a:gd name="T22" fmla="*/ 80 w 93"/>
                  <a:gd name="T23" fmla="*/ 63 h 116"/>
                  <a:gd name="T24" fmla="*/ 80 w 93"/>
                  <a:gd name="T25" fmla="*/ 96 h 116"/>
                  <a:gd name="T26" fmla="*/ 93 w 93"/>
                  <a:gd name="T27" fmla="*/ 106 h 116"/>
                  <a:gd name="T28" fmla="*/ 93 w 93"/>
                  <a:gd name="T29" fmla="*/ 116 h 116"/>
                  <a:gd name="T30" fmla="*/ 67 w 93"/>
                  <a:gd name="T31" fmla="*/ 96 h 116"/>
                  <a:gd name="T32" fmla="*/ 54 w 93"/>
                  <a:gd name="T33" fmla="*/ 83 h 116"/>
                  <a:gd name="T34" fmla="*/ 40 w 93"/>
                  <a:gd name="T35" fmla="*/ 83 h 116"/>
                  <a:gd name="T36" fmla="*/ 40 w 93"/>
                  <a:gd name="T37" fmla="*/ 73 h 116"/>
                  <a:gd name="T38" fmla="*/ 27 w 93"/>
                  <a:gd name="T39" fmla="*/ 63 h 116"/>
                  <a:gd name="T40" fmla="*/ 0 w 93"/>
                  <a:gd name="T41" fmla="*/ 73 h 116"/>
                  <a:gd name="T42" fmla="*/ 0 w 93"/>
                  <a:gd name="T43" fmla="*/ 73 h 116"/>
                  <a:gd name="T44" fmla="*/ 0 w 93"/>
                  <a:gd name="T45" fmla="*/ 73 h 116"/>
                  <a:gd name="T46" fmla="*/ 0 w 93"/>
                  <a:gd name="T47" fmla="*/ 73 h 11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3"/>
                  <a:gd name="T73" fmla="*/ 0 h 116"/>
                  <a:gd name="T74" fmla="*/ 93 w 93"/>
                  <a:gd name="T75" fmla="*/ 116 h 11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3" h="116">
                    <a:moveTo>
                      <a:pt x="0" y="73"/>
                    </a:moveTo>
                    <a:lnTo>
                      <a:pt x="27" y="53"/>
                    </a:lnTo>
                    <a:lnTo>
                      <a:pt x="14" y="53"/>
                    </a:lnTo>
                    <a:lnTo>
                      <a:pt x="0" y="30"/>
                    </a:lnTo>
                    <a:lnTo>
                      <a:pt x="0" y="10"/>
                    </a:lnTo>
                    <a:lnTo>
                      <a:pt x="14" y="0"/>
                    </a:lnTo>
                    <a:lnTo>
                      <a:pt x="14" y="23"/>
                    </a:lnTo>
                    <a:lnTo>
                      <a:pt x="27" y="23"/>
                    </a:lnTo>
                    <a:lnTo>
                      <a:pt x="54" y="23"/>
                    </a:lnTo>
                    <a:lnTo>
                      <a:pt x="67" y="30"/>
                    </a:lnTo>
                    <a:lnTo>
                      <a:pt x="67" y="53"/>
                    </a:lnTo>
                    <a:lnTo>
                      <a:pt x="80" y="63"/>
                    </a:lnTo>
                    <a:lnTo>
                      <a:pt x="80" y="96"/>
                    </a:lnTo>
                    <a:lnTo>
                      <a:pt x="93" y="106"/>
                    </a:lnTo>
                    <a:lnTo>
                      <a:pt x="93" y="116"/>
                    </a:lnTo>
                    <a:lnTo>
                      <a:pt x="67" y="96"/>
                    </a:lnTo>
                    <a:lnTo>
                      <a:pt x="54" y="83"/>
                    </a:lnTo>
                    <a:lnTo>
                      <a:pt x="40" y="83"/>
                    </a:lnTo>
                    <a:lnTo>
                      <a:pt x="40" y="73"/>
                    </a:lnTo>
                    <a:lnTo>
                      <a:pt x="27" y="63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1" name="Freeform 16"/>
              <p:cNvSpPr>
                <a:spLocks/>
              </p:cNvSpPr>
              <p:nvPr/>
            </p:nvSpPr>
            <p:spPr bwMode="auto">
              <a:xfrm>
                <a:off x="1472" y="1108"/>
                <a:ext cx="80" cy="116"/>
              </a:xfrm>
              <a:custGeom>
                <a:avLst/>
                <a:gdLst>
                  <a:gd name="T0" fmla="*/ 0 w 80"/>
                  <a:gd name="T1" fmla="*/ 73 h 116"/>
                  <a:gd name="T2" fmla="*/ 27 w 80"/>
                  <a:gd name="T3" fmla="*/ 30 h 116"/>
                  <a:gd name="T4" fmla="*/ 53 w 80"/>
                  <a:gd name="T5" fmla="*/ 43 h 116"/>
                  <a:gd name="T6" fmla="*/ 27 w 80"/>
                  <a:gd name="T7" fmla="*/ 0 h 116"/>
                  <a:gd name="T8" fmla="*/ 53 w 80"/>
                  <a:gd name="T9" fmla="*/ 10 h 116"/>
                  <a:gd name="T10" fmla="*/ 66 w 80"/>
                  <a:gd name="T11" fmla="*/ 30 h 116"/>
                  <a:gd name="T12" fmla="*/ 80 w 80"/>
                  <a:gd name="T13" fmla="*/ 49 h 116"/>
                  <a:gd name="T14" fmla="*/ 66 w 80"/>
                  <a:gd name="T15" fmla="*/ 73 h 116"/>
                  <a:gd name="T16" fmla="*/ 80 w 80"/>
                  <a:gd name="T17" fmla="*/ 96 h 116"/>
                  <a:gd name="T18" fmla="*/ 53 w 80"/>
                  <a:gd name="T19" fmla="*/ 116 h 116"/>
                  <a:gd name="T20" fmla="*/ 40 w 80"/>
                  <a:gd name="T21" fmla="*/ 103 h 116"/>
                  <a:gd name="T22" fmla="*/ 53 w 80"/>
                  <a:gd name="T23" fmla="*/ 83 h 116"/>
                  <a:gd name="T24" fmla="*/ 40 w 80"/>
                  <a:gd name="T25" fmla="*/ 73 h 116"/>
                  <a:gd name="T26" fmla="*/ 0 w 80"/>
                  <a:gd name="T27" fmla="*/ 73 h 116"/>
                  <a:gd name="T28" fmla="*/ 0 w 80"/>
                  <a:gd name="T29" fmla="*/ 73 h 116"/>
                  <a:gd name="T30" fmla="*/ 0 w 80"/>
                  <a:gd name="T31" fmla="*/ 73 h 11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80"/>
                  <a:gd name="T49" fmla="*/ 0 h 116"/>
                  <a:gd name="T50" fmla="*/ 80 w 80"/>
                  <a:gd name="T51" fmla="*/ 116 h 11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80" h="116">
                    <a:moveTo>
                      <a:pt x="0" y="73"/>
                    </a:moveTo>
                    <a:lnTo>
                      <a:pt x="27" y="30"/>
                    </a:lnTo>
                    <a:lnTo>
                      <a:pt x="53" y="43"/>
                    </a:lnTo>
                    <a:lnTo>
                      <a:pt x="27" y="0"/>
                    </a:lnTo>
                    <a:lnTo>
                      <a:pt x="53" y="10"/>
                    </a:lnTo>
                    <a:lnTo>
                      <a:pt x="66" y="30"/>
                    </a:lnTo>
                    <a:lnTo>
                      <a:pt x="80" y="49"/>
                    </a:lnTo>
                    <a:lnTo>
                      <a:pt x="66" y="73"/>
                    </a:lnTo>
                    <a:lnTo>
                      <a:pt x="80" y="96"/>
                    </a:lnTo>
                    <a:lnTo>
                      <a:pt x="53" y="116"/>
                    </a:lnTo>
                    <a:lnTo>
                      <a:pt x="40" y="103"/>
                    </a:lnTo>
                    <a:lnTo>
                      <a:pt x="53" y="83"/>
                    </a:lnTo>
                    <a:lnTo>
                      <a:pt x="40" y="73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2" name="Freeform 17"/>
              <p:cNvSpPr>
                <a:spLocks/>
              </p:cNvSpPr>
              <p:nvPr/>
            </p:nvSpPr>
            <p:spPr bwMode="auto">
              <a:xfrm>
                <a:off x="1275" y="1088"/>
                <a:ext cx="170" cy="146"/>
              </a:xfrm>
              <a:custGeom>
                <a:avLst/>
                <a:gdLst>
                  <a:gd name="T0" fmla="*/ 67 w 170"/>
                  <a:gd name="T1" fmla="*/ 146 h 146"/>
                  <a:gd name="T2" fmla="*/ 54 w 170"/>
                  <a:gd name="T3" fmla="*/ 146 h 146"/>
                  <a:gd name="T4" fmla="*/ 67 w 170"/>
                  <a:gd name="T5" fmla="*/ 123 h 146"/>
                  <a:gd name="T6" fmla="*/ 77 w 170"/>
                  <a:gd name="T7" fmla="*/ 103 h 146"/>
                  <a:gd name="T8" fmla="*/ 67 w 170"/>
                  <a:gd name="T9" fmla="*/ 93 h 146"/>
                  <a:gd name="T10" fmla="*/ 40 w 170"/>
                  <a:gd name="T11" fmla="*/ 83 h 146"/>
                  <a:gd name="T12" fmla="*/ 40 w 170"/>
                  <a:gd name="T13" fmla="*/ 93 h 146"/>
                  <a:gd name="T14" fmla="*/ 27 w 170"/>
                  <a:gd name="T15" fmla="*/ 103 h 146"/>
                  <a:gd name="T16" fmla="*/ 14 w 170"/>
                  <a:gd name="T17" fmla="*/ 93 h 146"/>
                  <a:gd name="T18" fmla="*/ 0 w 170"/>
                  <a:gd name="T19" fmla="*/ 83 h 146"/>
                  <a:gd name="T20" fmla="*/ 14 w 170"/>
                  <a:gd name="T21" fmla="*/ 63 h 146"/>
                  <a:gd name="T22" fmla="*/ 27 w 170"/>
                  <a:gd name="T23" fmla="*/ 63 h 146"/>
                  <a:gd name="T24" fmla="*/ 40 w 170"/>
                  <a:gd name="T25" fmla="*/ 63 h 146"/>
                  <a:gd name="T26" fmla="*/ 14 w 170"/>
                  <a:gd name="T27" fmla="*/ 40 h 146"/>
                  <a:gd name="T28" fmla="*/ 40 w 170"/>
                  <a:gd name="T29" fmla="*/ 20 h 146"/>
                  <a:gd name="T30" fmla="*/ 54 w 170"/>
                  <a:gd name="T31" fmla="*/ 40 h 146"/>
                  <a:gd name="T32" fmla="*/ 67 w 170"/>
                  <a:gd name="T33" fmla="*/ 50 h 146"/>
                  <a:gd name="T34" fmla="*/ 77 w 170"/>
                  <a:gd name="T35" fmla="*/ 40 h 146"/>
                  <a:gd name="T36" fmla="*/ 94 w 170"/>
                  <a:gd name="T37" fmla="*/ 20 h 146"/>
                  <a:gd name="T38" fmla="*/ 117 w 170"/>
                  <a:gd name="T39" fmla="*/ 0 h 146"/>
                  <a:gd name="T40" fmla="*/ 130 w 170"/>
                  <a:gd name="T41" fmla="*/ 20 h 146"/>
                  <a:gd name="T42" fmla="*/ 144 w 170"/>
                  <a:gd name="T43" fmla="*/ 63 h 146"/>
                  <a:gd name="T44" fmla="*/ 157 w 170"/>
                  <a:gd name="T45" fmla="*/ 63 h 146"/>
                  <a:gd name="T46" fmla="*/ 170 w 170"/>
                  <a:gd name="T47" fmla="*/ 50 h 146"/>
                  <a:gd name="T48" fmla="*/ 170 w 170"/>
                  <a:gd name="T49" fmla="*/ 93 h 146"/>
                  <a:gd name="T50" fmla="*/ 157 w 170"/>
                  <a:gd name="T51" fmla="*/ 103 h 146"/>
                  <a:gd name="T52" fmla="*/ 144 w 170"/>
                  <a:gd name="T53" fmla="*/ 116 h 146"/>
                  <a:gd name="T54" fmla="*/ 130 w 170"/>
                  <a:gd name="T55" fmla="*/ 123 h 146"/>
                  <a:gd name="T56" fmla="*/ 107 w 170"/>
                  <a:gd name="T57" fmla="*/ 103 h 146"/>
                  <a:gd name="T58" fmla="*/ 67 w 170"/>
                  <a:gd name="T59" fmla="*/ 146 h 146"/>
                  <a:gd name="T60" fmla="*/ 67 w 170"/>
                  <a:gd name="T61" fmla="*/ 146 h 146"/>
                  <a:gd name="T62" fmla="*/ 67 w 170"/>
                  <a:gd name="T63" fmla="*/ 146 h 146"/>
                  <a:gd name="T64" fmla="*/ 67 w 170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70"/>
                  <a:gd name="T100" fmla="*/ 0 h 146"/>
                  <a:gd name="T101" fmla="*/ 170 w 170"/>
                  <a:gd name="T102" fmla="*/ 146 h 14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70" h="146">
                    <a:moveTo>
                      <a:pt x="67" y="146"/>
                    </a:moveTo>
                    <a:lnTo>
                      <a:pt x="54" y="146"/>
                    </a:lnTo>
                    <a:lnTo>
                      <a:pt x="67" y="123"/>
                    </a:lnTo>
                    <a:lnTo>
                      <a:pt x="77" y="103"/>
                    </a:lnTo>
                    <a:lnTo>
                      <a:pt x="67" y="93"/>
                    </a:lnTo>
                    <a:lnTo>
                      <a:pt x="40" y="83"/>
                    </a:lnTo>
                    <a:lnTo>
                      <a:pt x="40" y="93"/>
                    </a:lnTo>
                    <a:lnTo>
                      <a:pt x="27" y="103"/>
                    </a:lnTo>
                    <a:lnTo>
                      <a:pt x="14" y="93"/>
                    </a:lnTo>
                    <a:lnTo>
                      <a:pt x="0" y="83"/>
                    </a:lnTo>
                    <a:lnTo>
                      <a:pt x="14" y="63"/>
                    </a:lnTo>
                    <a:lnTo>
                      <a:pt x="27" y="63"/>
                    </a:lnTo>
                    <a:lnTo>
                      <a:pt x="40" y="63"/>
                    </a:lnTo>
                    <a:lnTo>
                      <a:pt x="14" y="40"/>
                    </a:lnTo>
                    <a:lnTo>
                      <a:pt x="40" y="20"/>
                    </a:lnTo>
                    <a:lnTo>
                      <a:pt x="54" y="40"/>
                    </a:lnTo>
                    <a:lnTo>
                      <a:pt x="67" y="50"/>
                    </a:lnTo>
                    <a:lnTo>
                      <a:pt x="77" y="40"/>
                    </a:lnTo>
                    <a:lnTo>
                      <a:pt x="94" y="20"/>
                    </a:lnTo>
                    <a:lnTo>
                      <a:pt x="117" y="0"/>
                    </a:lnTo>
                    <a:lnTo>
                      <a:pt x="130" y="20"/>
                    </a:lnTo>
                    <a:lnTo>
                      <a:pt x="144" y="63"/>
                    </a:lnTo>
                    <a:lnTo>
                      <a:pt x="157" y="63"/>
                    </a:lnTo>
                    <a:lnTo>
                      <a:pt x="170" y="50"/>
                    </a:lnTo>
                    <a:lnTo>
                      <a:pt x="170" y="93"/>
                    </a:lnTo>
                    <a:lnTo>
                      <a:pt x="157" y="103"/>
                    </a:lnTo>
                    <a:lnTo>
                      <a:pt x="144" y="116"/>
                    </a:lnTo>
                    <a:lnTo>
                      <a:pt x="130" y="123"/>
                    </a:lnTo>
                    <a:lnTo>
                      <a:pt x="107" y="103"/>
                    </a:lnTo>
                    <a:lnTo>
                      <a:pt x="67" y="14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1172" y="1211"/>
                <a:ext cx="103" cy="180"/>
              </a:xfrm>
              <a:custGeom>
                <a:avLst/>
                <a:gdLst>
                  <a:gd name="T0" fmla="*/ 90 w 103"/>
                  <a:gd name="T1" fmla="*/ 96 h 180"/>
                  <a:gd name="T2" fmla="*/ 77 w 103"/>
                  <a:gd name="T3" fmla="*/ 150 h 180"/>
                  <a:gd name="T4" fmla="*/ 50 w 103"/>
                  <a:gd name="T5" fmla="*/ 160 h 180"/>
                  <a:gd name="T6" fmla="*/ 37 w 103"/>
                  <a:gd name="T7" fmla="*/ 180 h 180"/>
                  <a:gd name="T8" fmla="*/ 23 w 103"/>
                  <a:gd name="T9" fmla="*/ 180 h 180"/>
                  <a:gd name="T10" fmla="*/ 23 w 103"/>
                  <a:gd name="T11" fmla="*/ 150 h 180"/>
                  <a:gd name="T12" fmla="*/ 0 w 103"/>
                  <a:gd name="T13" fmla="*/ 140 h 180"/>
                  <a:gd name="T14" fmla="*/ 10 w 103"/>
                  <a:gd name="T15" fmla="*/ 76 h 180"/>
                  <a:gd name="T16" fmla="*/ 37 w 103"/>
                  <a:gd name="T17" fmla="*/ 53 h 180"/>
                  <a:gd name="T18" fmla="*/ 23 w 103"/>
                  <a:gd name="T19" fmla="*/ 33 h 180"/>
                  <a:gd name="T20" fmla="*/ 50 w 103"/>
                  <a:gd name="T21" fmla="*/ 0 h 180"/>
                  <a:gd name="T22" fmla="*/ 90 w 103"/>
                  <a:gd name="T23" fmla="*/ 23 h 180"/>
                  <a:gd name="T24" fmla="*/ 77 w 103"/>
                  <a:gd name="T25" fmla="*/ 43 h 180"/>
                  <a:gd name="T26" fmla="*/ 103 w 103"/>
                  <a:gd name="T27" fmla="*/ 43 h 180"/>
                  <a:gd name="T28" fmla="*/ 90 w 103"/>
                  <a:gd name="T29" fmla="*/ 96 h 180"/>
                  <a:gd name="T30" fmla="*/ 90 w 103"/>
                  <a:gd name="T31" fmla="*/ 96 h 180"/>
                  <a:gd name="T32" fmla="*/ 90 w 103"/>
                  <a:gd name="T33" fmla="*/ 96 h 1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3"/>
                  <a:gd name="T52" fmla="*/ 0 h 180"/>
                  <a:gd name="T53" fmla="*/ 103 w 103"/>
                  <a:gd name="T54" fmla="*/ 180 h 1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3" h="180">
                    <a:moveTo>
                      <a:pt x="90" y="96"/>
                    </a:moveTo>
                    <a:lnTo>
                      <a:pt x="77" y="150"/>
                    </a:lnTo>
                    <a:lnTo>
                      <a:pt x="50" y="160"/>
                    </a:lnTo>
                    <a:lnTo>
                      <a:pt x="37" y="180"/>
                    </a:lnTo>
                    <a:lnTo>
                      <a:pt x="23" y="180"/>
                    </a:lnTo>
                    <a:lnTo>
                      <a:pt x="23" y="150"/>
                    </a:lnTo>
                    <a:lnTo>
                      <a:pt x="0" y="140"/>
                    </a:lnTo>
                    <a:lnTo>
                      <a:pt x="10" y="76"/>
                    </a:lnTo>
                    <a:lnTo>
                      <a:pt x="37" y="53"/>
                    </a:lnTo>
                    <a:lnTo>
                      <a:pt x="23" y="33"/>
                    </a:lnTo>
                    <a:lnTo>
                      <a:pt x="50" y="0"/>
                    </a:lnTo>
                    <a:lnTo>
                      <a:pt x="90" y="23"/>
                    </a:lnTo>
                    <a:lnTo>
                      <a:pt x="77" y="43"/>
                    </a:lnTo>
                    <a:lnTo>
                      <a:pt x="103" y="43"/>
                    </a:lnTo>
                    <a:lnTo>
                      <a:pt x="90" y="9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1195" y="1054"/>
                <a:ext cx="107" cy="97"/>
              </a:xfrm>
              <a:custGeom>
                <a:avLst/>
                <a:gdLst>
                  <a:gd name="T0" fmla="*/ 54 w 107"/>
                  <a:gd name="T1" fmla="*/ 94 h 97"/>
                  <a:gd name="T2" fmla="*/ 40 w 107"/>
                  <a:gd name="T3" fmla="*/ 74 h 97"/>
                  <a:gd name="T4" fmla="*/ 14 w 107"/>
                  <a:gd name="T5" fmla="*/ 97 h 97"/>
                  <a:gd name="T6" fmla="*/ 0 w 107"/>
                  <a:gd name="T7" fmla="*/ 74 h 97"/>
                  <a:gd name="T8" fmla="*/ 27 w 107"/>
                  <a:gd name="T9" fmla="*/ 54 h 97"/>
                  <a:gd name="T10" fmla="*/ 54 w 107"/>
                  <a:gd name="T11" fmla="*/ 24 h 97"/>
                  <a:gd name="T12" fmla="*/ 80 w 107"/>
                  <a:gd name="T13" fmla="*/ 0 h 97"/>
                  <a:gd name="T14" fmla="*/ 94 w 107"/>
                  <a:gd name="T15" fmla="*/ 0 h 97"/>
                  <a:gd name="T16" fmla="*/ 107 w 107"/>
                  <a:gd name="T17" fmla="*/ 24 h 97"/>
                  <a:gd name="T18" fmla="*/ 94 w 107"/>
                  <a:gd name="T19" fmla="*/ 44 h 97"/>
                  <a:gd name="T20" fmla="*/ 94 w 107"/>
                  <a:gd name="T21" fmla="*/ 64 h 97"/>
                  <a:gd name="T22" fmla="*/ 80 w 107"/>
                  <a:gd name="T23" fmla="*/ 64 h 97"/>
                  <a:gd name="T24" fmla="*/ 67 w 107"/>
                  <a:gd name="T25" fmla="*/ 64 h 97"/>
                  <a:gd name="T26" fmla="*/ 54 w 107"/>
                  <a:gd name="T27" fmla="*/ 84 h 97"/>
                  <a:gd name="T28" fmla="*/ 54 w 107"/>
                  <a:gd name="T29" fmla="*/ 97 h 97"/>
                  <a:gd name="T30" fmla="*/ 54 w 107"/>
                  <a:gd name="T31" fmla="*/ 97 h 97"/>
                  <a:gd name="T32" fmla="*/ 54 w 107"/>
                  <a:gd name="T33" fmla="*/ 94 h 97"/>
                  <a:gd name="T34" fmla="*/ 54 w 107"/>
                  <a:gd name="T35" fmla="*/ 94 h 9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7"/>
                  <a:gd name="T55" fmla="*/ 0 h 97"/>
                  <a:gd name="T56" fmla="*/ 107 w 107"/>
                  <a:gd name="T57" fmla="*/ 97 h 97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7" h="97">
                    <a:moveTo>
                      <a:pt x="54" y="94"/>
                    </a:moveTo>
                    <a:lnTo>
                      <a:pt x="40" y="74"/>
                    </a:lnTo>
                    <a:lnTo>
                      <a:pt x="14" y="97"/>
                    </a:lnTo>
                    <a:lnTo>
                      <a:pt x="0" y="74"/>
                    </a:lnTo>
                    <a:lnTo>
                      <a:pt x="27" y="54"/>
                    </a:lnTo>
                    <a:lnTo>
                      <a:pt x="54" y="24"/>
                    </a:lnTo>
                    <a:lnTo>
                      <a:pt x="80" y="0"/>
                    </a:lnTo>
                    <a:lnTo>
                      <a:pt x="94" y="0"/>
                    </a:lnTo>
                    <a:lnTo>
                      <a:pt x="107" y="24"/>
                    </a:lnTo>
                    <a:lnTo>
                      <a:pt x="94" y="44"/>
                    </a:lnTo>
                    <a:lnTo>
                      <a:pt x="94" y="64"/>
                    </a:lnTo>
                    <a:lnTo>
                      <a:pt x="80" y="64"/>
                    </a:lnTo>
                    <a:lnTo>
                      <a:pt x="67" y="64"/>
                    </a:lnTo>
                    <a:lnTo>
                      <a:pt x="54" y="84"/>
                    </a:lnTo>
                    <a:lnTo>
                      <a:pt x="54" y="97"/>
                    </a:lnTo>
                    <a:lnTo>
                      <a:pt x="54" y="9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5" name="Freeform 20"/>
              <p:cNvSpPr>
                <a:spLocks/>
              </p:cNvSpPr>
              <p:nvPr/>
            </p:nvSpPr>
            <p:spPr bwMode="auto">
              <a:xfrm>
                <a:off x="1262" y="1287"/>
                <a:ext cx="237" cy="210"/>
              </a:xfrm>
              <a:custGeom>
                <a:avLst/>
                <a:gdLst>
                  <a:gd name="T0" fmla="*/ 0 w 237"/>
                  <a:gd name="T1" fmla="*/ 74 h 210"/>
                  <a:gd name="T2" fmla="*/ 13 w 237"/>
                  <a:gd name="T3" fmla="*/ 64 h 210"/>
                  <a:gd name="T4" fmla="*/ 13 w 237"/>
                  <a:gd name="T5" fmla="*/ 44 h 210"/>
                  <a:gd name="T6" fmla="*/ 67 w 237"/>
                  <a:gd name="T7" fmla="*/ 0 h 210"/>
                  <a:gd name="T8" fmla="*/ 80 w 237"/>
                  <a:gd name="T9" fmla="*/ 30 h 210"/>
                  <a:gd name="T10" fmla="*/ 107 w 237"/>
                  <a:gd name="T11" fmla="*/ 20 h 210"/>
                  <a:gd name="T12" fmla="*/ 107 w 237"/>
                  <a:gd name="T13" fmla="*/ 54 h 210"/>
                  <a:gd name="T14" fmla="*/ 130 w 237"/>
                  <a:gd name="T15" fmla="*/ 54 h 210"/>
                  <a:gd name="T16" fmla="*/ 130 w 237"/>
                  <a:gd name="T17" fmla="*/ 20 h 210"/>
                  <a:gd name="T18" fmla="*/ 143 w 237"/>
                  <a:gd name="T19" fmla="*/ 54 h 210"/>
                  <a:gd name="T20" fmla="*/ 157 w 237"/>
                  <a:gd name="T21" fmla="*/ 64 h 210"/>
                  <a:gd name="T22" fmla="*/ 170 w 237"/>
                  <a:gd name="T23" fmla="*/ 44 h 210"/>
                  <a:gd name="T24" fmla="*/ 197 w 237"/>
                  <a:gd name="T25" fmla="*/ 134 h 210"/>
                  <a:gd name="T26" fmla="*/ 237 w 237"/>
                  <a:gd name="T27" fmla="*/ 147 h 210"/>
                  <a:gd name="T28" fmla="*/ 237 w 237"/>
                  <a:gd name="T29" fmla="*/ 157 h 210"/>
                  <a:gd name="T30" fmla="*/ 210 w 237"/>
                  <a:gd name="T31" fmla="*/ 167 h 210"/>
                  <a:gd name="T32" fmla="*/ 197 w 237"/>
                  <a:gd name="T33" fmla="*/ 177 h 210"/>
                  <a:gd name="T34" fmla="*/ 223 w 237"/>
                  <a:gd name="T35" fmla="*/ 187 h 210"/>
                  <a:gd name="T36" fmla="*/ 210 w 237"/>
                  <a:gd name="T37" fmla="*/ 200 h 210"/>
                  <a:gd name="T38" fmla="*/ 183 w 237"/>
                  <a:gd name="T39" fmla="*/ 200 h 210"/>
                  <a:gd name="T40" fmla="*/ 183 w 237"/>
                  <a:gd name="T41" fmla="*/ 177 h 210"/>
                  <a:gd name="T42" fmla="*/ 80 w 237"/>
                  <a:gd name="T43" fmla="*/ 210 h 210"/>
                  <a:gd name="T44" fmla="*/ 67 w 237"/>
                  <a:gd name="T45" fmla="*/ 200 h 210"/>
                  <a:gd name="T46" fmla="*/ 67 w 237"/>
                  <a:gd name="T47" fmla="*/ 177 h 210"/>
                  <a:gd name="T48" fmla="*/ 40 w 237"/>
                  <a:gd name="T49" fmla="*/ 177 h 210"/>
                  <a:gd name="T50" fmla="*/ 27 w 237"/>
                  <a:gd name="T51" fmla="*/ 157 h 210"/>
                  <a:gd name="T52" fmla="*/ 80 w 237"/>
                  <a:gd name="T53" fmla="*/ 157 h 210"/>
                  <a:gd name="T54" fmla="*/ 107 w 237"/>
                  <a:gd name="T55" fmla="*/ 134 h 210"/>
                  <a:gd name="T56" fmla="*/ 53 w 237"/>
                  <a:gd name="T57" fmla="*/ 127 h 210"/>
                  <a:gd name="T58" fmla="*/ 27 w 237"/>
                  <a:gd name="T59" fmla="*/ 134 h 210"/>
                  <a:gd name="T60" fmla="*/ 13 w 237"/>
                  <a:gd name="T61" fmla="*/ 127 h 210"/>
                  <a:gd name="T62" fmla="*/ 40 w 237"/>
                  <a:gd name="T63" fmla="*/ 94 h 210"/>
                  <a:gd name="T64" fmla="*/ 40 w 237"/>
                  <a:gd name="T65" fmla="*/ 84 h 210"/>
                  <a:gd name="T66" fmla="*/ 27 w 237"/>
                  <a:gd name="T67" fmla="*/ 84 h 210"/>
                  <a:gd name="T68" fmla="*/ 13 w 237"/>
                  <a:gd name="T69" fmla="*/ 104 h 210"/>
                  <a:gd name="T70" fmla="*/ 27 w 237"/>
                  <a:gd name="T71" fmla="*/ 74 h 210"/>
                  <a:gd name="T72" fmla="*/ 0 w 237"/>
                  <a:gd name="T73" fmla="*/ 84 h 210"/>
                  <a:gd name="T74" fmla="*/ 13 w 237"/>
                  <a:gd name="T75" fmla="*/ 64 h 210"/>
                  <a:gd name="T76" fmla="*/ 27 w 237"/>
                  <a:gd name="T77" fmla="*/ 44 h 210"/>
                  <a:gd name="T78" fmla="*/ 0 w 237"/>
                  <a:gd name="T79" fmla="*/ 74 h 210"/>
                  <a:gd name="T80" fmla="*/ 0 w 237"/>
                  <a:gd name="T81" fmla="*/ 74 h 210"/>
                  <a:gd name="T82" fmla="*/ 0 w 237"/>
                  <a:gd name="T83" fmla="*/ 74 h 21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37"/>
                  <a:gd name="T127" fmla="*/ 0 h 210"/>
                  <a:gd name="T128" fmla="*/ 237 w 237"/>
                  <a:gd name="T129" fmla="*/ 210 h 21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37" h="210">
                    <a:moveTo>
                      <a:pt x="0" y="74"/>
                    </a:moveTo>
                    <a:lnTo>
                      <a:pt x="13" y="64"/>
                    </a:lnTo>
                    <a:lnTo>
                      <a:pt x="13" y="44"/>
                    </a:lnTo>
                    <a:lnTo>
                      <a:pt x="67" y="0"/>
                    </a:lnTo>
                    <a:lnTo>
                      <a:pt x="80" y="30"/>
                    </a:lnTo>
                    <a:lnTo>
                      <a:pt x="107" y="20"/>
                    </a:lnTo>
                    <a:lnTo>
                      <a:pt x="107" y="54"/>
                    </a:lnTo>
                    <a:lnTo>
                      <a:pt x="130" y="54"/>
                    </a:lnTo>
                    <a:lnTo>
                      <a:pt x="130" y="20"/>
                    </a:lnTo>
                    <a:lnTo>
                      <a:pt x="143" y="54"/>
                    </a:lnTo>
                    <a:lnTo>
                      <a:pt x="157" y="64"/>
                    </a:lnTo>
                    <a:lnTo>
                      <a:pt x="170" y="44"/>
                    </a:lnTo>
                    <a:lnTo>
                      <a:pt x="197" y="134"/>
                    </a:lnTo>
                    <a:lnTo>
                      <a:pt x="237" y="147"/>
                    </a:lnTo>
                    <a:lnTo>
                      <a:pt x="237" y="157"/>
                    </a:lnTo>
                    <a:lnTo>
                      <a:pt x="210" y="167"/>
                    </a:lnTo>
                    <a:lnTo>
                      <a:pt x="197" y="177"/>
                    </a:lnTo>
                    <a:lnTo>
                      <a:pt x="223" y="187"/>
                    </a:lnTo>
                    <a:lnTo>
                      <a:pt x="210" y="200"/>
                    </a:lnTo>
                    <a:lnTo>
                      <a:pt x="183" y="200"/>
                    </a:lnTo>
                    <a:lnTo>
                      <a:pt x="183" y="177"/>
                    </a:lnTo>
                    <a:lnTo>
                      <a:pt x="80" y="210"/>
                    </a:lnTo>
                    <a:lnTo>
                      <a:pt x="67" y="200"/>
                    </a:lnTo>
                    <a:lnTo>
                      <a:pt x="67" y="177"/>
                    </a:lnTo>
                    <a:lnTo>
                      <a:pt x="40" y="177"/>
                    </a:lnTo>
                    <a:lnTo>
                      <a:pt x="27" y="157"/>
                    </a:lnTo>
                    <a:lnTo>
                      <a:pt x="80" y="157"/>
                    </a:lnTo>
                    <a:lnTo>
                      <a:pt x="107" y="134"/>
                    </a:lnTo>
                    <a:lnTo>
                      <a:pt x="53" y="127"/>
                    </a:lnTo>
                    <a:lnTo>
                      <a:pt x="27" y="134"/>
                    </a:lnTo>
                    <a:lnTo>
                      <a:pt x="13" y="127"/>
                    </a:lnTo>
                    <a:lnTo>
                      <a:pt x="40" y="94"/>
                    </a:lnTo>
                    <a:lnTo>
                      <a:pt x="40" y="84"/>
                    </a:lnTo>
                    <a:lnTo>
                      <a:pt x="27" y="84"/>
                    </a:lnTo>
                    <a:lnTo>
                      <a:pt x="13" y="104"/>
                    </a:lnTo>
                    <a:lnTo>
                      <a:pt x="27" y="74"/>
                    </a:lnTo>
                    <a:lnTo>
                      <a:pt x="0" y="84"/>
                    </a:lnTo>
                    <a:lnTo>
                      <a:pt x="13" y="64"/>
                    </a:lnTo>
                    <a:lnTo>
                      <a:pt x="27" y="44"/>
                    </a:lnTo>
                    <a:lnTo>
                      <a:pt x="0" y="7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1472" y="1254"/>
                <a:ext cx="80" cy="127"/>
              </a:xfrm>
              <a:custGeom>
                <a:avLst/>
                <a:gdLst>
                  <a:gd name="T0" fmla="*/ 40 w 80"/>
                  <a:gd name="T1" fmla="*/ 97 h 127"/>
                  <a:gd name="T2" fmla="*/ 53 w 80"/>
                  <a:gd name="T3" fmla="*/ 127 h 127"/>
                  <a:gd name="T4" fmla="*/ 80 w 80"/>
                  <a:gd name="T5" fmla="*/ 97 h 127"/>
                  <a:gd name="T6" fmla="*/ 80 w 80"/>
                  <a:gd name="T7" fmla="*/ 77 h 127"/>
                  <a:gd name="T8" fmla="*/ 66 w 80"/>
                  <a:gd name="T9" fmla="*/ 53 h 127"/>
                  <a:gd name="T10" fmla="*/ 66 w 80"/>
                  <a:gd name="T11" fmla="*/ 33 h 127"/>
                  <a:gd name="T12" fmla="*/ 80 w 80"/>
                  <a:gd name="T13" fmla="*/ 10 h 127"/>
                  <a:gd name="T14" fmla="*/ 66 w 80"/>
                  <a:gd name="T15" fmla="*/ 10 h 127"/>
                  <a:gd name="T16" fmla="*/ 53 w 80"/>
                  <a:gd name="T17" fmla="*/ 0 h 127"/>
                  <a:gd name="T18" fmla="*/ 40 w 80"/>
                  <a:gd name="T19" fmla="*/ 0 h 127"/>
                  <a:gd name="T20" fmla="*/ 40 w 80"/>
                  <a:gd name="T21" fmla="*/ 23 h 127"/>
                  <a:gd name="T22" fmla="*/ 40 w 80"/>
                  <a:gd name="T23" fmla="*/ 43 h 127"/>
                  <a:gd name="T24" fmla="*/ 13 w 80"/>
                  <a:gd name="T25" fmla="*/ 53 h 127"/>
                  <a:gd name="T26" fmla="*/ 0 w 80"/>
                  <a:gd name="T27" fmla="*/ 33 h 127"/>
                  <a:gd name="T28" fmla="*/ 0 w 80"/>
                  <a:gd name="T29" fmla="*/ 63 h 127"/>
                  <a:gd name="T30" fmla="*/ 40 w 80"/>
                  <a:gd name="T31" fmla="*/ 77 h 127"/>
                  <a:gd name="T32" fmla="*/ 53 w 80"/>
                  <a:gd name="T33" fmla="*/ 97 h 127"/>
                  <a:gd name="T34" fmla="*/ 53 w 80"/>
                  <a:gd name="T35" fmla="*/ 117 h 127"/>
                  <a:gd name="T36" fmla="*/ 40 w 80"/>
                  <a:gd name="T37" fmla="*/ 97 h 127"/>
                  <a:gd name="T38" fmla="*/ 40 w 80"/>
                  <a:gd name="T39" fmla="*/ 97 h 127"/>
                  <a:gd name="T40" fmla="*/ 40 w 80"/>
                  <a:gd name="T41" fmla="*/ 97 h 127"/>
                  <a:gd name="T42" fmla="*/ 40 w 80"/>
                  <a:gd name="T43" fmla="*/ 97 h 12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80"/>
                  <a:gd name="T67" fmla="*/ 0 h 127"/>
                  <a:gd name="T68" fmla="*/ 80 w 80"/>
                  <a:gd name="T69" fmla="*/ 127 h 12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80" h="127">
                    <a:moveTo>
                      <a:pt x="40" y="97"/>
                    </a:moveTo>
                    <a:lnTo>
                      <a:pt x="53" y="127"/>
                    </a:lnTo>
                    <a:lnTo>
                      <a:pt x="80" y="97"/>
                    </a:lnTo>
                    <a:lnTo>
                      <a:pt x="80" y="77"/>
                    </a:lnTo>
                    <a:lnTo>
                      <a:pt x="66" y="53"/>
                    </a:lnTo>
                    <a:lnTo>
                      <a:pt x="66" y="33"/>
                    </a:lnTo>
                    <a:lnTo>
                      <a:pt x="80" y="10"/>
                    </a:lnTo>
                    <a:lnTo>
                      <a:pt x="66" y="10"/>
                    </a:lnTo>
                    <a:lnTo>
                      <a:pt x="53" y="0"/>
                    </a:lnTo>
                    <a:lnTo>
                      <a:pt x="40" y="0"/>
                    </a:lnTo>
                    <a:lnTo>
                      <a:pt x="40" y="23"/>
                    </a:lnTo>
                    <a:lnTo>
                      <a:pt x="40" y="43"/>
                    </a:lnTo>
                    <a:lnTo>
                      <a:pt x="13" y="53"/>
                    </a:lnTo>
                    <a:lnTo>
                      <a:pt x="0" y="33"/>
                    </a:lnTo>
                    <a:lnTo>
                      <a:pt x="0" y="63"/>
                    </a:lnTo>
                    <a:lnTo>
                      <a:pt x="40" y="77"/>
                    </a:lnTo>
                    <a:lnTo>
                      <a:pt x="53" y="97"/>
                    </a:lnTo>
                    <a:lnTo>
                      <a:pt x="53" y="117"/>
                    </a:lnTo>
                    <a:lnTo>
                      <a:pt x="40" y="9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7" name="Freeform 22"/>
              <p:cNvSpPr>
                <a:spLocks/>
              </p:cNvSpPr>
              <p:nvPr/>
            </p:nvSpPr>
            <p:spPr bwMode="auto">
              <a:xfrm>
                <a:off x="1575" y="1254"/>
                <a:ext cx="53" cy="107"/>
              </a:xfrm>
              <a:custGeom>
                <a:avLst/>
                <a:gdLst>
                  <a:gd name="T0" fmla="*/ 17 w 53"/>
                  <a:gd name="T1" fmla="*/ 87 h 107"/>
                  <a:gd name="T2" fmla="*/ 17 w 53"/>
                  <a:gd name="T3" fmla="*/ 63 h 107"/>
                  <a:gd name="T4" fmla="*/ 27 w 53"/>
                  <a:gd name="T5" fmla="*/ 63 h 107"/>
                  <a:gd name="T6" fmla="*/ 40 w 53"/>
                  <a:gd name="T7" fmla="*/ 43 h 107"/>
                  <a:gd name="T8" fmla="*/ 53 w 53"/>
                  <a:gd name="T9" fmla="*/ 23 h 107"/>
                  <a:gd name="T10" fmla="*/ 53 w 53"/>
                  <a:gd name="T11" fmla="*/ 10 h 107"/>
                  <a:gd name="T12" fmla="*/ 40 w 53"/>
                  <a:gd name="T13" fmla="*/ 10 h 107"/>
                  <a:gd name="T14" fmla="*/ 40 w 53"/>
                  <a:gd name="T15" fmla="*/ 0 h 107"/>
                  <a:gd name="T16" fmla="*/ 27 w 53"/>
                  <a:gd name="T17" fmla="*/ 0 h 107"/>
                  <a:gd name="T18" fmla="*/ 17 w 53"/>
                  <a:gd name="T19" fmla="*/ 0 h 107"/>
                  <a:gd name="T20" fmla="*/ 0 w 53"/>
                  <a:gd name="T21" fmla="*/ 10 h 107"/>
                  <a:gd name="T22" fmla="*/ 0 w 53"/>
                  <a:gd name="T23" fmla="*/ 23 h 107"/>
                  <a:gd name="T24" fmla="*/ 0 w 53"/>
                  <a:gd name="T25" fmla="*/ 33 h 107"/>
                  <a:gd name="T26" fmla="*/ 0 w 53"/>
                  <a:gd name="T27" fmla="*/ 43 h 107"/>
                  <a:gd name="T28" fmla="*/ 0 w 53"/>
                  <a:gd name="T29" fmla="*/ 53 h 107"/>
                  <a:gd name="T30" fmla="*/ 0 w 53"/>
                  <a:gd name="T31" fmla="*/ 63 h 107"/>
                  <a:gd name="T32" fmla="*/ 0 w 53"/>
                  <a:gd name="T33" fmla="*/ 77 h 107"/>
                  <a:gd name="T34" fmla="*/ 17 w 53"/>
                  <a:gd name="T35" fmla="*/ 77 h 107"/>
                  <a:gd name="T36" fmla="*/ 17 w 53"/>
                  <a:gd name="T37" fmla="*/ 87 h 107"/>
                  <a:gd name="T38" fmla="*/ 17 w 53"/>
                  <a:gd name="T39" fmla="*/ 107 h 107"/>
                  <a:gd name="T40" fmla="*/ 17 w 53"/>
                  <a:gd name="T41" fmla="*/ 87 h 107"/>
                  <a:gd name="T42" fmla="*/ 17 w 53"/>
                  <a:gd name="T43" fmla="*/ 87 h 107"/>
                  <a:gd name="T44" fmla="*/ 17 w 53"/>
                  <a:gd name="T45" fmla="*/ 87 h 107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3"/>
                  <a:gd name="T70" fmla="*/ 0 h 107"/>
                  <a:gd name="T71" fmla="*/ 53 w 53"/>
                  <a:gd name="T72" fmla="*/ 107 h 107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3" h="107">
                    <a:moveTo>
                      <a:pt x="17" y="87"/>
                    </a:moveTo>
                    <a:lnTo>
                      <a:pt x="17" y="63"/>
                    </a:lnTo>
                    <a:lnTo>
                      <a:pt x="27" y="63"/>
                    </a:lnTo>
                    <a:lnTo>
                      <a:pt x="40" y="43"/>
                    </a:lnTo>
                    <a:lnTo>
                      <a:pt x="53" y="23"/>
                    </a:lnTo>
                    <a:lnTo>
                      <a:pt x="53" y="10"/>
                    </a:lnTo>
                    <a:lnTo>
                      <a:pt x="40" y="10"/>
                    </a:lnTo>
                    <a:lnTo>
                      <a:pt x="40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0" y="10"/>
                    </a:lnTo>
                    <a:lnTo>
                      <a:pt x="0" y="23"/>
                    </a:lnTo>
                    <a:lnTo>
                      <a:pt x="0" y="33"/>
                    </a:lnTo>
                    <a:lnTo>
                      <a:pt x="0" y="43"/>
                    </a:lnTo>
                    <a:lnTo>
                      <a:pt x="0" y="53"/>
                    </a:lnTo>
                    <a:lnTo>
                      <a:pt x="0" y="63"/>
                    </a:lnTo>
                    <a:lnTo>
                      <a:pt x="0" y="77"/>
                    </a:lnTo>
                    <a:lnTo>
                      <a:pt x="17" y="77"/>
                    </a:lnTo>
                    <a:lnTo>
                      <a:pt x="17" y="87"/>
                    </a:lnTo>
                    <a:lnTo>
                      <a:pt x="17" y="107"/>
                    </a:lnTo>
                    <a:lnTo>
                      <a:pt x="17" y="8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1642" y="1287"/>
                <a:ext cx="383" cy="473"/>
              </a:xfrm>
              <a:custGeom>
                <a:avLst/>
                <a:gdLst>
                  <a:gd name="T0" fmla="*/ 0 w 383"/>
                  <a:gd name="T1" fmla="*/ 104 h 473"/>
                  <a:gd name="T2" fmla="*/ 0 w 383"/>
                  <a:gd name="T3" fmla="*/ 84 h 473"/>
                  <a:gd name="T4" fmla="*/ 16 w 383"/>
                  <a:gd name="T5" fmla="*/ 54 h 473"/>
                  <a:gd name="T6" fmla="*/ 26 w 383"/>
                  <a:gd name="T7" fmla="*/ 10 h 473"/>
                  <a:gd name="T8" fmla="*/ 53 w 383"/>
                  <a:gd name="T9" fmla="*/ 0 h 473"/>
                  <a:gd name="T10" fmla="*/ 53 w 383"/>
                  <a:gd name="T11" fmla="*/ 20 h 473"/>
                  <a:gd name="T12" fmla="*/ 40 w 383"/>
                  <a:gd name="T13" fmla="*/ 44 h 473"/>
                  <a:gd name="T14" fmla="*/ 53 w 383"/>
                  <a:gd name="T15" fmla="*/ 74 h 473"/>
                  <a:gd name="T16" fmla="*/ 66 w 383"/>
                  <a:gd name="T17" fmla="*/ 104 h 473"/>
                  <a:gd name="T18" fmla="*/ 66 w 383"/>
                  <a:gd name="T19" fmla="*/ 104 h 473"/>
                  <a:gd name="T20" fmla="*/ 66 w 383"/>
                  <a:gd name="T21" fmla="*/ 54 h 473"/>
                  <a:gd name="T22" fmla="*/ 93 w 383"/>
                  <a:gd name="T23" fmla="*/ 30 h 473"/>
                  <a:gd name="T24" fmla="*/ 106 w 383"/>
                  <a:gd name="T25" fmla="*/ 0 h 473"/>
                  <a:gd name="T26" fmla="*/ 120 w 383"/>
                  <a:gd name="T27" fmla="*/ 30 h 473"/>
                  <a:gd name="T28" fmla="*/ 133 w 383"/>
                  <a:gd name="T29" fmla="*/ 64 h 473"/>
                  <a:gd name="T30" fmla="*/ 170 w 383"/>
                  <a:gd name="T31" fmla="*/ 64 h 473"/>
                  <a:gd name="T32" fmla="*/ 210 w 383"/>
                  <a:gd name="T33" fmla="*/ 54 h 473"/>
                  <a:gd name="T34" fmla="*/ 210 w 383"/>
                  <a:gd name="T35" fmla="*/ 94 h 473"/>
                  <a:gd name="T36" fmla="*/ 196 w 383"/>
                  <a:gd name="T37" fmla="*/ 104 h 473"/>
                  <a:gd name="T38" fmla="*/ 236 w 383"/>
                  <a:gd name="T39" fmla="*/ 127 h 473"/>
                  <a:gd name="T40" fmla="*/ 276 w 383"/>
                  <a:gd name="T41" fmla="*/ 147 h 473"/>
                  <a:gd name="T42" fmla="*/ 289 w 383"/>
                  <a:gd name="T43" fmla="*/ 177 h 473"/>
                  <a:gd name="T44" fmla="*/ 289 w 383"/>
                  <a:gd name="T45" fmla="*/ 200 h 473"/>
                  <a:gd name="T46" fmla="*/ 289 w 383"/>
                  <a:gd name="T47" fmla="*/ 230 h 473"/>
                  <a:gd name="T48" fmla="*/ 329 w 383"/>
                  <a:gd name="T49" fmla="*/ 273 h 473"/>
                  <a:gd name="T50" fmla="*/ 356 w 383"/>
                  <a:gd name="T51" fmla="*/ 293 h 473"/>
                  <a:gd name="T52" fmla="*/ 383 w 383"/>
                  <a:gd name="T53" fmla="*/ 317 h 473"/>
                  <a:gd name="T54" fmla="*/ 356 w 383"/>
                  <a:gd name="T55" fmla="*/ 337 h 473"/>
                  <a:gd name="T56" fmla="*/ 343 w 383"/>
                  <a:gd name="T57" fmla="*/ 347 h 473"/>
                  <a:gd name="T58" fmla="*/ 329 w 383"/>
                  <a:gd name="T59" fmla="*/ 327 h 473"/>
                  <a:gd name="T60" fmla="*/ 303 w 383"/>
                  <a:gd name="T61" fmla="*/ 307 h 473"/>
                  <a:gd name="T62" fmla="*/ 303 w 383"/>
                  <a:gd name="T63" fmla="*/ 357 h 473"/>
                  <a:gd name="T64" fmla="*/ 343 w 383"/>
                  <a:gd name="T65" fmla="*/ 410 h 473"/>
                  <a:gd name="T66" fmla="*/ 329 w 383"/>
                  <a:gd name="T67" fmla="*/ 430 h 473"/>
                  <a:gd name="T68" fmla="*/ 276 w 383"/>
                  <a:gd name="T69" fmla="*/ 410 h 473"/>
                  <a:gd name="T70" fmla="*/ 303 w 383"/>
                  <a:gd name="T71" fmla="*/ 473 h 473"/>
                  <a:gd name="T72" fmla="*/ 263 w 383"/>
                  <a:gd name="T73" fmla="*/ 420 h 473"/>
                  <a:gd name="T74" fmla="*/ 226 w 383"/>
                  <a:gd name="T75" fmla="*/ 420 h 473"/>
                  <a:gd name="T76" fmla="*/ 196 w 383"/>
                  <a:gd name="T77" fmla="*/ 370 h 473"/>
                  <a:gd name="T78" fmla="*/ 160 w 383"/>
                  <a:gd name="T79" fmla="*/ 357 h 473"/>
                  <a:gd name="T80" fmla="*/ 196 w 383"/>
                  <a:gd name="T81" fmla="*/ 337 h 473"/>
                  <a:gd name="T82" fmla="*/ 226 w 383"/>
                  <a:gd name="T83" fmla="*/ 283 h 473"/>
                  <a:gd name="T84" fmla="*/ 226 w 383"/>
                  <a:gd name="T85" fmla="*/ 230 h 473"/>
                  <a:gd name="T86" fmla="*/ 196 w 383"/>
                  <a:gd name="T87" fmla="*/ 210 h 473"/>
                  <a:gd name="T88" fmla="*/ 196 w 383"/>
                  <a:gd name="T89" fmla="*/ 187 h 473"/>
                  <a:gd name="T90" fmla="*/ 160 w 383"/>
                  <a:gd name="T91" fmla="*/ 157 h 473"/>
                  <a:gd name="T92" fmla="*/ 133 w 383"/>
                  <a:gd name="T93" fmla="*/ 134 h 473"/>
                  <a:gd name="T94" fmla="*/ 93 w 383"/>
                  <a:gd name="T95" fmla="*/ 157 h 473"/>
                  <a:gd name="T96" fmla="*/ 66 w 383"/>
                  <a:gd name="T97" fmla="*/ 147 h 473"/>
                  <a:gd name="T98" fmla="*/ 40 w 383"/>
                  <a:gd name="T99" fmla="*/ 157 h 473"/>
                  <a:gd name="T100" fmla="*/ 26 w 383"/>
                  <a:gd name="T101" fmla="*/ 94 h 473"/>
                  <a:gd name="T102" fmla="*/ 16 w 383"/>
                  <a:gd name="T103" fmla="*/ 127 h 473"/>
                  <a:gd name="T104" fmla="*/ 13 w 383"/>
                  <a:gd name="T105" fmla="*/ 124 h 473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383"/>
                  <a:gd name="T160" fmla="*/ 0 h 473"/>
                  <a:gd name="T161" fmla="*/ 383 w 383"/>
                  <a:gd name="T162" fmla="*/ 473 h 473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383" h="473">
                    <a:moveTo>
                      <a:pt x="13" y="124"/>
                    </a:moveTo>
                    <a:lnTo>
                      <a:pt x="0" y="104"/>
                    </a:lnTo>
                    <a:lnTo>
                      <a:pt x="0" y="94"/>
                    </a:lnTo>
                    <a:lnTo>
                      <a:pt x="0" y="84"/>
                    </a:lnTo>
                    <a:lnTo>
                      <a:pt x="16" y="64"/>
                    </a:lnTo>
                    <a:lnTo>
                      <a:pt x="16" y="54"/>
                    </a:lnTo>
                    <a:lnTo>
                      <a:pt x="16" y="20"/>
                    </a:lnTo>
                    <a:lnTo>
                      <a:pt x="26" y="10"/>
                    </a:lnTo>
                    <a:lnTo>
                      <a:pt x="40" y="0"/>
                    </a:lnTo>
                    <a:lnTo>
                      <a:pt x="53" y="0"/>
                    </a:lnTo>
                    <a:lnTo>
                      <a:pt x="66" y="0"/>
                    </a:lnTo>
                    <a:lnTo>
                      <a:pt x="53" y="20"/>
                    </a:lnTo>
                    <a:lnTo>
                      <a:pt x="53" y="30"/>
                    </a:lnTo>
                    <a:lnTo>
                      <a:pt x="40" y="44"/>
                    </a:lnTo>
                    <a:lnTo>
                      <a:pt x="53" y="54"/>
                    </a:lnTo>
                    <a:lnTo>
                      <a:pt x="53" y="74"/>
                    </a:lnTo>
                    <a:lnTo>
                      <a:pt x="53" y="84"/>
                    </a:lnTo>
                    <a:lnTo>
                      <a:pt x="66" y="104"/>
                    </a:lnTo>
                    <a:lnTo>
                      <a:pt x="66" y="117"/>
                    </a:lnTo>
                    <a:lnTo>
                      <a:pt x="66" y="104"/>
                    </a:lnTo>
                    <a:lnTo>
                      <a:pt x="66" y="94"/>
                    </a:lnTo>
                    <a:lnTo>
                      <a:pt x="66" y="54"/>
                    </a:lnTo>
                    <a:lnTo>
                      <a:pt x="80" y="30"/>
                    </a:lnTo>
                    <a:lnTo>
                      <a:pt x="93" y="30"/>
                    </a:lnTo>
                    <a:lnTo>
                      <a:pt x="93" y="0"/>
                    </a:lnTo>
                    <a:lnTo>
                      <a:pt x="106" y="0"/>
                    </a:lnTo>
                    <a:lnTo>
                      <a:pt x="120" y="10"/>
                    </a:lnTo>
                    <a:lnTo>
                      <a:pt x="120" y="30"/>
                    </a:lnTo>
                    <a:lnTo>
                      <a:pt x="120" y="44"/>
                    </a:lnTo>
                    <a:lnTo>
                      <a:pt x="133" y="64"/>
                    </a:lnTo>
                    <a:lnTo>
                      <a:pt x="160" y="74"/>
                    </a:lnTo>
                    <a:lnTo>
                      <a:pt x="170" y="64"/>
                    </a:lnTo>
                    <a:lnTo>
                      <a:pt x="170" y="54"/>
                    </a:lnTo>
                    <a:lnTo>
                      <a:pt x="210" y="54"/>
                    </a:lnTo>
                    <a:lnTo>
                      <a:pt x="210" y="74"/>
                    </a:lnTo>
                    <a:lnTo>
                      <a:pt x="210" y="94"/>
                    </a:lnTo>
                    <a:lnTo>
                      <a:pt x="196" y="117"/>
                    </a:lnTo>
                    <a:lnTo>
                      <a:pt x="196" y="104"/>
                    </a:lnTo>
                    <a:lnTo>
                      <a:pt x="226" y="117"/>
                    </a:lnTo>
                    <a:lnTo>
                      <a:pt x="236" y="127"/>
                    </a:lnTo>
                    <a:lnTo>
                      <a:pt x="250" y="127"/>
                    </a:lnTo>
                    <a:lnTo>
                      <a:pt x="276" y="147"/>
                    </a:lnTo>
                    <a:lnTo>
                      <a:pt x="289" y="157"/>
                    </a:lnTo>
                    <a:lnTo>
                      <a:pt x="289" y="177"/>
                    </a:lnTo>
                    <a:lnTo>
                      <a:pt x="276" y="187"/>
                    </a:lnTo>
                    <a:lnTo>
                      <a:pt x="289" y="200"/>
                    </a:lnTo>
                    <a:lnTo>
                      <a:pt x="303" y="220"/>
                    </a:lnTo>
                    <a:lnTo>
                      <a:pt x="289" y="230"/>
                    </a:lnTo>
                    <a:lnTo>
                      <a:pt x="329" y="253"/>
                    </a:lnTo>
                    <a:lnTo>
                      <a:pt x="329" y="273"/>
                    </a:lnTo>
                    <a:lnTo>
                      <a:pt x="343" y="293"/>
                    </a:lnTo>
                    <a:lnTo>
                      <a:pt x="356" y="293"/>
                    </a:lnTo>
                    <a:lnTo>
                      <a:pt x="383" y="307"/>
                    </a:lnTo>
                    <a:lnTo>
                      <a:pt x="383" y="317"/>
                    </a:lnTo>
                    <a:lnTo>
                      <a:pt x="369" y="327"/>
                    </a:lnTo>
                    <a:lnTo>
                      <a:pt x="356" y="337"/>
                    </a:lnTo>
                    <a:lnTo>
                      <a:pt x="343" y="357"/>
                    </a:lnTo>
                    <a:lnTo>
                      <a:pt x="343" y="347"/>
                    </a:lnTo>
                    <a:lnTo>
                      <a:pt x="343" y="327"/>
                    </a:lnTo>
                    <a:lnTo>
                      <a:pt x="329" y="327"/>
                    </a:lnTo>
                    <a:lnTo>
                      <a:pt x="316" y="317"/>
                    </a:lnTo>
                    <a:lnTo>
                      <a:pt x="303" y="307"/>
                    </a:lnTo>
                    <a:lnTo>
                      <a:pt x="289" y="337"/>
                    </a:lnTo>
                    <a:lnTo>
                      <a:pt x="303" y="357"/>
                    </a:lnTo>
                    <a:lnTo>
                      <a:pt x="329" y="390"/>
                    </a:lnTo>
                    <a:lnTo>
                      <a:pt x="343" y="410"/>
                    </a:lnTo>
                    <a:lnTo>
                      <a:pt x="343" y="420"/>
                    </a:lnTo>
                    <a:lnTo>
                      <a:pt x="329" y="430"/>
                    </a:lnTo>
                    <a:lnTo>
                      <a:pt x="303" y="420"/>
                    </a:lnTo>
                    <a:lnTo>
                      <a:pt x="276" y="410"/>
                    </a:lnTo>
                    <a:lnTo>
                      <a:pt x="316" y="450"/>
                    </a:lnTo>
                    <a:lnTo>
                      <a:pt x="303" y="473"/>
                    </a:lnTo>
                    <a:lnTo>
                      <a:pt x="276" y="443"/>
                    </a:lnTo>
                    <a:lnTo>
                      <a:pt x="263" y="420"/>
                    </a:lnTo>
                    <a:lnTo>
                      <a:pt x="250" y="430"/>
                    </a:lnTo>
                    <a:lnTo>
                      <a:pt x="226" y="420"/>
                    </a:lnTo>
                    <a:lnTo>
                      <a:pt x="210" y="380"/>
                    </a:lnTo>
                    <a:lnTo>
                      <a:pt x="196" y="370"/>
                    </a:lnTo>
                    <a:lnTo>
                      <a:pt x="170" y="380"/>
                    </a:lnTo>
                    <a:lnTo>
                      <a:pt x="160" y="357"/>
                    </a:lnTo>
                    <a:lnTo>
                      <a:pt x="170" y="337"/>
                    </a:lnTo>
                    <a:lnTo>
                      <a:pt x="196" y="337"/>
                    </a:lnTo>
                    <a:lnTo>
                      <a:pt x="210" y="317"/>
                    </a:lnTo>
                    <a:lnTo>
                      <a:pt x="226" y="283"/>
                    </a:lnTo>
                    <a:lnTo>
                      <a:pt x="226" y="263"/>
                    </a:lnTo>
                    <a:lnTo>
                      <a:pt x="226" y="230"/>
                    </a:lnTo>
                    <a:lnTo>
                      <a:pt x="210" y="210"/>
                    </a:lnTo>
                    <a:lnTo>
                      <a:pt x="196" y="210"/>
                    </a:lnTo>
                    <a:lnTo>
                      <a:pt x="183" y="210"/>
                    </a:lnTo>
                    <a:lnTo>
                      <a:pt x="196" y="187"/>
                    </a:lnTo>
                    <a:lnTo>
                      <a:pt x="183" y="167"/>
                    </a:lnTo>
                    <a:lnTo>
                      <a:pt x="160" y="157"/>
                    </a:lnTo>
                    <a:lnTo>
                      <a:pt x="160" y="147"/>
                    </a:lnTo>
                    <a:lnTo>
                      <a:pt x="133" y="134"/>
                    </a:lnTo>
                    <a:lnTo>
                      <a:pt x="106" y="157"/>
                    </a:lnTo>
                    <a:lnTo>
                      <a:pt x="93" y="157"/>
                    </a:lnTo>
                    <a:lnTo>
                      <a:pt x="80" y="157"/>
                    </a:lnTo>
                    <a:lnTo>
                      <a:pt x="66" y="147"/>
                    </a:lnTo>
                    <a:lnTo>
                      <a:pt x="53" y="157"/>
                    </a:lnTo>
                    <a:lnTo>
                      <a:pt x="40" y="157"/>
                    </a:lnTo>
                    <a:lnTo>
                      <a:pt x="40" y="117"/>
                    </a:lnTo>
                    <a:lnTo>
                      <a:pt x="26" y="94"/>
                    </a:lnTo>
                    <a:lnTo>
                      <a:pt x="16" y="94"/>
                    </a:lnTo>
                    <a:lnTo>
                      <a:pt x="16" y="127"/>
                    </a:lnTo>
                    <a:lnTo>
                      <a:pt x="13" y="1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29" name="Freeform 24"/>
              <p:cNvSpPr>
                <a:spLocks/>
              </p:cNvSpPr>
              <p:nvPr/>
            </p:nvSpPr>
            <p:spPr bwMode="auto">
              <a:xfrm>
                <a:off x="1668" y="1594"/>
                <a:ext cx="94" cy="73"/>
              </a:xfrm>
              <a:custGeom>
                <a:avLst/>
                <a:gdLst>
                  <a:gd name="T0" fmla="*/ 14 w 94"/>
                  <a:gd name="T1" fmla="*/ 50 h 73"/>
                  <a:gd name="T2" fmla="*/ 14 w 94"/>
                  <a:gd name="T3" fmla="*/ 40 h 73"/>
                  <a:gd name="T4" fmla="*/ 14 w 94"/>
                  <a:gd name="T5" fmla="*/ 20 h 73"/>
                  <a:gd name="T6" fmla="*/ 14 w 94"/>
                  <a:gd name="T7" fmla="*/ 10 h 73"/>
                  <a:gd name="T8" fmla="*/ 27 w 94"/>
                  <a:gd name="T9" fmla="*/ 0 h 73"/>
                  <a:gd name="T10" fmla="*/ 40 w 94"/>
                  <a:gd name="T11" fmla="*/ 10 h 73"/>
                  <a:gd name="T12" fmla="*/ 54 w 94"/>
                  <a:gd name="T13" fmla="*/ 20 h 73"/>
                  <a:gd name="T14" fmla="*/ 80 w 94"/>
                  <a:gd name="T15" fmla="*/ 20 h 73"/>
                  <a:gd name="T16" fmla="*/ 94 w 94"/>
                  <a:gd name="T17" fmla="*/ 30 h 73"/>
                  <a:gd name="T18" fmla="*/ 94 w 94"/>
                  <a:gd name="T19" fmla="*/ 40 h 73"/>
                  <a:gd name="T20" fmla="*/ 80 w 94"/>
                  <a:gd name="T21" fmla="*/ 40 h 73"/>
                  <a:gd name="T22" fmla="*/ 67 w 94"/>
                  <a:gd name="T23" fmla="*/ 40 h 73"/>
                  <a:gd name="T24" fmla="*/ 54 w 94"/>
                  <a:gd name="T25" fmla="*/ 50 h 73"/>
                  <a:gd name="T26" fmla="*/ 54 w 94"/>
                  <a:gd name="T27" fmla="*/ 73 h 73"/>
                  <a:gd name="T28" fmla="*/ 27 w 94"/>
                  <a:gd name="T29" fmla="*/ 73 h 73"/>
                  <a:gd name="T30" fmla="*/ 27 w 94"/>
                  <a:gd name="T31" fmla="*/ 63 h 73"/>
                  <a:gd name="T32" fmla="*/ 27 w 94"/>
                  <a:gd name="T33" fmla="*/ 50 h 73"/>
                  <a:gd name="T34" fmla="*/ 0 w 94"/>
                  <a:gd name="T35" fmla="*/ 50 h 73"/>
                  <a:gd name="T36" fmla="*/ 14 w 94"/>
                  <a:gd name="T37" fmla="*/ 40 h 73"/>
                  <a:gd name="T38" fmla="*/ 14 w 94"/>
                  <a:gd name="T39" fmla="*/ 50 h 73"/>
                  <a:gd name="T40" fmla="*/ 14 w 94"/>
                  <a:gd name="T41" fmla="*/ 50 h 73"/>
                  <a:gd name="T42" fmla="*/ 14 w 94"/>
                  <a:gd name="T43" fmla="*/ 50 h 73"/>
                  <a:gd name="T44" fmla="*/ 14 w 94"/>
                  <a:gd name="T45" fmla="*/ 50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4"/>
                  <a:gd name="T70" fmla="*/ 0 h 73"/>
                  <a:gd name="T71" fmla="*/ 94 w 94"/>
                  <a:gd name="T72" fmla="*/ 73 h 7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4" h="73">
                    <a:moveTo>
                      <a:pt x="14" y="50"/>
                    </a:moveTo>
                    <a:lnTo>
                      <a:pt x="14" y="40"/>
                    </a:lnTo>
                    <a:lnTo>
                      <a:pt x="14" y="20"/>
                    </a:lnTo>
                    <a:lnTo>
                      <a:pt x="14" y="10"/>
                    </a:lnTo>
                    <a:lnTo>
                      <a:pt x="27" y="0"/>
                    </a:lnTo>
                    <a:lnTo>
                      <a:pt x="40" y="10"/>
                    </a:lnTo>
                    <a:lnTo>
                      <a:pt x="54" y="20"/>
                    </a:lnTo>
                    <a:lnTo>
                      <a:pt x="80" y="20"/>
                    </a:lnTo>
                    <a:lnTo>
                      <a:pt x="94" y="30"/>
                    </a:lnTo>
                    <a:lnTo>
                      <a:pt x="94" y="40"/>
                    </a:lnTo>
                    <a:lnTo>
                      <a:pt x="80" y="40"/>
                    </a:lnTo>
                    <a:lnTo>
                      <a:pt x="67" y="40"/>
                    </a:lnTo>
                    <a:lnTo>
                      <a:pt x="54" y="50"/>
                    </a:lnTo>
                    <a:lnTo>
                      <a:pt x="54" y="73"/>
                    </a:lnTo>
                    <a:lnTo>
                      <a:pt x="27" y="73"/>
                    </a:lnTo>
                    <a:lnTo>
                      <a:pt x="27" y="63"/>
                    </a:lnTo>
                    <a:lnTo>
                      <a:pt x="27" y="50"/>
                    </a:lnTo>
                    <a:lnTo>
                      <a:pt x="0" y="50"/>
                    </a:lnTo>
                    <a:lnTo>
                      <a:pt x="14" y="40"/>
                    </a:lnTo>
                    <a:lnTo>
                      <a:pt x="14" y="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0" name="Freeform 25"/>
              <p:cNvSpPr>
                <a:spLocks/>
              </p:cNvSpPr>
              <p:nvPr/>
            </p:nvSpPr>
            <p:spPr bwMode="auto">
              <a:xfrm>
                <a:off x="579" y="1371"/>
                <a:ext cx="1499" cy="852"/>
              </a:xfrm>
              <a:custGeom>
                <a:avLst/>
                <a:gdLst>
                  <a:gd name="T0" fmla="*/ 1223 w 1499"/>
                  <a:gd name="T1" fmla="*/ 409 h 852"/>
                  <a:gd name="T2" fmla="*/ 1196 w 1499"/>
                  <a:gd name="T3" fmla="*/ 379 h 852"/>
                  <a:gd name="T4" fmla="*/ 1246 w 1499"/>
                  <a:gd name="T5" fmla="*/ 366 h 852"/>
                  <a:gd name="T6" fmla="*/ 1289 w 1499"/>
                  <a:gd name="T7" fmla="*/ 366 h 852"/>
                  <a:gd name="T8" fmla="*/ 1313 w 1499"/>
                  <a:gd name="T9" fmla="*/ 433 h 852"/>
                  <a:gd name="T10" fmla="*/ 1339 w 1499"/>
                  <a:gd name="T11" fmla="*/ 463 h 852"/>
                  <a:gd name="T12" fmla="*/ 1392 w 1499"/>
                  <a:gd name="T13" fmla="*/ 409 h 852"/>
                  <a:gd name="T14" fmla="*/ 1406 w 1499"/>
                  <a:gd name="T15" fmla="*/ 482 h 852"/>
                  <a:gd name="T16" fmla="*/ 1432 w 1499"/>
                  <a:gd name="T17" fmla="*/ 526 h 852"/>
                  <a:gd name="T18" fmla="*/ 1469 w 1499"/>
                  <a:gd name="T19" fmla="*/ 559 h 852"/>
                  <a:gd name="T20" fmla="*/ 1499 w 1499"/>
                  <a:gd name="T21" fmla="*/ 622 h 852"/>
                  <a:gd name="T22" fmla="*/ 1446 w 1499"/>
                  <a:gd name="T23" fmla="*/ 652 h 852"/>
                  <a:gd name="T24" fmla="*/ 1392 w 1499"/>
                  <a:gd name="T25" fmla="*/ 676 h 852"/>
                  <a:gd name="T26" fmla="*/ 1313 w 1499"/>
                  <a:gd name="T27" fmla="*/ 706 h 852"/>
                  <a:gd name="T28" fmla="*/ 1246 w 1499"/>
                  <a:gd name="T29" fmla="*/ 756 h 852"/>
                  <a:gd name="T30" fmla="*/ 1169 w 1499"/>
                  <a:gd name="T31" fmla="*/ 819 h 852"/>
                  <a:gd name="T32" fmla="*/ 1116 w 1499"/>
                  <a:gd name="T33" fmla="*/ 839 h 852"/>
                  <a:gd name="T34" fmla="*/ 1129 w 1499"/>
                  <a:gd name="T35" fmla="*/ 769 h 852"/>
                  <a:gd name="T36" fmla="*/ 1063 w 1499"/>
                  <a:gd name="T37" fmla="*/ 706 h 852"/>
                  <a:gd name="T38" fmla="*/ 996 w 1499"/>
                  <a:gd name="T39" fmla="*/ 676 h 852"/>
                  <a:gd name="T40" fmla="*/ 973 w 1499"/>
                  <a:gd name="T41" fmla="*/ 682 h 852"/>
                  <a:gd name="T42" fmla="*/ 580 w 1499"/>
                  <a:gd name="T43" fmla="*/ 652 h 852"/>
                  <a:gd name="T44" fmla="*/ 540 w 1499"/>
                  <a:gd name="T45" fmla="*/ 576 h 852"/>
                  <a:gd name="T46" fmla="*/ 500 w 1499"/>
                  <a:gd name="T47" fmla="*/ 506 h 852"/>
                  <a:gd name="T48" fmla="*/ 460 w 1499"/>
                  <a:gd name="T49" fmla="*/ 433 h 852"/>
                  <a:gd name="T50" fmla="*/ 393 w 1499"/>
                  <a:gd name="T51" fmla="*/ 409 h 852"/>
                  <a:gd name="T52" fmla="*/ 303 w 1499"/>
                  <a:gd name="T53" fmla="*/ 379 h 852"/>
                  <a:gd name="T54" fmla="*/ 237 w 1499"/>
                  <a:gd name="T55" fmla="*/ 433 h 852"/>
                  <a:gd name="T56" fmla="*/ 277 w 1499"/>
                  <a:gd name="T57" fmla="*/ 359 h 852"/>
                  <a:gd name="T58" fmla="*/ 197 w 1499"/>
                  <a:gd name="T59" fmla="*/ 399 h 852"/>
                  <a:gd name="T60" fmla="*/ 144 w 1499"/>
                  <a:gd name="T61" fmla="*/ 496 h 852"/>
                  <a:gd name="T62" fmla="*/ 94 w 1499"/>
                  <a:gd name="T63" fmla="*/ 516 h 852"/>
                  <a:gd name="T64" fmla="*/ 157 w 1499"/>
                  <a:gd name="T65" fmla="*/ 433 h 852"/>
                  <a:gd name="T66" fmla="*/ 94 w 1499"/>
                  <a:gd name="T67" fmla="*/ 389 h 852"/>
                  <a:gd name="T68" fmla="*/ 107 w 1499"/>
                  <a:gd name="T69" fmla="*/ 273 h 852"/>
                  <a:gd name="T70" fmla="*/ 54 w 1499"/>
                  <a:gd name="T71" fmla="*/ 243 h 852"/>
                  <a:gd name="T72" fmla="*/ 37 w 1499"/>
                  <a:gd name="T73" fmla="*/ 209 h 852"/>
                  <a:gd name="T74" fmla="*/ 37 w 1499"/>
                  <a:gd name="T75" fmla="*/ 199 h 852"/>
                  <a:gd name="T76" fmla="*/ 94 w 1499"/>
                  <a:gd name="T77" fmla="*/ 189 h 852"/>
                  <a:gd name="T78" fmla="*/ 77 w 1499"/>
                  <a:gd name="T79" fmla="*/ 156 h 852"/>
                  <a:gd name="T80" fmla="*/ 54 w 1499"/>
                  <a:gd name="T81" fmla="*/ 116 h 852"/>
                  <a:gd name="T82" fmla="*/ 107 w 1499"/>
                  <a:gd name="T83" fmla="*/ 63 h 852"/>
                  <a:gd name="T84" fmla="*/ 144 w 1499"/>
                  <a:gd name="T85" fmla="*/ 10 h 852"/>
                  <a:gd name="T86" fmla="*/ 223 w 1499"/>
                  <a:gd name="T87" fmla="*/ 10 h 852"/>
                  <a:gd name="T88" fmla="*/ 263 w 1499"/>
                  <a:gd name="T89" fmla="*/ 33 h 852"/>
                  <a:gd name="T90" fmla="*/ 353 w 1499"/>
                  <a:gd name="T91" fmla="*/ 63 h 852"/>
                  <a:gd name="T92" fmla="*/ 1233 w 1499"/>
                  <a:gd name="T93" fmla="*/ 496 h 852"/>
                  <a:gd name="T94" fmla="*/ 1196 w 1499"/>
                  <a:gd name="T95" fmla="*/ 453 h 85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499"/>
                  <a:gd name="T145" fmla="*/ 0 h 852"/>
                  <a:gd name="T146" fmla="*/ 1499 w 1499"/>
                  <a:gd name="T147" fmla="*/ 852 h 85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499" h="852">
                    <a:moveTo>
                      <a:pt x="1196" y="453"/>
                    </a:moveTo>
                    <a:lnTo>
                      <a:pt x="1209" y="443"/>
                    </a:lnTo>
                    <a:lnTo>
                      <a:pt x="1223" y="409"/>
                    </a:lnTo>
                    <a:lnTo>
                      <a:pt x="1223" y="399"/>
                    </a:lnTo>
                    <a:lnTo>
                      <a:pt x="1196" y="389"/>
                    </a:lnTo>
                    <a:lnTo>
                      <a:pt x="1196" y="379"/>
                    </a:lnTo>
                    <a:lnTo>
                      <a:pt x="1209" y="359"/>
                    </a:lnTo>
                    <a:lnTo>
                      <a:pt x="1223" y="346"/>
                    </a:lnTo>
                    <a:lnTo>
                      <a:pt x="1246" y="366"/>
                    </a:lnTo>
                    <a:lnTo>
                      <a:pt x="1246" y="346"/>
                    </a:lnTo>
                    <a:lnTo>
                      <a:pt x="1273" y="359"/>
                    </a:lnTo>
                    <a:lnTo>
                      <a:pt x="1289" y="366"/>
                    </a:lnTo>
                    <a:lnTo>
                      <a:pt x="1299" y="379"/>
                    </a:lnTo>
                    <a:lnTo>
                      <a:pt x="1313" y="399"/>
                    </a:lnTo>
                    <a:lnTo>
                      <a:pt x="1313" y="433"/>
                    </a:lnTo>
                    <a:lnTo>
                      <a:pt x="1313" y="419"/>
                    </a:lnTo>
                    <a:lnTo>
                      <a:pt x="1326" y="463"/>
                    </a:lnTo>
                    <a:lnTo>
                      <a:pt x="1339" y="463"/>
                    </a:lnTo>
                    <a:lnTo>
                      <a:pt x="1352" y="453"/>
                    </a:lnTo>
                    <a:lnTo>
                      <a:pt x="1379" y="419"/>
                    </a:lnTo>
                    <a:lnTo>
                      <a:pt x="1392" y="409"/>
                    </a:lnTo>
                    <a:lnTo>
                      <a:pt x="1392" y="433"/>
                    </a:lnTo>
                    <a:lnTo>
                      <a:pt x="1406" y="453"/>
                    </a:lnTo>
                    <a:lnTo>
                      <a:pt x="1406" y="482"/>
                    </a:lnTo>
                    <a:lnTo>
                      <a:pt x="1419" y="506"/>
                    </a:lnTo>
                    <a:lnTo>
                      <a:pt x="1419" y="516"/>
                    </a:lnTo>
                    <a:lnTo>
                      <a:pt x="1432" y="526"/>
                    </a:lnTo>
                    <a:lnTo>
                      <a:pt x="1446" y="536"/>
                    </a:lnTo>
                    <a:lnTo>
                      <a:pt x="1446" y="559"/>
                    </a:lnTo>
                    <a:lnTo>
                      <a:pt x="1469" y="559"/>
                    </a:lnTo>
                    <a:lnTo>
                      <a:pt x="1456" y="589"/>
                    </a:lnTo>
                    <a:lnTo>
                      <a:pt x="1482" y="589"/>
                    </a:lnTo>
                    <a:lnTo>
                      <a:pt x="1499" y="622"/>
                    </a:lnTo>
                    <a:lnTo>
                      <a:pt x="1482" y="642"/>
                    </a:lnTo>
                    <a:lnTo>
                      <a:pt x="1456" y="652"/>
                    </a:lnTo>
                    <a:lnTo>
                      <a:pt x="1446" y="652"/>
                    </a:lnTo>
                    <a:lnTo>
                      <a:pt x="1446" y="676"/>
                    </a:lnTo>
                    <a:lnTo>
                      <a:pt x="1419" y="682"/>
                    </a:lnTo>
                    <a:lnTo>
                      <a:pt x="1392" y="676"/>
                    </a:lnTo>
                    <a:lnTo>
                      <a:pt x="1366" y="676"/>
                    </a:lnTo>
                    <a:lnTo>
                      <a:pt x="1339" y="682"/>
                    </a:lnTo>
                    <a:lnTo>
                      <a:pt x="1313" y="706"/>
                    </a:lnTo>
                    <a:lnTo>
                      <a:pt x="1289" y="726"/>
                    </a:lnTo>
                    <a:lnTo>
                      <a:pt x="1273" y="736"/>
                    </a:lnTo>
                    <a:lnTo>
                      <a:pt x="1246" y="756"/>
                    </a:lnTo>
                    <a:lnTo>
                      <a:pt x="1223" y="779"/>
                    </a:lnTo>
                    <a:lnTo>
                      <a:pt x="1183" y="809"/>
                    </a:lnTo>
                    <a:lnTo>
                      <a:pt x="1169" y="819"/>
                    </a:lnTo>
                    <a:lnTo>
                      <a:pt x="1143" y="839"/>
                    </a:lnTo>
                    <a:lnTo>
                      <a:pt x="1116" y="852"/>
                    </a:lnTo>
                    <a:lnTo>
                      <a:pt x="1116" y="839"/>
                    </a:lnTo>
                    <a:lnTo>
                      <a:pt x="1129" y="832"/>
                    </a:lnTo>
                    <a:lnTo>
                      <a:pt x="1129" y="799"/>
                    </a:lnTo>
                    <a:lnTo>
                      <a:pt x="1129" y="769"/>
                    </a:lnTo>
                    <a:lnTo>
                      <a:pt x="1116" y="726"/>
                    </a:lnTo>
                    <a:lnTo>
                      <a:pt x="1079" y="726"/>
                    </a:lnTo>
                    <a:lnTo>
                      <a:pt x="1063" y="706"/>
                    </a:lnTo>
                    <a:lnTo>
                      <a:pt x="1049" y="696"/>
                    </a:lnTo>
                    <a:lnTo>
                      <a:pt x="1013" y="706"/>
                    </a:lnTo>
                    <a:lnTo>
                      <a:pt x="996" y="676"/>
                    </a:lnTo>
                    <a:lnTo>
                      <a:pt x="983" y="676"/>
                    </a:lnTo>
                    <a:lnTo>
                      <a:pt x="973" y="662"/>
                    </a:lnTo>
                    <a:lnTo>
                      <a:pt x="973" y="682"/>
                    </a:lnTo>
                    <a:lnTo>
                      <a:pt x="616" y="676"/>
                    </a:lnTo>
                    <a:lnTo>
                      <a:pt x="603" y="662"/>
                    </a:lnTo>
                    <a:lnTo>
                      <a:pt x="580" y="652"/>
                    </a:lnTo>
                    <a:lnTo>
                      <a:pt x="563" y="642"/>
                    </a:lnTo>
                    <a:lnTo>
                      <a:pt x="540" y="599"/>
                    </a:lnTo>
                    <a:lnTo>
                      <a:pt x="540" y="576"/>
                    </a:lnTo>
                    <a:lnTo>
                      <a:pt x="527" y="559"/>
                    </a:lnTo>
                    <a:lnTo>
                      <a:pt x="513" y="536"/>
                    </a:lnTo>
                    <a:lnTo>
                      <a:pt x="500" y="506"/>
                    </a:lnTo>
                    <a:lnTo>
                      <a:pt x="487" y="482"/>
                    </a:lnTo>
                    <a:lnTo>
                      <a:pt x="460" y="463"/>
                    </a:lnTo>
                    <a:lnTo>
                      <a:pt x="460" y="433"/>
                    </a:lnTo>
                    <a:lnTo>
                      <a:pt x="437" y="443"/>
                    </a:lnTo>
                    <a:lnTo>
                      <a:pt x="420" y="443"/>
                    </a:lnTo>
                    <a:lnTo>
                      <a:pt x="393" y="409"/>
                    </a:lnTo>
                    <a:lnTo>
                      <a:pt x="367" y="399"/>
                    </a:lnTo>
                    <a:lnTo>
                      <a:pt x="340" y="409"/>
                    </a:lnTo>
                    <a:lnTo>
                      <a:pt x="303" y="379"/>
                    </a:lnTo>
                    <a:lnTo>
                      <a:pt x="277" y="389"/>
                    </a:lnTo>
                    <a:lnTo>
                      <a:pt x="263" y="399"/>
                    </a:lnTo>
                    <a:lnTo>
                      <a:pt x="237" y="433"/>
                    </a:lnTo>
                    <a:lnTo>
                      <a:pt x="237" y="399"/>
                    </a:lnTo>
                    <a:lnTo>
                      <a:pt x="250" y="389"/>
                    </a:lnTo>
                    <a:lnTo>
                      <a:pt x="277" y="359"/>
                    </a:lnTo>
                    <a:lnTo>
                      <a:pt x="250" y="359"/>
                    </a:lnTo>
                    <a:lnTo>
                      <a:pt x="223" y="379"/>
                    </a:lnTo>
                    <a:lnTo>
                      <a:pt x="197" y="399"/>
                    </a:lnTo>
                    <a:lnTo>
                      <a:pt x="183" y="433"/>
                    </a:lnTo>
                    <a:lnTo>
                      <a:pt x="157" y="482"/>
                    </a:lnTo>
                    <a:lnTo>
                      <a:pt x="144" y="496"/>
                    </a:lnTo>
                    <a:lnTo>
                      <a:pt x="117" y="526"/>
                    </a:lnTo>
                    <a:lnTo>
                      <a:pt x="94" y="526"/>
                    </a:lnTo>
                    <a:lnTo>
                      <a:pt x="94" y="516"/>
                    </a:lnTo>
                    <a:lnTo>
                      <a:pt x="117" y="482"/>
                    </a:lnTo>
                    <a:lnTo>
                      <a:pt x="144" y="453"/>
                    </a:lnTo>
                    <a:lnTo>
                      <a:pt x="157" y="433"/>
                    </a:lnTo>
                    <a:lnTo>
                      <a:pt x="157" y="419"/>
                    </a:lnTo>
                    <a:lnTo>
                      <a:pt x="107" y="419"/>
                    </a:lnTo>
                    <a:lnTo>
                      <a:pt x="94" y="389"/>
                    </a:lnTo>
                    <a:lnTo>
                      <a:pt x="54" y="359"/>
                    </a:lnTo>
                    <a:lnTo>
                      <a:pt x="37" y="346"/>
                    </a:lnTo>
                    <a:lnTo>
                      <a:pt x="107" y="273"/>
                    </a:lnTo>
                    <a:lnTo>
                      <a:pt x="107" y="243"/>
                    </a:lnTo>
                    <a:lnTo>
                      <a:pt x="77" y="243"/>
                    </a:lnTo>
                    <a:lnTo>
                      <a:pt x="54" y="243"/>
                    </a:lnTo>
                    <a:lnTo>
                      <a:pt x="37" y="253"/>
                    </a:lnTo>
                    <a:lnTo>
                      <a:pt x="37" y="223"/>
                    </a:lnTo>
                    <a:lnTo>
                      <a:pt x="37" y="209"/>
                    </a:lnTo>
                    <a:lnTo>
                      <a:pt x="27" y="223"/>
                    </a:lnTo>
                    <a:lnTo>
                      <a:pt x="0" y="209"/>
                    </a:lnTo>
                    <a:lnTo>
                      <a:pt x="37" y="199"/>
                    </a:lnTo>
                    <a:lnTo>
                      <a:pt x="54" y="179"/>
                    </a:lnTo>
                    <a:lnTo>
                      <a:pt x="77" y="189"/>
                    </a:lnTo>
                    <a:lnTo>
                      <a:pt x="94" y="189"/>
                    </a:lnTo>
                    <a:lnTo>
                      <a:pt x="107" y="189"/>
                    </a:lnTo>
                    <a:lnTo>
                      <a:pt x="94" y="156"/>
                    </a:lnTo>
                    <a:lnTo>
                      <a:pt x="77" y="156"/>
                    </a:lnTo>
                    <a:lnTo>
                      <a:pt x="67" y="136"/>
                    </a:lnTo>
                    <a:lnTo>
                      <a:pt x="67" y="126"/>
                    </a:lnTo>
                    <a:lnTo>
                      <a:pt x="54" y="116"/>
                    </a:lnTo>
                    <a:lnTo>
                      <a:pt x="67" y="83"/>
                    </a:lnTo>
                    <a:lnTo>
                      <a:pt x="77" y="83"/>
                    </a:lnTo>
                    <a:lnTo>
                      <a:pt x="107" y="63"/>
                    </a:lnTo>
                    <a:lnTo>
                      <a:pt x="117" y="43"/>
                    </a:lnTo>
                    <a:lnTo>
                      <a:pt x="130" y="33"/>
                    </a:lnTo>
                    <a:lnTo>
                      <a:pt x="144" y="10"/>
                    </a:lnTo>
                    <a:lnTo>
                      <a:pt x="157" y="0"/>
                    </a:lnTo>
                    <a:lnTo>
                      <a:pt x="183" y="0"/>
                    </a:lnTo>
                    <a:lnTo>
                      <a:pt x="223" y="10"/>
                    </a:lnTo>
                    <a:lnTo>
                      <a:pt x="237" y="10"/>
                    </a:lnTo>
                    <a:lnTo>
                      <a:pt x="237" y="33"/>
                    </a:lnTo>
                    <a:lnTo>
                      <a:pt x="263" y="33"/>
                    </a:lnTo>
                    <a:lnTo>
                      <a:pt x="303" y="43"/>
                    </a:lnTo>
                    <a:lnTo>
                      <a:pt x="327" y="50"/>
                    </a:lnTo>
                    <a:lnTo>
                      <a:pt x="353" y="63"/>
                    </a:lnTo>
                    <a:lnTo>
                      <a:pt x="1169" y="696"/>
                    </a:lnTo>
                    <a:lnTo>
                      <a:pt x="1259" y="536"/>
                    </a:lnTo>
                    <a:lnTo>
                      <a:pt x="1233" y="496"/>
                    </a:lnTo>
                    <a:lnTo>
                      <a:pt x="1196" y="45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1" name="Freeform 26"/>
              <p:cNvSpPr>
                <a:spLocks/>
              </p:cNvSpPr>
              <p:nvPr/>
            </p:nvSpPr>
            <p:spPr bwMode="auto">
              <a:xfrm>
                <a:off x="896" y="1341"/>
                <a:ext cx="956" cy="736"/>
              </a:xfrm>
              <a:custGeom>
                <a:avLst/>
                <a:gdLst>
                  <a:gd name="T0" fmla="*/ 76 w 956"/>
                  <a:gd name="T1" fmla="*/ 93 h 736"/>
                  <a:gd name="T2" fmla="*/ 130 w 956"/>
                  <a:gd name="T3" fmla="*/ 93 h 736"/>
                  <a:gd name="T4" fmla="*/ 170 w 956"/>
                  <a:gd name="T5" fmla="*/ 80 h 736"/>
                  <a:gd name="T6" fmla="*/ 156 w 956"/>
                  <a:gd name="T7" fmla="*/ 113 h 736"/>
                  <a:gd name="T8" fmla="*/ 223 w 956"/>
                  <a:gd name="T9" fmla="*/ 80 h 736"/>
                  <a:gd name="T10" fmla="*/ 263 w 956"/>
                  <a:gd name="T11" fmla="*/ 63 h 736"/>
                  <a:gd name="T12" fmla="*/ 286 w 956"/>
                  <a:gd name="T13" fmla="*/ 80 h 736"/>
                  <a:gd name="T14" fmla="*/ 353 w 956"/>
                  <a:gd name="T15" fmla="*/ 113 h 736"/>
                  <a:gd name="T16" fmla="*/ 393 w 956"/>
                  <a:gd name="T17" fmla="*/ 123 h 736"/>
                  <a:gd name="T18" fmla="*/ 406 w 956"/>
                  <a:gd name="T19" fmla="*/ 156 h 736"/>
                  <a:gd name="T20" fmla="*/ 433 w 956"/>
                  <a:gd name="T21" fmla="*/ 176 h 736"/>
                  <a:gd name="T22" fmla="*/ 496 w 956"/>
                  <a:gd name="T23" fmla="*/ 186 h 736"/>
                  <a:gd name="T24" fmla="*/ 509 w 956"/>
                  <a:gd name="T25" fmla="*/ 146 h 736"/>
                  <a:gd name="T26" fmla="*/ 536 w 956"/>
                  <a:gd name="T27" fmla="*/ 133 h 736"/>
                  <a:gd name="T28" fmla="*/ 576 w 956"/>
                  <a:gd name="T29" fmla="*/ 166 h 736"/>
                  <a:gd name="T30" fmla="*/ 642 w 956"/>
                  <a:gd name="T31" fmla="*/ 176 h 736"/>
                  <a:gd name="T32" fmla="*/ 656 w 956"/>
                  <a:gd name="T33" fmla="*/ 186 h 736"/>
                  <a:gd name="T34" fmla="*/ 679 w 956"/>
                  <a:gd name="T35" fmla="*/ 156 h 736"/>
                  <a:gd name="T36" fmla="*/ 679 w 956"/>
                  <a:gd name="T37" fmla="*/ 123 h 736"/>
                  <a:gd name="T38" fmla="*/ 666 w 956"/>
                  <a:gd name="T39" fmla="*/ 80 h 736"/>
                  <a:gd name="T40" fmla="*/ 666 w 956"/>
                  <a:gd name="T41" fmla="*/ 30 h 736"/>
                  <a:gd name="T42" fmla="*/ 679 w 956"/>
                  <a:gd name="T43" fmla="*/ 10 h 736"/>
                  <a:gd name="T44" fmla="*/ 696 w 956"/>
                  <a:gd name="T45" fmla="*/ 20 h 736"/>
                  <a:gd name="T46" fmla="*/ 706 w 956"/>
                  <a:gd name="T47" fmla="*/ 73 h 736"/>
                  <a:gd name="T48" fmla="*/ 706 w 956"/>
                  <a:gd name="T49" fmla="*/ 113 h 736"/>
                  <a:gd name="T50" fmla="*/ 732 w 956"/>
                  <a:gd name="T51" fmla="*/ 146 h 736"/>
                  <a:gd name="T52" fmla="*/ 762 w 956"/>
                  <a:gd name="T53" fmla="*/ 103 h 736"/>
                  <a:gd name="T54" fmla="*/ 762 w 956"/>
                  <a:gd name="T55" fmla="*/ 199 h 736"/>
                  <a:gd name="T56" fmla="*/ 812 w 956"/>
                  <a:gd name="T57" fmla="*/ 156 h 736"/>
                  <a:gd name="T58" fmla="*/ 812 w 956"/>
                  <a:gd name="T59" fmla="*/ 103 h 736"/>
                  <a:gd name="T60" fmla="*/ 839 w 956"/>
                  <a:gd name="T61" fmla="*/ 176 h 736"/>
                  <a:gd name="T62" fmla="*/ 799 w 956"/>
                  <a:gd name="T63" fmla="*/ 229 h 736"/>
                  <a:gd name="T64" fmla="*/ 732 w 956"/>
                  <a:gd name="T65" fmla="*/ 253 h 736"/>
                  <a:gd name="T66" fmla="*/ 732 w 956"/>
                  <a:gd name="T67" fmla="*/ 336 h 736"/>
                  <a:gd name="T68" fmla="*/ 706 w 956"/>
                  <a:gd name="T69" fmla="*/ 366 h 736"/>
                  <a:gd name="T70" fmla="*/ 666 w 956"/>
                  <a:gd name="T71" fmla="*/ 409 h 736"/>
                  <a:gd name="T72" fmla="*/ 666 w 956"/>
                  <a:gd name="T73" fmla="*/ 463 h 736"/>
                  <a:gd name="T74" fmla="*/ 679 w 956"/>
                  <a:gd name="T75" fmla="*/ 502 h 736"/>
                  <a:gd name="T76" fmla="*/ 732 w 956"/>
                  <a:gd name="T77" fmla="*/ 512 h 736"/>
                  <a:gd name="T78" fmla="*/ 772 w 956"/>
                  <a:gd name="T79" fmla="*/ 546 h 736"/>
                  <a:gd name="T80" fmla="*/ 826 w 956"/>
                  <a:gd name="T81" fmla="*/ 579 h 736"/>
                  <a:gd name="T82" fmla="*/ 866 w 956"/>
                  <a:gd name="T83" fmla="*/ 606 h 736"/>
                  <a:gd name="T84" fmla="*/ 879 w 956"/>
                  <a:gd name="T85" fmla="*/ 589 h 736"/>
                  <a:gd name="T86" fmla="*/ 916 w 956"/>
                  <a:gd name="T87" fmla="*/ 536 h 736"/>
                  <a:gd name="T88" fmla="*/ 942 w 956"/>
                  <a:gd name="T89" fmla="*/ 473 h 736"/>
                  <a:gd name="T90" fmla="*/ 0 w 956"/>
                  <a:gd name="T91" fmla="*/ 133 h 736"/>
                  <a:gd name="T92" fmla="*/ 50 w 956"/>
                  <a:gd name="T93" fmla="*/ 103 h 7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956"/>
                  <a:gd name="T142" fmla="*/ 0 h 736"/>
                  <a:gd name="T143" fmla="*/ 956 w 956"/>
                  <a:gd name="T144" fmla="*/ 736 h 7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956" h="736">
                    <a:moveTo>
                      <a:pt x="50" y="103"/>
                    </a:moveTo>
                    <a:lnTo>
                      <a:pt x="66" y="93"/>
                    </a:lnTo>
                    <a:lnTo>
                      <a:pt x="76" y="93"/>
                    </a:lnTo>
                    <a:lnTo>
                      <a:pt x="103" y="103"/>
                    </a:lnTo>
                    <a:lnTo>
                      <a:pt x="120" y="113"/>
                    </a:lnTo>
                    <a:lnTo>
                      <a:pt x="130" y="93"/>
                    </a:lnTo>
                    <a:lnTo>
                      <a:pt x="143" y="80"/>
                    </a:lnTo>
                    <a:lnTo>
                      <a:pt x="156" y="80"/>
                    </a:lnTo>
                    <a:lnTo>
                      <a:pt x="170" y="80"/>
                    </a:lnTo>
                    <a:lnTo>
                      <a:pt x="156" y="93"/>
                    </a:lnTo>
                    <a:lnTo>
                      <a:pt x="156" y="103"/>
                    </a:lnTo>
                    <a:lnTo>
                      <a:pt x="156" y="113"/>
                    </a:lnTo>
                    <a:lnTo>
                      <a:pt x="183" y="103"/>
                    </a:lnTo>
                    <a:lnTo>
                      <a:pt x="196" y="93"/>
                    </a:lnTo>
                    <a:lnTo>
                      <a:pt x="223" y="80"/>
                    </a:lnTo>
                    <a:lnTo>
                      <a:pt x="233" y="73"/>
                    </a:lnTo>
                    <a:lnTo>
                      <a:pt x="246" y="63"/>
                    </a:lnTo>
                    <a:lnTo>
                      <a:pt x="263" y="63"/>
                    </a:lnTo>
                    <a:lnTo>
                      <a:pt x="263" y="80"/>
                    </a:lnTo>
                    <a:lnTo>
                      <a:pt x="276" y="93"/>
                    </a:lnTo>
                    <a:lnTo>
                      <a:pt x="286" y="80"/>
                    </a:lnTo>
                    <a:lnTo>
                      <a:pt x="299" y="73"/>
                    </a:lnTo>
                    <a:lnTo>
                      <a:pt x="313" y="93"/>
                    </a:lnTo>
                    <a:lnTo>
                      <a:pt x="353" y="113"/>
                    </a:lnTo>
                    <a:lnTo>
                      <a:pt x="353" y="123"/>
                    </a:lnTo>
                    <a:lnTo>
                      <a:pt x="366" y="123"/>
                    </a:lnTo>
                    <a:lnTo>
                      <a:pt x="393" y="123"/>
                    </a:lnTo>
                    <a:lnTo>
                      <a:pt x="406" y="133"/>
                    </a:lnTo>
                    <a:lnTo>
                      <a:pt x="406" y="146"/>
                    </a:lnTo>
                    <a:lnTo>
                      <a:pt x="406" y="156"/>
                    </a:lnTo>
                    <a:lnTo>
                      <a:pt x="419" y="166"/>
                    </a:lnTo>
                    <a:lnTo>
                      <a:pt x="433" y="166"/>
                    </a:lnTo>
                    <a:lnTo>
                      <a:pt x="433" y="176"/>
                    </a:lnTo>
                    <a:lnTo>
                      <a:pt x="456" y="166"/>
                    </a:lnTo>
                    <a:lnTo>
                      <a:pt x="486" y="186"/>
                    </a:lnTo>
                    <a:lnTo>
                      <a:pt x="496" y="186"/>
                    </a:lnTo>
                    <a:lnTo>
                      <a:pt x="496" y="176"/>
                    </a:lnTo>
                    <a:lnTo>
                      <a:pt x="509" y="156"/>
                    </a:lnTo>
                    <a:lnTo>
                      <a:pt x="509" y="146"/>
                    </a:lnTo>
                    <a:lnTo>
                      <a:pt x="496" y="146"/>
                    </a:lnTo>
                    <a:lnTo>
                      <a:pt x="523" y="133"/>
                    </a:lnTo>
                    <a:lnTo>
                      <a:pt x="536" y="133"/>
                    </a:lnTo>
                    <a:lnTo>
                      <a:pt x="549" y="146"/>
                    </a:lnTo>
                    <a:lnTo>
                      <a:pt x="563" y="156"/>
                    </a:lnTo>
                    <a:lnTo>
                      <a:pt x="576" y="166"/>
                    </a:lnTo>
                    <a:lnTo>
                      <a:pt x="589" y="166"/>
                    </a:lnTo>
                    <a:lnTo>
                      <a:pt x="616" y="176"/>
                    </a:lnTo>
                    <a:lnTo>
                      <a:pt x="642" y="176"/>
                    </a:lnTo>
                    <a:lnTo>
                      <a:pt x="656" y="166"/>
                    </a:lnTo>
                    <a:lnTo>
                      <a:pt x="666" y="166"/>
                    </a:lnTo>
                    <a:lnTo>
                      <a:pt x="656" y="186"/>
                    </a:lnTo>
                    <a:lnTo>
                      <a:pt x="656" y="199"/>
                    </a:lnTo>
                    <a:lnTo>
                      <a:pt x="666" y="186"/>
                    </a:lnTo>
                    <a:lnTo>
                      <a:pt x="679" y="156"/>
                    </a:lnTo>
                    <a:lnTo>
                      <a:pt x="696" y="146"/>
                    </a:lnTo>
                    <a:lnTo>
                      <a:pt x="696" y="133"/>
                    </a:lnTo>
                    <a:lnTo>
                      <a:pt x="679" y="123"/>
                    </a:lnTo>
                    <a:lnTo>
                      <a:pt x="696" y="103"/>
                    </a:lnTo>
                    <a:lnTo>
                      <a:pt x="666" y="93"/>
                    </a:lnTo>
                    <a:lnTo>
                      <a:pt x="666" y="80"/>
                    </a:lnTo>
                    <a:lnTo>
                      <a:pt x="656" y="63"/>
                    </a:lnTo>
                    <a:lnTo>
                      <a:pt x="656" y="50"/>
                    </a:lnTo>
                    <a:lnTo>
                      <a:pt x="666" y="30"/>
                    </a:lnTo>
                    <a:lnTo>
                      <a:pt x="656" y="20"/>
                    </a:lnTo>
                    <a:lnTo>
                      <a:pt x="666" y="0"/>
                    </a:lnTo>
                    <a:lnTo>
                      <a:pt x="679" y="10"/>
                    </a:lnTo>
                    <a:lnTo>
                      <a:pt x="679" y="0"/>
                    </a:lnTo>
                    <a:lnTo>
                      <a:pt x="679" y="10"/>
                    </a:lnTo>
                    <a:lnTo>
                      <a:pt x="696" y="20"/>
                    </a:lnTo>
                    <a:lnTo>
                      <a:pt x="696" y="50"/>
                    </a:lnTo>
                    <a:lnTo>
                      <a:pt x="696" y="63"/>
                    </a:lnTo>
                    <a:lnTo>
                      <a:pt x="706" y="73"/>
                    </a:lnTo>
                    <a:lnTo>
                      <a:pt x="706" y="80"/>
                    </a:lnTo>
                    <a:lnTo>
                      <a:pt x="706" y="93"/>
                    </a:lnTo>
                    <a:lnTo>
                      <a:pt x="706" y="113"/>
                    </a:lnTo>
                    <a:lnTo>
                      <a:pt x="719" y="113"/>
                    </a:lnTo>
                    <a:lnTo>
                      <a:pt x="719" y="123"/>
                    </a:lnTo>
                    <a:lnTo>
                      <a:pt x="732" y="146"/>
                    </a:lnTo>
                    <a:lnTo>
                      <a:pt x="732" y="156"/>
                    </a:lnTo>
                    <a:lnTo>
                      <a:pt x="746" y="123"/>
                    </a:lnTo>
                    <a:lnTo>
                      <a:pt x="762" y="103"/>
                    </a:lnTo>
                    <a:lnTo>
                      <a:pt x="772" y="133"/>
                    </a:lnTo>
                    <a:lnTo>
                      <a:pt x="762" y="146"/>
                    </a:lnTo>
                    <a:lnTo>
                      <a:pt x="762" y="199"/>
                    </a:lnTo>
                    <a:lnTo>
                      <a:pt x="786" y="199"/>
                    </a:lnTo>
                    <a:lnTo>
                      <a:pt x="799" y="166"/>
                    </a:lnTo>
                    <a:lnTo>
                      <a:pt x="812" y="156"/>
                    </a:lnTo>
                    <a:lnTo>
                      <a:pt x="812" y="133"/>
                    </a:lnTo>
                    <a:lnTo>
                      <a:pt x="812" y="113"/>
                    </a:lnTo>
                    <a:lnTo>
                      <a:pt x="812" y="103"/>
                    </a:lnTo>
                    <a:lnTo>
                      <a:pt x="839" y="133"/>
                    </a:lnTo>
                    <a:lnTo>
                      <a:pt x="839" y="166"/>
                    </a:lnTo>
                    <a:lnTo>
                      <a:pt x="839" y="176"/>
                    </a:lnTo>
                    <a:lnTo>
                      <a:pt x="839" y="209"/>
                    </a:lnTo>
                    <a:lnTo>
                      <a:pt x="826" y="229"/>
                    </a:lnTo>
                    <a:lnTo>
                      <a:pt x="799" y="229"/>
                    </a:lnTo>
                    <a:lnTo>
                      <a:pt x="786" y="219"/>
                    </a:lnTo>
                    <a:lnTo>
                      <a:pt x="772" y="253"/>
                    </a:lnTo>
                    <a:lnTo>
                      <a:pt x="732" y="253"/>
                    </a:lnTo>
                    <a:lnTo>
                      <a:pt x="746" y="273"/>
                    </a:lnTo>
                    <a:lnTo>
                      <a:pt x="746" y="303"/>
                    </a:lnTo>
                    <a:lnTo>
                      <a:pt x="732" y="336"/>
                    </a:lnTo>
                    <a:lnTo>
                      <a:pt x="732" y="343"/>
                    </a:lnTo>
                    <a:lnTo>
                      <a:pt x="719" y="343"/>
                    </a:lnTo>
                    <a:lnTo>
                      <a:pt x="706" y="366"/>
                    </a:lnTo>
                    <a:lnTo>
                      <a:pt x="696" y="376"/>
                    </a:lnTo>
                    <a:lnTo>
                      <a:pt x="679" y="389"/>
                    </a:lnTo>
                    <a:lnTo>
                      <a:pt x="666" y="409"/>
                    </a:lnTo>
                    <a:lnTo>
                      <a:pt x="666" y="419"/>
                    </a:lnTo>
                    <a:lnTo>
                      <a:pt x="666" y="439"/>
                    </a:lnTo>
                    <a:lnTo>
                      <a:pt x="666" y="463"/>
                    </a:lnTo>
                    <a:lnTo>
                      <a:pt x="666" y="483"/>
                    </a:lnTo>
                    <a:lnTo>
                      <a:pt x="696" y="463"/>
                    </a:lnTo>
                    <a:lnTo>
                      <a:pt x="679" y="502"/>
                    </a:lnTo>
                    <a:lnTo>
                      <a:pt x="706" y="502"/>
                    </a:lnTo>
                    <a:lnTo>
                      <a:pt x="719" y="502"/>
                    </a:lnTo>
                    <a:lnTo>
                      <a:pt x="732" y="512"/>
                    </a:lnTo>
                    <a:lnTo>
                      <a:pt x="732" y="526"/>
                    </a:lnTo>
                    <a:lnTo>
                      <a:pt x="746" y="536"/>
                    </a:lnTo>
                    <a:lnTo>
                      <a:pt x="772" y="546"/>
                    </a:lnTo>
                    <a:lnTo>
                      <a:pt x="799" y="546"/>
                    </a:lnTo>
                    <a:lnTo>
                      <a:pt x="812" y="556"/>
                    </a:lnTo>
                    <a:lnTo>
                      <a:pt x="826" y="579"/>
                    </a:lnTo>
                    <a:lnTo>
                      <a:pt x="826" y="606"/>
                    </a:lnTo>
                    <a:lnTo>
                      <a:pt x="839" y="619"/>
                    </a:lnTo>
                    <a:lnTo>
                      <a:pt x="866" y="606"/>
                    </a:lnTo>
                    <a:lnTo>
                      <a:pt x="866" y="639"/>
                    </a:lnTo>
                    <a:lnTo>
                      <a:pt x="879" y="619"/>
                    </a:lnTo>
                    <a:lnTo>
                      <a:pt x="879" y="589"/>
                    </a:lnTo>
                    <a:lnTo>
                      <a:pt x="879" y="566"/>
                    </a:lnTo>
                    <a:lnTo>
                      <a:pt x="906" y="556"/>
                    </a:lnTo>
                    <a:lnTo>
                      <a:pt x="916" y="536"/>
                    </a:lnTo>
                    <a:lnTo>
                      <a:pt x="916" y="502"/>
                    </a:lnTo>
                    <a:lnTo>
                      <a:pt x="906" y="473"/>
                    </a:lnTo>
                    <a:lnTo>
                      <a:pt x="942" y="473"/>
                    </a:lnTo>
                    <a:lnTo>
                      <a:pt x="956" y="629"/>
                    </a:lnTo>
                    <a:lnTo>
                      <a:pt x="866" y="736"/>
                    </a:lnTo>
                    <a:lnTo>
                      <a:pt x="0" y="133"/>
                    </a:lnTo>
                    <a:lnTo>
                      <a:pt x="10" y="103"/>
                    </a:lnTo>
                    <a:lnTo>
                      <a:pt x="50" y="1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2" name="Freeform 27"/>
              <p:cNvSpPr>
                <a:spLocks/>
              </p:cNvSpPr>
              <p:nvPr/>
            </p:nvSpPr>
            <p:spPr bwMode="auto">
              <a:xfrm>
                <a:off x="1142" y="2013"/>
                <a:ext cx="856" cy="703"/>
              </a:xfrm>
              <a:custGeom>
                <a:avLst/>
                <a:gdLst>
                  <a:gd name="T0" fmla="*/ 410 w 856"/>
                  <a:gd name="T1" fmla="*/ 0 h 703"/>
                  <a:gd name="T2" fmla="*/ 516 w 856"/>
                  <a:gd name="T3" fmla="*/ 40 h 703"/>
                  <a:gd name="T4" fmla="*/ 580 w 856"/>
                  <a:gd name="T5" fmla="*/ 127 h 703"/>
                  <a:gd name="T6" fmla="*/ 593 w 856"/>
                  <a:gd name="T7" fmla="*/ 157 h 703"/>
                  <a:gd name="T8" fmla="*/ 726 w 856"/>
                  <a:gd name="T9" fmla="*/ 84 h 703"/>
                  <a:gd name="T10" fmla="*/ 789 w 856"/>
                  <a:gd name="T11" fmla="*/ 34 h 703"/>
                  <a:gd name="T12" fmla="*/ 829 w 856"/>
                  <a:gd name="T13" fmla="*/ 34 h 703"/>
                  <a:gd name="T14" fmla="*/ 803 w 856"/>
                  <a:gd name="T15" fmla="*/ 64 h 703"/>
                  <a:gd name="T16" fmla="*/ 829 w 856"/>
                  <a:gd name="T17" fmla="*/ 94 h 703"/>
                  <a:gd name="T18" fmla="*/ 816 w 856"/>
                  <a:gd name="T19" fmla="*/ 104 h 703"/>
                  <a:gd name="T20" fmla="*/ 803 w 856"/>
                  <a:gd name="T21" fmla="*/ 127 h 703"/>
                  <a:gd name="T22" fmla="*/ 750 w 856"/>
                  <a:gd name="T23" fmla="*/ 114 h 703"/>
                  <a:gd name="T24" fmla="*/ 750 w 856"/>
                  <a:gd name="T25" fmla="*/ 157 h 703"/>
                  <a:gd name="T26" fmla="*/ 736 w 856"/>
                  <a:gd name="T27" fmla="*/ 167 h 703"/>
                  <a:gd name="T28" fmla="*/ 696 w 856"/>
                  <a:gd name="T29" fmla="*/ 190 h 703"/>
                  <a:gd name="T30" fmla="*/ 670 w 856"/>
                  <a:gd name="T31" fmla="*/ 230 h 703"/>
                  <a:gd name="T32" fmla="*/ 646 w 856"/>
                  <a:gd name="T33" fmla="*/ 263 h 703"/>
                  <a:gd name="T34" fmla="*/ 633 w 856"/>
                  <a:gd name="T35" fmla="*/ 303 h 703"/>
                  <a:gd name="T36" fmla="*/ 580 w 856"/>
                  <a:gd name="T37" fmla="*/ 337 h 703"/>
                  <a:gd name="T38" fmla="*/ 580 w 856"/>
                  <a:gd name="T39" fmla="*/ 390 h 703"/>
                  <a:gd name="T40" fmla="*/ 590 w 856"/>
                  <a:gd name="T41" fmla="*/ 430 h 703"/>
                  <a:gd name="T42" fmla="*/ 580 w 856"/>
                  <a:gd name="T43" fmla="*/ 460 h 703"/>
                  <a:gd name="T44" fmla="*/ 563 w 856"/>
                  <a:gd name="T45" fmla="*/ 437 h 703"/>
                  <a:gd name="T46" fmla="*/ 563 w 856"/>
                  <a:gd name="T47" fmla="*/ 407 h 703"/>
                  <a:gd name="T48" fmla="*/ 516 w 856"/>
                  <a:gd name="T49" fmla="*/ 377 h 703"/>
                  <a:gd name="T50" fmla="*/ 486 w 856"/>
                  <a:gd name="T51" fmla="*/ 377 h 703"/>
                  <a:gd name="T52" fmla="*/ 433 w 856"/>
                  <a:gd name="T53" fmla="*/ 367 h 703"/>
                  <a:gd name="T54" fmla="*/ 367 w 856"/>
                  <a:gd name="T55" fmla="*/ 393 h 703"/>
                  <a:gd name="T56" fmla="*/ 370 w 856"/>
                  <a:gd name="T57" fmla="*/ 483 h 703"/>
                  <a:gd name="T58" fmla="*/ 396 w 856"/>
                  <a:gd name="T59" fmla="*/ 546 h 703"/>
                  <a:gd name="T60" fmla="*/ 433 w 856"/>
                  <a:gd name="T61" fmla="*/ 536 h 703"/>
                  <a:gd name="T62" fmla="*/ 516 w 856"/>
                  <a:gd name="T63" fmla="*/ 513 h 703"/>
                  <a:gd name="T64" fmla="*/ 486 w 856"/>
                  <a:gd name="T65" fmla="*/ 556 h 703"/>
                  <a:gd name="T66" fmla="*/ 553 w 856"/>
                  <a:gd name="T67" fmla="*/ 600 h 703"/>
                  <a:gd name="T68" fmla="*/ 580 w 856"/>
                  <a:gd name="T69" fmla="*/ 673 h 703"/>
                  <a:gd name="T70" fmla="*/ 606 w 856"/>
                  <a:gd name="T71" fmla="*/ 693 h 703"/>
                  <a:gd name="T72" fmla="*/ 516 w 856"/>
                  <a:gd name="T73" fmla="*/ 663 h 703"/>
                  <a:gd name="T74" fmla="*/ 450 w 856"/>
                  <a:gd name="T75" fmla="*/ 610 h 703"/>
                  <a:gd name="T76" fmla="*/ 357 w 856"/>
                  <a:gd name="T77" fmla="*/ 576 h 703"/>
                  <a:gd name="T78" fmla="*/ 263 w 856"/>
                  <a:gd name="T79" fmla="*/ 536 h 703"/>
                  <a:gd name="T80" fmla="*/ 210 w 856"/>
                  <a:gd name="T81" fmla="*/ 430 h 703"/>
                  <a:gd name="T82" fmla="*/ 147 w 856"/>
                  <a:gd name="T83" fmla="*/ 313 h 703"/>
                  <a:gd name="T84" fmla="*/ 173 w 856"/>
                  <a:gd name="T85" fmla="*/ 390 h 703"/>
                  <a:gd name="T86" fmla="*/ 200 w 856"/>
                  <a:gd name="T87" fmla="*/ 470 h 703"/>
                  <a:gd name="T88" fmla="*/ 147 w 856"/>
                  <a:gd name="T89" fmla="*/ 410 h 703"/>
                  <a:gd name="T90" fmla="*/ 120 w 856"/>
                  <a:gd name="T91" fmla="*/ 337 h 703"/>
                  <a:gd name="T92" fmla="*/ 53 w 856"/>
                  <a:gd name="T93" fmla="*/ 273 h 703"/>
                  <a:gd name="T94" fmla="*/ 30 w 856"/>
                  <a:gd name="T95" fmla="*/ 197 h 703"/>
                  <a:gd name="T96" fmla="*/ 0 w 856"/>
                  <a:gd name="T97" fmla="*/ 104 h 703"/>
                  <a:gd name="T98" fmla="*/ 17 w 856"/>
                  <a:gd name="T99" fmla="*/ 20 h 703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856"/>
                  <a:gd name="T151" fmla="*/ 0 h 703"/>
                  <a:gd name="T152" fmla="*/ 856 w 856"/>
                  <a:gd name="T153" fmla="*/ 703 h 703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856" h="703">
                    <a:moveTo>
                      <a:pt x="30" y="0"/>
                    </a:moveTo>
                    <a:lnTo>
                      <a:pt x="396" y="20"/>
                    </a:lnTo>
                    <a:lnTo>
                      <a:pt x="396" y="0"/>
                    </a:lnTo>
                    <a:lnTo>
                      <a:pt x="410" y="0"/>
                    </a:lnTo>
                    <a:lnTo>
                      <a:pt x="433" y="20"/>
                    </a:lnTo>
                    <a:lnTo>
                      <a:pt x="460" y="34"/>
                    </a:lnTo>
                    <a:lnTo>
                      <a:pt x="500" y="34"/>
                    </a:lnTo>
                    <a:lnTo>
                      <a:pt x="516" y="40"/>
                    </a:lnTo>
                    <a:lnTo>
                      <a:pt x="540" y="64"/>
                    </a:lnTo>
                    <a:lnTo>
                      <a:pt x="540" y="74"/>
                    </a:lnTo>
                    <a:lnTo>
                      <a:pt x="566" y="94"/>
                    </a:lnTo>
                    <a:lnTo>
                      <a:pt x="580" y="127"/>
                    </a:lnTo>
                    <a:lnTo>
                      <a:pt x="566" y="157"/>
                    </a:lnTo>
                    <a:lnTo>
                      <a:pt x="580" y="167"/>
                    </a:lnTo>
                    <a:lnTo>
                      <a:pt x="580" y="177"/>
                    </a:lnTo>
                    <a:lnTo>
                      <a:pt x="593" y="157"/>
                    </a:lnTo>
                    <a:lnTo>
                      <a:pt x="620" y="144"/>
                    </a:lnTo>
                    <a:lnTo>
                      <a:pt x="660" y="127"/>
                    </a:lnTo>
                    <a:lnTo>
                      <a:pt x="696" y="104"/>
                    </a:lnTo>
                    <a:lnTo>
                      <a:pt x="726" y="84"/>
                    </a:lnTo>
                    <a:lnTo>
                      <a:pt x="736" y="74"/>
                    </a:lnTo>
                    <a:lnTo>
                      <a:pt x="750" y="54"/>
                    </a:lnTo>
                    <a:lnTo>
                      <a:pt x="776" y="40"/>
                    </a:lnTo>
                    <a:lnTo>
                      <a:pt x="789" y="34"/>
                    </a:lnTo>
                    <a:lnTo>
                      <a:pt x="803" y="20"/>
                    </a:lnTo>
                    <a:lnTo>
                      <a:pt x="803" y="34"/>
                    </a:lnTo>
                    <a:lnTo>
                      <a:pt x="829" y="20"/>
                    </a:lnTo>
                    <a:lnTo>
                      <a:pt x="829" y="34"/>
                    </a:lnTo>
                    <a:lnTo>
                      <a:pt x="829" y="40"/>
                    </a:lnTo>
                    <a:lnTo>
                      <a:pt x="803" y="40"/>
                    </a:lnTo>
                    <a:lnTo>
                      <a:pt x="789" y="40"/>
                    </a:lnTo>
                    <a:lnTo>
                      <a:pt x="803" y="64"/>
                    </a:lnTo>
                    <a:lnTo>
                      <a:pt x="816" y="64"/>
                    </a:lnTo>
                    <a:lnTo>
                      <a:pt x="829" y="74"/>
                    </a:lnTo>
                    <a:lnTo>
                      <a:pt x="843" y="84"/>
                    </a:lnTo>
                    <a:lnTo>
                      <a:pt x="829" y="94"/>
                    </a:lnTo>
                    <a:lnTo>
                      <a:pt x="856" y="94"/>
                    </a:lnTo>
                    <a:lnTo>
                      <a:pt x="843" y="114"/>
                    </a:lnTo>
                    <a:lnTo>
                      <a:pt x="829" y="114"/>
                    </a:lnTo>
                    <a:lnTo>
                      <a:pt x="816" y="104"/>
                    </a:lnTo>
                    <a:lnTo>
                      <a:pt x="803" y="94"/>
                    </a:lnTo>
                    <a:lnTo>
                      <a:pt x="816" y="114"/>
                    </a:lnTo>
                    <a:lnTo>
                      <a:pt x="829" y="137"/>
                    </a:lnTo>
                    <a:lnTo>
                      <a:pt x="803" y="127"/>
                    </a:lnTo>
                    <a:lnTo>
                      <a:pt x="789" y="114"/>
                    </a:lnTo>
                    <a:lnTo>
                      <a:pt x="776" y="114"/>
                    </a:lnTo>
                    <a:lnTo>
                      <a:pt x="763" y="114"/>
                    </a:lnTo>
                    <a:lnTo>
                      <a:pt x="750" y="114"/>
                    </a:lnTo>
                    <a:lnTo>
                      <a:pt x="736" y="127"/>
                    </a:lnTo>
                    <a:lnTo>
                      <a:pt x="736" y="137"/>
                    </a:lnTo>
                    <a:lnTo>
                      <a:pt x="736" y="157"/>
                    </a:lnTo>
                    <a:lnTo>
                      <a:pt x="750" y="157"/>
                    </a:lnTo>
                    <a:lnTo>
                      <a:pt x="763" y="157"/>
                    </a:lnTo>
                    <a:lnTo>
                      <a:pt x="763" y="167"/>
                    </a:lnTo>
                    <a:lnTo>
                      <a:pt x="750" y="167"/>
                    </a:lnTo>
                    <a:lnTo>
                      <a:pt x="736" y="167"/>
                    </a:lnTo>
                    <a:lnTo>
                      <a:pt x="726" y="167"/>
                    </a:lnTo>
                    <a:lnTo>
                      <a:pt x="710" y="167"/>
                    </a:lnTo>
                    <a:lnTo>
                      <a:pt x="696" y="177"/>
                    </a:lnTo>
                    <a:lnTo>
                      <a:pt x="696" y="190"/>
                    </a:lnTo>
                    <a:lnTo>
                      <a:pt x="696" y="197"/>
                    </a:lnTo>
                    <a:lnTo>
                      <a:pt x="696" y="210"/>
                    </a:lnTo>
                    <a:lnTo>
                      <a:pt x="670" y="220"/>
                    </a:lnTo>
                    <a:lnTo>
                      <a:pt x="670" y="230"/>
                    </a:lnTo>
                    <a:lnTo>
                      <a:pt x="660" y="240"/>
                    </a:lnTo>
                    <a:lnTo>
                      <a:pt x="633" y="240"/>
                    </a:lnTo>
                    <a:lnTo>
                      <a:pt x="646" y="250"/>
                    </a:lnTo>
                    <a:lnTo>
                      <a:pt x="646" y="263"/>
                    </a:lnTo>
                    <a:lnTo>
                      <a:pt x="646" y="273"/>
                    </a:lnTo>
                    <a:lnTo>
                      <a:pt x="646" y="283"/>
                    </a:lnTo>
                    <a:lnTo>
                      <a:pt x="633" y="293"/>
                    </a:lnTo>
                    <a:lnTo>
                      <a:pt x="633" y="303"/>
                    </a:lnTo>
                    <a:lnTo>
                      <a:pt x="620" y="313"/>
                    </a:lnTo>
                    <a:lnTo>
                      <a:pt x="606" y="313"/>
                    </a:lnTo>
                    <a:lnTo>
                      <a:pt x="593" y="327"/>
                    </a:lnTo>
                    <a:lnTo>
                      <a:pt x="580" y="337"/>
                    </a:lnTo>
                    <a:lnTo>
                      <a:pt x="580" y="347"/>
                    </a:lnTo>
                    <a:lnTo>
                      <a:pt x="580" y="357"/>
                    </a:lnTo>
                    <a:lnTo>
                      <a:pt x="580" y="367"/>
                    </a:lnTo>
                    <a:lnTo>
                      <a:pt x="580" y="390"/>
                    </a:lnTo>
                    <a:lnTo>
                      <a:pt x="586" y="393"/>
                    </a:lnTo>
                    <a:lnTo>
                      <a:pt x="590" y="417"/>
                    </a:lnTo>
                    <a:lnTo>
                      <a:pt x="590" y="430"/>
                    </a:lnTo>
                    <a:lnTo>
                      <a:pt x="590" y="437"/>
                    </a:lnTo>
                    <a:lnTo>
                      <a:pt x="590" y="443"/>
                    </a:lnTo>
                    <a:lnTo>
                      <a:pt x="583" y="450"/>
                    </a:lnTo>
                    <a:lnTo>
                      <a:pt x="580" y="460"/>
                    </a:lnTo>
                    <a:lnTo>
                      <a:pt x="570" y="460"/>
                    </a:lnTo>
                    <a:lnTo>
                      <a:pt x="566" y="450"/>
                    </a:lnTo>
                    <a:lnTo>
                      <a:pt x="566" y="453"/>
                    </a:lnTo>
                    <a:lnTo>
                      <a:pt x="563" y="437"/>
                    </a:lnTo>
                    <a:lnTo>
                      <a:pt x="566" y="430"/>
                    </a:lnTo>
                    <a:lnTo>
                      <a:pt x="563" y="417"/>
                    </a:lnTo>
                    <a:lnTo>
                      <a:pt x="560" y="410"/>
                    </a:lnTo>
                    <a:lnTo>
                      <a:pt x="563" y="407"/>
                    </a:lnTo>
                    <a:lnTo>
                      <a:pt x="560" y="400"/>
                    </a:lnTo>
                    <a:lnTo>
                      <a:pt x="546" y="383"/>
                    </a:lnTo>
                    <a:lnTo>
                      <a:pt x="540" y="377"/>
                    </a:lnTo>
                    <a:lnTo>
                      <a:pt x="516" y="377"/>
                    </a:lnTo>
                    <a:lnTo>
                      <a:pt x="500" y="367"/>
                    </a:lnTo>
                    <a:lnTo>
                      <a:pt x="486" y="367"/>
                    </a:lnTo>
                    <a:lnTo>
                      <a:pt x="473" y="367"/>
                    </a:lnTo>
                    <a:lnTo>
                      <a:pt x="486" y="377"/>
                    </a:lnTo>
                    <a:lnTo>
                      <a:pt x="486" y="390"/>
                    </a:lnTo>
                    <a:lnTo>
                      <a:pt x="473" y="377"/>
                    </a:lnTo>
                    <a:lnTo>
                      <a:pt x="460" y="377"/>
                    </a:lnTo>
                    <a:lnTo>
                      <a:pt x="433" y="367"/>
                    </a:lnTo>
                    <a:lnTo>
                      <a:pt x="420" y="367"/>
                    </a:lnTo>
                    <a:lnTo>
                      <a:pt x="410" y="377"/>
                    </a:lnTo>
                    <a:lnTo>
                      <a:pt x="383" y="377"/>
                    </a:lnTo>
                    <a:lnTo>
                      <a:pt x="367" y="393"/>
                    </a:lnTo>
                    <a:lnTo>
                      <a:pt x="360" y="413"/>
                    </a:lnTo>
                    <a:lnTo>
                      <a:pt x="357" y="437"/>
                    </a:lnTo>
                    <a:lnTo>
                      <a:pt x="360" y="467"/>
                    </a:lnTo>
                    <a:lnTo>
                      <a:pt x="370" y="483"/>
                    </a:lnTo>
                    <a:lnTo>
                      <a:pt x="383" y="513"/>
                    </a:lnTo>
                    <a:lnTo>
                      <a:pt x="396" y="523"/>
                    </a:lnTo>
                    <a:lnTo>
                      <a:pt x="396" y="536"/>
                    </a:lnTo>
                    <a:lnTo>
                      <a:pt x="396" y="546"/>
                    </a:lnTo>
                    <a:lnTo>
                      <a:pt x="410" y="546"/>
                    </a:lnTo>
                    <a:lnTo>
                      <a:pt x="420" y="546"/>
                    </a:lnTo>
                    <a:lnTo>
                      <a:pt x="433" y="546"/>
                    </a:lnTo>
                    <a:lnTo>
                      <a:pt x="433" y="536"/>
                    </a:lnTo>
                    <a:lnTo>
                      <a:pt x="450" y="523"/>
                    </a:lnTo>
                    <a:lnTo>
                      <a:pt x="460" y="513"/>
                    </a:lnTo>
                    <a:lnTo>
                      <a:pt x="460" y="503"/>
                    </a:lnTo>
                    <a:lnTo>
                      <a:pt x="516" y="513"/>
                    </a:lnTo>
                    <a:lnTo>
                      <a:pt x="486" y="536"/>
                    </a:lnTo>
                    <a:lnTo>
                      <a:pt x="486" y="523"/>
                    </a:lnTo>
                    <a:lnTo>
                      <a:pt x="486" y="546"/>
                    </a:lnTo>
                    <a:lnTo>
                      <a:pt x="486" y="556"/>
                    </a:lnTo>
                    <a:lnTo>
                      <a:pt x="473" y="566"/>
                    </a:lnTo>
                    <a:lnTo>
                      <a:pt x="516" y="576"/>
                    </a:lnTo>
                    <a:lnTo>
                      <a:pt x="540" y="590"/>
                    </a:lnTo>
                    <a:lnTo>
                      <a:pt x="553" y="600"/>
                    </a:lnTo>
                    <a:lnTo>
                      <a:pt x="553" y="630"/>
                    </a:lnTo>
                    <a:lnTo>
                      <a:pt x="553" y="653"/>
                    </a:lnTo>
                    <a:lnTo>
                      <a:pt x="553" y="663"/>
                    </a:lnTo>
                    <a:lnTo>
                      <a:pt x="580" y="673"/>
                    </a:lnTo>
                    <a:lnTo>
                      <a:pt x="606" y="673"/>
                    </a:lnTo>
                    <a:lnTo>
                      <a:pt x="633" y="683"/>
                    </a:lnTo>
                    <a:lnTo>
                      <a:pt x="620" y="703"/>
                    </a:lnTo>
                    <a:lnTo>
                      <a:pt x="606" y="693"/>
                    </a:lnTo>
                    <a:lnTo>
                      <a:pt x="593" y="703"/>
                    </a:lnTo>
                    <a:lnTo>
                      <a:pt x="566" y="703"/>
                    </a:lnTo>
                    <a:lnTo>
                      <a:pt x="526" y="683"/>
                    </a:lnTo>
                    <a:lnTo>
                      <a:pt x="516" y="663"/>
                    </a:lnTo>
                    <a:lnTo>
                      <a:pt x="500" y="653"/>
                    </a:lnTo>
                    <a:lnTo>
                      <a:pt x="486" y="620"/>
                    </a:lnTo>
                    <a:lnTo>
                      <a:pt x="473" y="620"/>
                    </a:lnTo>
                    <a:lnTo>
                      <a:pt x="450" y="610"/>
                    </a:lnTo>
                    <a:lnTo>
                      <a:pt x="420" y="600"/>
                    </a:lnTo>
                    <a:lnTo>
                      <a:pt x="410" y="576"/>
                    </a:lnTo>
                    <a:lnTo>
                      <a:pt x="396" y="556"/>
                    </a:lnTo>
                    <a:lnTo>
                      <a:pt x="357" y="576"/>
                    </a:lnTo>
                    <a:lnTo>
                      <a:pt x="343" y="556"/>
                    </a:lnTo>
                    <a:lnTo>
                      <a:pt x="317" y="556"/>
                    </a:lnTo>
                    <a:lnTo>
                      <a:pt x="290" y="536"/>
                    </a:lnTo>
                    <a:lnTo>
                      <a:pt x="263" y="536"/>
                    </a:lnTo>
                    <a:lnTo>
                      <a:pt x="263" y="513"/>
                    </a:lnTo>
                    <a:lnTo>
                      <a:pt x="250" y="483"/>
                    </a:lnTo>
                    <a:lnTo>
                      <a:pt x="240" y="460"/>
                    </a:lnTo>
                    <a:lnTo>
                      <a:pt x="210" y="430"/>
                    </a:lnTo>
                    <a:lnTo>
                      <a:pt x="200" y="410"/>
                    </a:lnTo>
                    <a:lnTo>
                      <a:pt x="187" y="377"/>
                    </a:lnTo>
                    <a:lnTo>
                      <a:pt x="173" y="357"/>
                    </a:lnTo>
                    <a:lnTo>
                      <a:pt x="147" y="313"/>
                    </a:lnTo>
                    <a:lnTo>
                      <a:pt x="133" y="313"/>
                    </a:lnTo>
                    <a:lnTo>
                      <a:pt x="133" y="337"/>
                    </a:lnTo>
                    <a:lnTo>
                      <a:pt x="160" y="367"/>
                    </a:lnTo>
                    <a:lnTo>
                      <a:pt x="173" y="390"/>
                    </a:lnTo>
                    <a:lnTo>
                      <a:pt x="173" y="430"/>
                    </a:lnTo>
                    <a:lnTo>
                      <a:pt x="187" y="430"/>
                    </a:lnTo>
                    <a:lnTo>
                      <a:pt x="200" y="460"/>
                    </a:lnTo>
                    <a:lnTo>
                      <a:pt x="200" y="470"/>
                    </a:lnTo>
                    <a:lnTo>
                      <a:pt x="187" y="470"/>
                    </a:lnTo>
                    <a:lnTo>
                      <a:pt x="173" y="460"/>
                    </a:lnTo>
                    <a:lnTo>
                      <a:pt x="160" y="453"/>
                    </a:lnTo>
                    <a:lnTo>
                      <a:pt x="147" y="410"/>
                    </a:lnTo>
                    <a:lnTo>
                      <a:pt x="133" y="410"/>
                    </a:lnTo>
                    <a:lnTo>
                      <a:pt x="120" y="377"/>
                    </a:lnTo>
                    <a:lnTo>
                      <a:pt x="133" y="367"/>
                    </a:lnTo>
                    <a:lnTo>
                      <a:pt x="120" y="337"/>
                    </a:lnTo>
                    <a:lnTo>
                      <a:pt x="93" y="303"/>
                    </a:lnTo>
                    <a:lnTo>
                      <a:pt x="80" y="283"/>
                    </a:lnTo>
                    <a:lnTo>
                      <a:pt x="67" y="283"/>
                    </a:lnTo>
                    <a:lnTo>
                      <a:pt x="53" y="273"/>
                    </a:lnTo>
                    <a:lnTo>
                      <a:pt x="53" y="250"/>
                    </a:lnTo>
                    <a:lnTo>
                      <a:pt x="40" y="240"/>
                    </a:lnTo>
                    <a:lnTo>
                      <a:pt x="30" y="220"/>
                    </a:lnTo>
                    <a:lnTo>
                      <a:pt x="30" y="197"/>
                    </a:lnTo>
                    <a:lnTo>
                      <a:pt x="17" y="190"/>
                    </a:lnTo>
                    <a:lnTo>
                      <a:pt x="0" y="167"/>
                    </a:lnTo>
                    <a:lnTo>
                      <a:pt x="0" y="137"/>
                    </a:lnTo>
                    <a:lnTo>
                      <a:pt x="0" y="104"/>
                    </a:lnTo>
                    <a:lnTo>
                      <a:pt x="0" y="74"/>
                    </a:lnTo>
                    <a:lnTo>
                      <a:pt x="0" y="40"/>
                    </a:lnTo>
                    <a:lnTo>
                      <a:pt x="17" y="34"/>
                    </a:lnTo>
                    <a:lnTo>
                      <a:pt x="17" y="20"/>
                    </a:lnTo>
                    <a:lnTo>
                      <a:pt x="3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3" name="Freeform 28"/>
              <p:cNvSpPr>
                <a:spLocks/>
              </p:cNvSpPr>
              <p:nvPr/>
            </p:nvSpPr>
            <p:spPr bwMode="auto">
              <a:xfrm>
                <a:off x="709" y="2506"/>
                <a:ext cx="27" cy="30"/>
              </a:xfrm>
              <a:custGeom>
                <a:avLst/>
                <a:gdLst>
                  <a:gd name="T0" fmla="*/ 14 w 27"/>
                  <a:gd name="T1" fmla="*/ 10 h 30"/>
                  <a:gd name="T2" fmla="*/ 27 w 27"/>
                  <a:gd name="T3" fmla="*/ 10 h 30"/>
                  <a:gd name="T4" fmla="*/ 27 w 27"/>
                  <a:gd name="T5" fmla="*/ 20 h 30"/>
                  <a:gd name="T6" fmla="*/ 14 w 27"/>
                  <a:gd name="T7" fmla="*/ 30 h 30"/>
                  <a:gd name="T8" fmla="*/ 14 w 27"/>
                  <a:gd name="T9" fmla="*/ 20 h 30"/>
                  <a:gd name="T10" fmla="*/ 14 w 27"/>
                  <a:gd name="T11" fmla="*/ 10 h 30"/>
                  <a:gd name="T12" fmla="*/ 0 w 27"/>
                  <a:gd name="T13" fmla="*/ 0 h 30"/>
                  <a:gd name="T14" fmla="*/ 14 w 27"/>
                  <a:gd name="T15" fmla="*/ 10 h 30"/>
                  <a:gd name="T16" fmla="*/ 14 w 27"/>
                  <a:gd name="T17" fmla="*/ 10 h 30"/>
                  <a:gd name="T18" fmla="*/ 14 w 27"/>
                  <a:gd name="T19" fmla="*/ 10 h 30"/>
                  <a:gd name="T20" fmla="*/ 14 w 27"/>
                  <a:gd name="T21" fmla="*/ 10 h 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7"/>
                  <a:gd name="T34" fmla="*/ 0 h 30"/>
                  <a:gd name="T35" fmla="*/ 27 w 27"/>
                  <a:gd name="T36" fmla="*/ 30 h 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7" h="30">
                    <a:moveTo>
                      <a:pt x="14" y="10"/>
                    </a:moveTo>
                    <a:lnTo>
                      <a:pt x="27" y="10"/>
                    </a:lnTo>
                    <a:lnTo>
                      <a:pt x="27" y="20"/>
                    </a:lnTo>
                    <a:lnTo>
                      <a:pt x="14" y="30"/>
                    </a:lnTo>
                    <a:lnTo>
                      <a:pt x="14" y="20"/>
                    </a:lnTo>
                    <a:lnTo>
                      <a:pt x="14" y="10"/>
                    </a:lnTo>
                    <a:lnTo>
                      <a:pt x="0" y="0"/>
                    </a:lnTo>
                    <a:lnTo>
                      <a:pt x="14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4" name="Freeform 29"/>
              <p:cNvSpPr>
                <a:spLocks/>
              </p:cNvSpPr>
              <p:nvPr/>
            </p:nvSpPr>
            <p:spPr bwMode="auto">
              <a:xfrm>
                <a:off x="686" y="2466"/>
                <a:ext cx="10" cy="17"/>
              </a:xfrm>
              <a:custGeom>
                <a:avLst/>
                <a:gdLst>
                  <a:gd name="T0" fmla="*/ 10 w 10"/>
                  <a:gd name="T1" fmla="*/ 7 h 17"/>
                  <a:gd name="T2" fmla="*/ 0 w 10"/>
                  <a:gd name="T3" fmla="*/ 17 h 17"/>
                  <a:gd name="T4" fmla="*/ 0 w 10"/>
                  <a:gd name="T5" fmla="*/ 0 h 17"/>
                  <a:gd name="T6" fmla="*/ 10 w 10"/>
                  <a:gd name="T7" fmla="*/ 7 h 17"/>
                  <a:gd name="T8" fmla="*/ 10 w 10"/>
                  <a:gd name="T9" fmla="*/ 7 h 17"/>
                  <a:gd name="T10" fmla="*/ 10 w 10"/>
                  <a:gd name="T11" fmla="*/ 7 h 17"/>
                  <a:gd name="T12" fmla="*/ 10 w 10"/>
                  <a:gd name="T13" fmla="*/ 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"/>
                  <a:gd name="T22" fmla="*/ 0 h 17"/>
                  <a:gd name="T23" fmla="*/ 10 w 10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" h="17">
                    <a:moveTo>
                      <a:pt x="10" y="7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1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5" name="Freeform 30"/>
              <p:cNvSpPr>
                <a:spLocks/>
              </p:cNvSpPr>
              <p:nvPr/>
            </p:nvSpPr>
            <p:spPr bwMode="auto">
              <a:xfrm>
                <a:off x="566" y="2350"/>
                <a:ext cx="27" cy="30"/>
              </a:xfrm>
              <a:custGeom>
                <a:avLst/>
                <a:gdLst>
                  <a:gd name="T0" fmla="*/ 27 w 27"/>
                  <a:gd name="T1" fmla="*/ 10 h 30"/>
                  <a:gd name="T2" fmla="*/ 13 w 27"/>
                  <a:gd name="T3" fmla="*/ 0 h 30"/>
                  <a:gd name="T4" fmla="*/ 0 w 27"/>
                  <a:gd name="T5" fmla="*/ 30 h 30"/>
                  <a:gd name="T6" fmla="*/ 13 w 27"/>
                  <a:gd name="T7" fmla="*/ 10 h 30"/>
                  <a:gd name="T8" fmla="*/ 27 w 27"/>
                  <a:gd name="T9" fmla="*/ 10 h 30"/>
                  <a:gd name="T10" fmla="*/ 27 w 27"/>
                  <a:gd name="T11" fmla="*/ 10 h 30"/>
                  <a:gd name="T12" fmla="*/ 27 w 27"/>
                  <a:gd name="T13" fmla="*/ 10 h 30"/>
                  <a:gd name="T14" fmla="*/ 27 w 27"/>
                  <a:gd name="T15" fmla="*/ 10 h 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30"/>
                  <a:gd name="T26" fmla="*/ 27 w 27"/>
                  <a:gd name="T27" fmla="*/ 30 h 3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30">
                    <a:moveTo>
                      <a:pt x="27" y="10"/>
                    </a:moveTo>
                    <a:lnTo>
                      <a:pt x="13" y="0"/>
                    </a:lnTo>
                    <a:lnTo>
                      <a:pt x="0" y="30"/>
                    </a:lnTo>
                    <a:lnTo>
                      <a:pt x="13" y="10"/>
                    </a:lnTo>
                    <a:lnTo>
                      <a:pt x="27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6" name="Freeform 31"/>
              <p:cNvSpPr>
                <a:spLocks/>
              </p:cNvSpPr>
              <p:nvPr/>
            </p:nvSpPr>
            <p:spPr bwMode="auto">
              <a:xfrm>
                <a:off x="616" y="1887"/>
                <a:ext cx="40" cy="33"/>
              </a:xfrm>
              <a:custGeom>
                <a:avLst/>
                <a:gdLst>
                  <a:gd name="T0" fmla="*/ 17 w 40"/>
                  <a:gd name="T1" fmla="*/ 20 h 33"/>
                  <a:gd name="T2" fmla="*/ 0 w 40"/>
                  <a:gd name="T3" fmla="*/ 33 h 33"/>
                  <a:gd name="T4" fmla="*/ 30 w 40"/>
                  <a:gd name="T5" fmla="*/ 33 h 33"/>
                  <a:gd name="T6" fmla="*/ 40 w 40"/>
                  <a:gd name="T7" fmla="*/ 10 h 33"/>
                  <a:gd name="T8" fmla="*/ 30 w 40"/>
                  <a:gd name="T9" fmla="*/ 0 h 33"/>
                  <a:gd name="T10" fmla="*/ 17 w 40"/>
                  <a:gd name="T11" fmla="*/ 20 h 33"/>
                  <a:gd name="T12" fmla="*/ 17 w 40"/>
                  <a:gd name="T13" fmla="*/ 20 h 33"/>
                  <a:gd name="T14" fmla="*/ 17 w 40"/>
                  <a:gd name="T15" fmla="*/ 20 h 33"/>
                  <a:gd name="T16" fmla="*/ 17 w 40"/>
                  <a:gd name="T17" fmla="*/ 20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33"/>
                  <a:gd name="T29" fmla="*/ 40 w 40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33">
                    <a:moveTo>
                      <a:pt x="17" y="20"/>
                    </a:moveTo>
                    <a:lnTo>
                      <a:pt x="0" y="33"/>
                    </a:lnTo>
                    <a:lnTo>
                      <a:pt x="30" y="33"/>
                    </a:lnTo>
                    <a:lnTo>
                      <a:pt x="40" y="10"/>
                    </a:lnTo>
                    <a:lnTo>
                      <a:pt x="30" y="0"/>
                    </a:lnTo>
                    <a:lnTo>
                      <a:pt x="17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7" name="Freeform 32"/>
              <p:cNvSpPr>
                <a:spLocks/>
              </p:cNvSpPr>
              <p:nvPr/>
            </p:nvSpPr>
            <p:spPr bwMode="auto">
              <a:xfrm>
                <a:off x="486" y="1947"/>
                <a:ext cx="27" cy="13"/>
              </a:xfrm>
              <a:custGeom>
                <a:avLst/>
                <a:gdLst>
                  <a:gd name="T0" fmla="*/ 0 w 27"/>
                  <a:gd name="T1" fmla="*/ 13 h 13"/>
                  <a:gd name="T2" fmla="*/ 27 w 27"/>
                  <a:gd name="T3" fmla="*/ 0 h 13"/>
                  <a:gd name="T4" fmla="*/ 13 w 27"/>
                  <a:gd name="T5" fmla="*/ 0 h 13"/>
                  <a:gd name="T6" fmla="*/ 0 w 27"/>
                  <a:gd name="T7" fmla="*/ 13 h 13"/>
                  <a:gd name="T8" fmla="*/ 0 w 27"/>
                  <a:gd name="T9" fmla="*/ 13 h 13"/>
                  <a:gd name="T10" fmla="*/ 0 w 27"/>
                  <a:gd name="T11" fmla="*/ 13 h 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7"/>
                  <a:gd name="T19" fmla="*/ 0 h 13"/>
                  <a:gd name="T20" fmla="*/ 27 w 27"/>
                  <a:gd name="T21" fmla="*/ 13 h 1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7" h="13">
                    <a:moveTo>
                      <a:pt x="0" y="13"/>
                    </a:moveTo>
                    <a:lnTo>
                      <a:pt x="27" y="0"/>
                    </a:lnTo>
                    <a:lnTo>
                      <a:pt x="13" y="0"/>
                    </a:lnTo>
                    <a:lnTo>
                      <a:pt x="0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8" name="Freeform 33"/>
              <p:cNvSpPr>
                <a:spLocks/>
              </p:cNvSpPr>
              <p:nvPr/>
            </p:nvSpPr>
            <p:spPr bwMode="auto">
              <a:xfrm>
                <a:off x="423" y="1940"/>
                <a:ext cx="13" cy="30"/>
              </a:xfrm>
              <a:custGeom>
                <a:avLst/>
                <a:gdLst>
                  <a:gd name="T0" fmla="*/ 13 w 13"/>
                  <a:gd name="T1" fmla="*/ 30 h 30"/>
                  <a:gd name="T2" fmla="*/ 13 w 13"/>
                  <a:gd name="T3" fmla="*/ 20 h 30"/>
                  <a:gd name="T4" fmla="*/ 0 w 13"/>
                  <a:gd name="T5" fmla="*/ 0 h 30"/>
                  <a:gd name="T6" fmla="*/ 13 w 13"/>
                  <a:gd name="T7" fmla="*/ 30 h 30"/>
                  <a:gd name="T8" fmla="*/ 13 w 13"/>
                  <a:gd name="T9" fmla="*/ 30 h 30"/>
                  <a:gd name="T10" fmla="*/ 13 w 13"/>
                  <a:gd name="T11" fmla="*/ 30 h 30"/>
                  <a:gd name="T12" fmla="*/ 13 w 13"/>
                  <a:gd name="T13" fmla="*/ 3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30"/>
                  <a:gd name="T23" fmla="*/ 13 w 13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30">
                    <a:moveTo>
                      <a:pt x="13" y="30"/>
                    </a:moveTo>
                    <a:lnTo>
                      <a:pt x="13" y="20"/>
                    </a:lnTo>
                    <a:lnTo>
                      <a:pt x="0" y="0"/>
                    </a:lnTo>
                    <a:lnTo>
                      <a:pt x="13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39" name="Freeform 34"/>
              <p:cNvSpPr>
                <a:spLocks/>
              </p:cNvSpPr>
              <p:nvPr/>
            </p:nvSpPr>
            <p:spPr bwMode="auto">
              <a:xfrm>
                <a:off x="1768" y="2693"/>
                <a:ext cx="20" cy="23"/>
              </a:xfrm>
              <a:custGeom>
                <a:avLst/>
                <a:gdLst>
                  <a:gd name="T0" fmla="*/ 0 w 20"/>
                  <a:gd name="T1" fmla="*/ 3 h 23"/>
                  <a:gd name="T2" fmla="*/ 20 w 20"/>
                  <a:gd name="T3" fmla="*/ 0 h 23"/>
                  <a:gd name="T4" fmla="*/ 20 w 20"/>
                  <a:gd name="T5" fmla="*/ 23 h 23"/>
                  <a:gd name="T6" fmla="*/ 7 w 20"/>
                  <a:gd name="T7" fmla="*/ 23 h 23"/>
                  <a:gd name="T8" fmla="*/ 0 w 20"/>
                  <a:gd name="T9" fmla="*/ 10 h 23"/>
                  <a:gd name="T10" fmla="*/ 0 w 20"/>
                  <a:gd name="T11" fmla="*/ 3 h 23"/>
                  <a:gd name="T12" fmla="*/ 0 w 20"/>
                  <a:gd name="T13" fmla="*/ 3 h 23"/>
                  <a:gd name="T14" fmla="*/ 0 w 20"/>
                  <a:gd name="T15" fmla="*/ 3 h 23"/>
                  <a:gd name="T16" fmla="*/ 0 w 20"/>
                  <a:gd name="T17" fmla="*/ 3 h 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23"/>
                  <a:gd name="T29" fmla="*/ 20 w 20"/>
                  <a:gd name="T30" fmla="*/ 23 h 2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23">
                    <a:moveTo>
                      <a:pt x="0" y="3"/>
                    </a:moveTo>
                    <a:lnTo>
                      <a:pt x="20" y="0"/>
                    </a:lnTo>
                    <a:lnTo>
                      <a:pt x="20" y="23"/>
                    </a:lnTo>
                    <a:lnTo>
                      <a:pt x="7" y="23"/>
                    </a:lnTo>
                    <a:lnTo>
                      <a:pt x="0" y="1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0" name="Freeform 35"/>
              <p:cNvSpPr>
                <a:spLocks/>
              </p:cNvSpPr>
              <p:nvPr/>
            </p:nvSpPr>
            <p:spPr bwMode="auto">
              <a:xfrm>
                <a:off x="1695" y="2666"/>
                <a:ext cx="629" cy="1052"/>
              </a:xfrm>
              <a:custGeom>
                <a:avLst/>
                <a:gdLst>
                  <a:gd name="T0" fmla="*/ 80 w 629"/>
                  <a:gd name="T1" fmla="*/ 50 h 1052"/>
                  <a:gd name="T2" fmla="*/ 107 w 629"/>
                  <a:gd name="T3" fmla="*/ 20 h 1052"/>
                  <a:gd name="T4" fmla="*/ 157 w 629"/>
                  <a:gd name="T5" fmla="*/ 0 h 1052"/>
                  <a:gd name="T6" fmla="*/ 143 w 629"/>
                  <a:gd name="T7" fmla="*/ 40 h 1052"/>
                  <a:gd name="T8" fmla="*/ 197 w 629"/>
                  <a:gd name="T9" fmla="*/ 10 h 1052"/>
                  <a:gd name="T10" fmla="*/ 276 w 629"/>
                  <a:gd name="T11" fmla="*/ 10 h 1052"/>
                  <a:gd name="T12" fmla="*/ 303 w 629"/>
                  <a:gd name="T13" fmla="*/ 40 h 1052"/>
                  <a:gd name="T14" fmla="*/ 353 w 629"/>
                  <a:gd name="T15" fmla="*/ 70 h 1052"/>
                  <a:gd name="T16" fmla="*/ 420 w 629"/>
                  <a:gd name="T17" fmla="*/ 103 h 1052"/>
                  <a:gd name="T18" fmla="*/ 420 w 629"/>
                  <a:gd name="T19" fmla="*/ 167 h 1052"/>
                  <a:gd name="T20" fmla="*/ 433 w 629"/>
                  <a:gd name="T21" fmla="*/ 177 h 1052"/>
                  <a:gd name="T22" fmla="*/ 486 w 629"/>
                  <a:gd name="T23" fmla="*/ 177 h 1052"/>
                  <a:gd name="T24" fmla="*/ 550 w 629"/>
                  <a:gd name="T25" fmla="*/ 210 h 1052"/>
                  <a:gd name="T26" fmla="*/ 603 w 629"/>
                  <a:gd name="T27" fmla="*/ 230 h 1052"/>
                  <a:gd name="T28" fmla="*/ 629 w 629"/>
                  <a:gd name="T29" fmla="*/ 273 h 1052"/>
                  <a:gd name="T30" fmla="*/ 603 w 629"/>
                  <a:gd name="T31" fmla="*/ 313 h 1052"/>
                  <a:gd name="T32" fmla="*/ 563 w 629"/>
                  <a:gd name="T33" fmla="*/ 386 h 1052"/>
                  <a:gd name="T34" fmla="*/ 550 w 629"/>
                  <a:gd name="T35" fmla="*/ 473 h 1052"/>
                  <a:gd name="T36" fmla="*/ 486 w 629"/>
                  <a:gd name="T37" fmla="*/ 503 h 1052"/>
                  <a:gd name="T38" fmla="*/ 433 w 629"/>
                  <a:gd name="T39" fmla="*/ 566 h 1052"/>
                  <a:gd name="T40" fmla="*/ 393 w 629"/>
                  <a:gd name="T41" fmla="*/ 629 h 1052"/>
                  <a:gd name="T42" fmla="*/ 340 w 629"/>
                  <a:gd name="T43" fmla="*/ 683 h 1052"/>
                  <a:gd name="T44" fmla="*/ 303 w 629"/>
                  <a:gd name="T45" fmla="*/ 673 h 1052"/>
                  <a:gd name="T46" fmla="*/ 316 w 629"/>
                  <a:gd name="T47" fmla="*/ 746 h 1052"/>
                  <a:gd name="T48" fmla="*/ 263 w 629"/>
                  <a:gd name="T49" fmla="*/ 756 h 1052"/>
                  <a:gd name="T50" fmla="*/ 236 w 629"/>
                  <a:gd name="T51" fmla="*/ 789 h 1052"/>
                  <a:gd name="T52" fmla="*/ 210 w 629"/>
                  <a:gd name="T53" fmla="*/ 799 h 1052"/>
                  <a:gd name="T54" fmla="*/ 223 w 629"/>
                  <a:gd name="T55" fmla="*/ 829 h 1052"/>
                  <a:gd name="T56" fmla="*/ 173 w 629"/>
                  <a:gd name="T57" fmla="*/ 873 h 1052"/>
                  <a:gd name="T58" fmla="*/ 197 w 629"/>
                  <a:gd name="T59" fmla="*/ 936 h 1052"/>
                  <a:gd name="T60" fmla="*/ 173 w 629"/>
                  <a:gd name="T61" fmla="*/ 986 h 1052"/>
                  <a:gd name="T62" fmla="*/ 143 w 629"/>
                  <a:gd name="T63" fmla="*/ 1029 h 1052"/>
                  <a:gd name="T64" fmla="*/ 93 w 629"/>
                  <a:gd name="T65" fmla="*/ 1019 h 1052"/>
                  <a:gd name="T66" fmla="*/ 93 w 629"/>
                  <a:gd name="T67" fmla="*/ 976 h 1052"/>
                  <a:gd name="T68" fmla="*/ 80 w 629"/>
                  <a:gd name="T69" fmla="*/ 912 h 1052"/>
                  <a:gd name="T70" fmla="*/ 107 w 629"/>
                  <a:gd name="T71" fmla="*/ 883 h 1052"/>
                  <a:gd name="T72" fmla="*/ 117 w 629"/>
                  <a:gd name="T73" fmla="*/ 789 h 1052"/>
                  <a:gd name="T74" fmla="*/ 107 w 629"/>
                  <a:gd name="T75" fmla="*/ 746 h 1052"/>
                  <a:gd name="T76" fmla="*/ 107 w 629"/>
                  <a:gd name="T77" fmla="*/ 673 h 1052"/>
                  <a:gd name="T78" fmla="*/ 117 w 629"/>
                  <a:gd name="T79" fmla="*/ 609 h 1052"/>
                  <a:gd name="T80" fmla="*/ 143 w 629"/>
                  <a:gd name="T81" fmla="*/ 493 h 1052"/>
                  <a:gd name="T82" fmla="*/ 143 w 629"/>
                  <a:gd name="T83" fmla="*/ 410 h 1052"/>
                  <a:gd name="T84" fmla="*/ 93 w 629"/>
                  <a:gd name="T85" fmla="*/ 366 h 1052"/>
                  <a:gd name="T86" fmla="*/ 40 w 629"/>
                  <a:gd name="T87" fmla="*/ 280 h 1052"/>
                  <a:gd name="T88" fmla="*/ 27 w 629"/>
                  <a:gd name="T89" fmla="*/ 177 h 1052"/>
                  <a:gd name="T90" fmla="*/ 53 w 629"/>
                  <a:gd name="T91" fmla="*/ 123 h 1052"/>
                  <a:gd name="T92" fmla="*/ 93 w 629"/>
                  <a:gd name="T93" fmla="*/ 83 h 1052"/>
                  <a:gd name="T94" fmla="*/ 80 w 629"/>
                  <a:gd name="T95" fmla="*/ 30 h 1052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29"/>
                  <a:gd name="T145" fmla="*/ 0 h 1052"/>
                  <a:gd name="T146" fmla="*/ 629 w 629"/>
                  <a:gd name="T147" fmla="*/ 1052 h 1052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29" h="1052">
                    <a:moveTo>
                      <a:pt x="80" y="30"/>
                    </a:moveTo>
                    <a:lnTo>
                      <a:pt x="67" y="40"/>
                    </a:lnTo>
                    <a:lnTo>
                      <a:pt x="80" y="40"/>
                    </a:lnTo>
                    <a:lnTo>
                      <a:pt x="80" y="50"/>
                    </a:lnTo>
                    <a:lnTo>
                      <a:pt x="93" y="50"/>
                    </a:lnTo>
                    <a:lnTo>
                      <a:pt x="93" y="40"/>
                    </a:lnTo>
                    <a:lnTo>
                      <a:pt x="93" y="30"/>
                    </a:lnTo>
                    <a:lnTo>
                      <a:pt x="107" y="20"/>
                    </a:lnTo>
                    <a:lnTo>
                      <a:pt x="117" y="10"/>
                    </a:lnTo>
                    <a:lnTo>
                      <a:pt x="130" y="20"/>
                    </a:lnTo>
                    <a:lnTo>
                      <a:pt x="143" y="0"/>
                    </a:lnTo>
                    <a:lnTo>
                      <a:pt x="157" y="0"/>
                    </a:lnTo>
                    <a:lnTo>
                      <a:pt x="157" y="10"/>
                    </a:lnTo>
                    <a:lnTo>
                      <a:pt x="143" y="20"/>
                    </a:lnTo>
                    <a:lnTo>
                      <a:pt x="130" y="40"/>
                    </a:lnTo>
                    <a:lnTo>
                      <a:pt x="143" y="40"/>
                    </a:lnTo>
                    <a:lnTo>
                      <a:pt x="157" y="40"/>
                    </a:lnTo>
                    <a:lnTo>
                      <a:pt x="157" y="30"/>
                    </a:lnTo>
                    <a:lnTo>
                      <a:pt x="157" y="20"/>
                    </a:lnTo>
                    <a:lnTo>
                      <a:pt x="197" y="10"/>
                    </a:lnTo>
                    <a:lnTo>
                      <a:pt x="197" y="20"/>
                    </a:lnTo>
                    <a:lnTo>
                      <a:pt x="210" y="20"/>
                    </a:lnTo>
                    <a:lnTo>
                      <a:pt x="250" y="30"/>
                    </a:lnTo>
                    <a:lnTo>
                      <a:pt x="276" y="10"/>
                    </a:lnTo>
                    <a:lnTo>
                      <a:pt x="263" y="20"/>
                    </a:lnTo>
                    <a:lnTo>
                      <a:pt x="276" y="30"/>
                    </a:lnTo>
                    <a:lnTo>
                      <a:pt x="290" y="30"/>
                    </a:lnTo>
                    <a:lnTo>
                      <a:pt x="303" y="40"/>
                    </a:lnTo>
                    <a:lnTo>
                      <a:pt x="303" y="50"/>
                    </a:lnTo>
                    <a:lnTo>
                      <a:pt x="316" y="50"/>
                    </a:lnTo>
                    <a:lnTo>
                      <a:pt x="330" y="70"/>
                    </a:lnTo>
                    <a:lnTo>
                      <a:pt x="353" y="70"/>
                    </a:lnTo>
                    <a:lnTo>
                      <a:pt x="393" y="70"/>
                    </a:lnTo>
                    <a:lnTo>
                      <a:pt x="406" y="83"/>
                    </a:lnTo>
                    <a:lnTo>
                      <a:pt x="406" y="103"/>
                    </a:lnTo>
                    <a:lnTo>
                      <a:pt x="420" y="103"/>
                    </a:lnTo>
                    <a:lnTo>
                      <a:pt x="433" y="123"/>
                    </a:lnTo>
                    <a:lnTo>
                      <a:pt x="433" y="133"/>
                    </a:lnTo>
                    <a:lnTo>
                      <a:pt x="433" y="157"/>
                    </a:lnTo>
                    <a:lnTo>
                      <a:pt x="420" y="167"/>
                    </a:lnTo>
                    <a:lnTo>
                      <a:pt x="406" y="177"/>
                    </a:lnTo>
                    <a:lnTo>
                      <a:pt x="433" y="167"/>
                    </a:lnTo>
                    <a:lnTo>
                      <a:pt x="446" y="167"/>
                    </a:lnTo>
                    <a:lnTo>
                      <a:pt x="433" y="177"/>
                    </a:lnTo>
                    <a:lnTo>
                      <a:pt x="433" y="187"/>
                    </a:lnTo>
                    <a:lnTo>
                      <a:pt x="446" y="177"/>
                    </a:lnTo>
                    <a:lnTo>
                      <a:pt x="473" y="177"/>
                    </a:lnTo>
                    <a:lnTo>
                      <a:pt x="486" y="177"/>
                    </a:lnTo>
                    <a:lnTo>
                      <a:pt x="500" y="187"/>
                    </a:lnTo>
                    <a:lnTo>
                      <a:pt x="513" y="200"/>
                    </a:lnTo>
                    <a:lnTo>
                      <a:pt x="540" y="200"/>
                    </a:lnTo>
                    <a:lnTo>
                      <a:pt x="550" y="210"/>
                    </a:lnTo>
                    <a:lnTo>
                      <a:pt x="580" y="210"/>
                    </a:lnTo>
                    <a:lnTo>
                      <a:pt x="563" y="220"/>
                    </a:lnTo>
                    <a:lnTo>
                      <a:pt x="593" y="210"/>
                    </a:lnTo>
                    <a:lnTo>
                      <a:pt x="603" y="230"/>
                    </a:lnTo>
                    <a:lnTo>
                      <a:pt x="616" y="230"/>
                    </a:lnTo>
                    <a:lnTo>
                      <a:pt x="616" y="240"/>
                    </a:lnTo>
                    <a:lnTo>
                      <a:pt x="629" y="263"/>
                    </a:lnTo>
                    <a:lnTo>
                      <a:pt x="629" y="273"/>
                    </a:lnTo>
                    <a:lnTo>
                      <a:pt x="629" y="280"/>
                    </a:lnTo>
                    <a:lnTo>
                      <a:pt x="616" y="303"/>
                    </a:lnTo>
                    <a:lnTo>
                      <a:pt x="616" y="313"/>
                    </a:lnTo>
                    <a:lnTo>
                      <a:pt x="603" y="313"/>
                    </a:lnTo>
                    <a:lnTo>
                      <a:pt x="580" y="333"/>
                    </a:lnTo>
                    <a:lnTo>
                      <a:pt x="580" y="346"/>
                    </a:lnTo>
                    <a:lnTo>
                      <a:pt x="580" y="366"/>
                    </a:lnTo>
                    <a:lnTo>
                      <a:pt x="563" y="386"/>
                    </a:lnTo>
                    <a:lnTo>
                      <a:pt x="563" y="410"/>
                    </a:lnTo>
                    <a:lnTo>
                      <a:pt x="563" y="430"/>
                    </a:lnTo>
                    <a:lnTo>
                      <a:pt x="550" y="450"/>
                    </a:lnTo>
                    <a:lnTo>
                      <a:pt x="550" y="473"/>
                    </a:lnTo>
                    <a:lnTo>
                      <a:pt x="540" y="483"/>
                    </a:lnTo>
                    <a:lnTo>
                      <a:pt x="540" y="493"/>
                    </a:lnTo>
                    <a:lnTo>
                      <a:pt x="513" y="493"/>
                    </a:lnTo>
                    <a:lnTo>
                      <a:pt x="486" y="503"/>
                    </a:lnTo>
                    <a:lnTo>
                      <a:pt x="460" y="503"/>
                    </a:lnTo>
                    <a:lnTo>
                      <a:pt x="446" y="516"/>
                    </a:lnTo>
                    <a:lnTo>
                      <a:pt x="433" y="543"/>
                    </a:lnTo>
                    <a:lnTo>
                      <a:pt x="433" y="566"/>
                    </a:lnTo>
                    <a:lnTo>
                      <a:pt x="433" y="589"/>
                    </a:lnTo>
                    <a:lnTo>
                      <a:pt x="420" y="609"/>
                    </a:lnTo>
                    <a:lnTo>
                      <a:pt x="420" y="619"/>
                    </a:lnTo>
                    <a:lnTo>
                      <a:pt x="393" y="629"/>
                    </a:lnTo>
                    <a:lnTo>
                      <a:pt x="383" y="629"/>
                    </a:lnTo>
                    <a:lnTo>
                      <a:pt x="393" y="649"/>
                    </a:lnTo>
                    <a:lnTo>
                      <a:pt x="353" y="673"/>
                    </a:lnTo>
                    <a:lnTo>
                      <a:pt x="340" y="683"/>
                    </a:lnTo>
                    <a:lnTo>
                      <a:pt x="340" y="673"/>
                    </a:lnTo>
                    <a:lnTo>
                      <a:pt x="330" y="659"/>
                    </a:lnTo>
                    <a:lnTo>
                      <a:pt x="303" y="659"/>
                    </a:lnTo>
                    <a:lnTo>
                      <a:pt x="303" y="673"/>
                    </a:lnTo>
                    <a:lnTo>
                      <a:pt x="316" y="693"/>
                    </a:lnTo>
                    <a:lnTo>
                      <a:pt x="330" y="703"/>
                    </a:lnTo>
                    <a:lnTo>
                      <a:pt x="330" y="726"/>
                    </a:lnTo>
                    <a:lnTo>
                      <a:pt x="316" y="746"/>
                    </a:lnTo>
                    <a:lnTo>
                      <a:pt x="303" y="756"/>
                    </a:lnTo>
                    <a:lnTo>
                      <a:pt x="290" y="756"/>
                    </a:lnTo>
                    <a:lnTo>
                      <a:pt x="276" y="756"/>
                    </a:lnTo>
                    <a:lnTo>
                      <a:pt x="263" y="756"/>
                    </a:lnTo>
                    <a:lnTo>
                      <a:pt x="263" y="766"/>
                    </a:lnTo>
                    <a:lnTo>
                      <a:pt x="263" y="779"/>
                    </a:lnTo>
                    <a:lnTo>
                      <a:pt x="250" y="789"/>
                    </a:lnTo>
                    <a:lnTo>
                      <a:pt x="236" y="789"/>
                    </a:lnTo>
                    <a:lnTo>
                      <a:pt x="223" y="789"/>
                    </a:lnTo>
                    <a:lnTo>
                      <a:pt x="210" y="779"/>
                    </a:lnTo>
                    <a:lnTo>
                      <a:pt x="197" y="779"/>
                    </a:lnTo>
                    <a:lnTo>
                      <a:pt x="210" y="799"/>
                    </a:lnTo>
                    <a:lnTo>
                      <a:pt x="223" y="806"/>
                    </a:lnTo>
                    <a:lnTo>
                      <a:pt x="236" y="806"/>
                    </a:lnTo>
                    <a:lnTo>
                      <a:pt x="236" y="819"/>
                    </a:lnTo>
                    <a:lnTo>
                      <a:pt x="223" y="829"/>
                    </a:lnTo>
                    <a:lnTo>
                      <a:pt x="210" y="843"/>
                    </a:lnTo>
                    <a:lnTo>
                      <a:pt x="197" y="853"/>
                    </a:lnTo>
                    <a:lnTo>
                      <a:pt x="183" y="863"/>
                    </a:lnTo>
                    <a:lnTo>
                      <a:pt x="173" y="873"/>
                    </a:lnTo>
                    <a:lnTo>
                      <a:pt x="173" y="902"/>
                    </a:lnTo>
                    <a:lnTo>
                      <a:pt x="183" y="912"/>
                    </a:lnTo>
                    <a:lnTo>
                      <a:pt x="210" y="922"/>
                    </a:lnTo>
                    <a:lnTo>
                      <a:pt x="197" y="936"/>
                    </a:lnTo>
                    <a:lnTo>
                      <a:pt x="183" y="956"/>
                    </a:lnTo>
                    <a:lnTo>
                      <a:pt x="173" y="956"/>
                    </a:lnTo>
                    <a:lnTo>
                      <a:pt x="173" y="966"/>
                    </a:lnTo>
                    <a:lnTo>
                      <a:pt x="173" y="986"/>
                    </a:lnTo>
                    <a:lnTo>
                      <a:pt x="157" y="999"/>
                    </a:lnTo>
                    <a:lnTo>
                      <a:pt x="157" y="1019"/>
                    </a:lnTo>
                    <a:lnTo>
                      <a:pt x="157" y="1029"/>
                    </a:lnTo>
                    <a:lnTo>
                      <a:pt x="143" y="1029"/>
                    </a:lnTo>
                    <a:lnTo>
                      <a:pt x="130" y="1039"/>
                    </a:lnTo>
                    <a:lnTo>
                      <a:pt x="117" y="1039"/>
                    </a:lnTo>
                    <a:lnTo>
                      <a:pt x="107" y="1052"/>
                    </a:lnTo>
                    <a:lnTo>
                      <a:pt x="93" y="1019"/>
                    </a:lnTo>
                    <a:lnTo>
                      <a:pt x="107" y="1009"/>
                    </a:lnTo>
                    <a:lnTo>
                      <a:pt x="107" y="999"/>
                    </a:lnTo>
                    <a:lnTo>
                      <a:pt x="107" y="986"/>
                    </a:lnTo>
                    <a:lnTo>
                      <a:pt x="93" y="976"/>
                    </a:lnTo>
                    <a:lnTo>
                      <a:pt x="93" y="966"/>
                    </a:lnTo>
                    <a:lnTo>
                      <a:pt x="93" y="946"/>
                    </a:lnTo>
                    <a:lnTo>
                      <a:pt x="80" y="922"/>
                    </a:lnTo>
                    <a:lnTo>
                      <a:pt x="80" y="912"/>
                    </a:lnTo>
                    <a:lnTo>
                      <a:pt x="80" y="902"/>
                    </a:lnTo>
                    <a:lnTo>
                      <a:pt x="80" y="873"/>
                    </a:lnTo>
                    <a:lnTo>
                      <a:pt x="93" y="883"/>
                    </a:lnTo>
                    <a:lnTo>
                      <a:pt x="107" y="883"/>
                    </a:lnTo>
                    <a:lnTo>
                      <a:pt x="117" y="843"/>
                    </a:lnTo>
                    <a:lnTo>
                      <a:pt x="117" y="819"/>
                    </a:lnTo>
                    <a:lnTo>
                      <a:pt x="117" y="799"/>
                    </a:lnTo>
                    <a:lnTo>
                      <a:pt x="117" y="789"/>
                    </a:lnTo>
                    <a:lnTo>
                      <a:pt x="107" y="789"/>
                    </a:lnTo>
                    <a:lnTo>
                      <a:pt x="93" y="789"/>
                    </a:lnTo>
                    <a:lnTo>
                      <a:pt x="93" y="756"/>
                    </a:lnTo>
                    <a:lnTo>
                      <a:pt x="107" y="746"/>
                    </a:lnTo>
                    <a:lnTo>
                      <a:pt x="93" y="726"/>
                    </a:lnTo>
                    <a:lnTo>
                      <a:pt x="93" y="713"/>
                    </a:lnTo>
                    <a:lnTo>
                      <a:pt x="107" y="693"/>
                    </a:lnTo>
                    <a:lnTo>
                      <a:pt x="107" y="673"/>
                    </a:lnTo>
                    <a:lnTo>
                      <a:pt x="117" y="659"/>
                    </a:lnTo>
                    <a:lnTo>
                      <a:pt x="130" y="639"/>
                    </a:lnTo>
                    <a:lnTo>
                      <a:pt x="117" y="629"/>
                    </a:lnTo>
                    <a:lnTo>
                      <a:pt x="117" y="609"/>
                    </a:lnTo>
                    <a:lnTo>
                      <a:pt x="130" y="589"/>
                    </a:lnTo>
                    <a:lnTo>
                      <a:pt x="130" y="556"/>
                    </a:lnTo>
                    <a:lnTo>
                      <a:pt x="143" y="516"/>
                    </a:lnTo>
                    <a:lnTo>
                      <a:pt x="143" y="493"/>
                    </a:lnTo>
                    <a:lnTo>
                      <a:pt x="143" y="473"/>
                    </a:lnTo>
                    <a:lnTo>
                      <a:pt x="143" y="450"/>
                    </a:lnTo>
                    <a:lnTo>
                      <a:pt x="143" y="420"/>
                    </a:lnTo>
                    <a:lnTo>
                      <a:pt x="143" y="410"/>
                    </a:lnTo>
                    <a:lnTo>
                      <a:pt x="130" y="386"/>
                    </a:lnTo>
                    <a:lnTo>
                      <a:pt x="117" y="376"/>
                    </a:lnTo>
                    <a:lnTo>
                      <a:pt x="107" y="376"/>
                    </a:lnTo>
                    <a:lnTo>
                      <a:pt x="93" y="366"/>
                    </a:lnTo>
                    <a:lnTo>
                      <a:pt x="67" y="356"/>
                    </a:lnTo>
                    <a:lnTo>
                      <a:pt x="67" y="333"/>
                    </a:lnTo>
                    <a:lnTo>
                      <a:pt x="53" y="313"/>
                    </a:lnTo>
                    <a:lnTo>
                      <a:pt x="40" y="280"/>
                    </a:lnTo>
                    <a:lnTo>
                      <a:pt x="40" y="253"/>
                    </a:lnTo>
                    <a:lnTo>
                      <a:pt x="27" y="230"/>
                    </a:lnTo>
                    <a:lnTo>
                      <a:pt x="0" y="210"/>
                    </a:lnTo>
                    <a:lnTo>
                      <a:pt x="27" y="177"/>
                    </a:lnTo>
                    <a:lnTo>
                      <a:pt x="13" y="167"/>
                    </a:lnTo>
                    <a:lnTo>
                      <a:pt x="13" y="157"/>
                    </a:lnTo>
                    <a:lnTo>
                      <a:pt x="40" y="133"/>
                    </a:lnTo>
                    <a:lnTo>
                      <a:pt x="53" y="123"/>
                    </a:lnTo>
                    <a:lnTo>
                      <a:pt x="53" y="113"/>
                    </a:lnTo>
                    <a:lnTo>
                      <a:pt x="67" y="93"/>
                    </a:lnTo>
                    <a:lnTo>
                      <a:pt x="67" y="83"/>
                    </a:lnTo>
                    <a:lnTo>
                      <a:pt x="93" y="83"/>
                    </a:lnTo>
                    <a:lnTo>
                      <a:pt x="93" y="70"/>
                    </a:lnTo>
                    <a:lnTo>
                      <a:pt x="80" y="50"/>
                    </a:lnTo>
                    <a:lnTo>
                      <a:pt x="8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1" name="Freeform 36"/>
              <p:cNvSpPr>
                <a:spLocks/>
              </p:cNvSpPr>
              <p:nvPr/>
            </p:nvSpPr>
            <p:spPr bwMode="auto">
              <a:xfrm>
                <a:off x="1812" y="3728"/>
                <a:ext cx="93" cy="54"/>
              </a:xfrm>
              <a:custGeom>
                <a:avLst/>
                <a:gdLst>
                  <a:gd name="T0" fmla="*/ 26 w 93"/>
                  <a:gd name="T1" fmla="*/ 20 h 54"/>
                  <a:gd name="T2" fmla="*/ 26 w 93"/>
                  <a:gd name="T3" fmla="*/ 0 h 54"/>
                  <a:gd name="T4" fmla="*/ 40 w 93"/>
                  <a:gd name="T5" fmla="*/ 0 h 54"/>
                  <a:gd name="T6" fmla="*/ 56 w 93"/>
                  <a:gd name="T7" fmla="*/ 10 h 54"/>
                  <a:gd name="T8" fmla="*/ 56 w 93"/>
                  <a:gd name="T9" fmla="*/ 30 h 54"/>
                  <a:gd name="T10" fmla="*/ 66 w 93"/>
                  <a:gd name="T11" fmla="*/ 30 h 54"/>
                  <a:gd name="T12" fmla="*/ 66 w 93"/>
                  <a:gd name="T13" fmla="*/ 44 h 54"/>
                  <a:gd name="T14" fmla="*/ 80 w 93"/>
                  <a:gd name="T15" fmla="*/ 44 h 54"/>
                  <a:gd name="T16" fmla="*/ 93 w 93"/>
                  <a:gd name="T17" fmla="*/ 44 h 54"/>
                  <a:gd name="T18" fmla="*/ 93 w 93"/>
                  <a:gd name="T19" fmla="*/ 54 h 54"/>
                  <a:gd name="T20" fmla="*/ 80 w 93"/>
                  <a:gd name="T21" fmla="*/ 54 h 54"/>
                  <a:gd name="T22" fmla="*/ 66 w 93"/>
                  <a:gd name="T23" fmla="*/ 54 h 54"/>
                  <a:gd name="T24" fmla="*/ 56 w 93"/>
                  <a:gd name="T25" fmla="*/ 54 h 54"/>
                  <a:gd name="T26" fmla="*/ 40 w 93"/>
                  <a:gd name="T27" fmla="*/ 44 h 54"/>
                  <a:gd name="T28" fmla="*/ 26 w 93"/>
                  <a:gd name="T29" fmla="*/ 44 h 54"/>
                  <a:gd name="T30" fmla="*/ 13 w 93"/>
                  <a:gd name="T31" fmla="*/ 44 h 54"/>
                  <a:gd name="T32" fmla="*/ 0 w 93"/>
                  <a:gd name="T33" fmla="*/ 30 h 54"/>
                  <a:gd name="T34" fmla="*/ 13 w 93"/>
                  <a:gd name="T35" fmla="*/ 30 h 54"/>
                  <a:gd name="T36" fmla="*/ 26 w 93"/>
                  <a:gd name="T37" fmla="*/ 30 h 54"/>
                  <a:gd name="T38" fmla="*/ 26 w 93"/>
                  <a:gd name="T39" fmla="*/ 20 h 54"/>
                  <a:gd name="T40" fmla="*/ 26 w 93"/>
                  <a:gd name="T41" fmla="*/ 20 h 54"/>
                  <a:gd name="T42" fmla="*/ 26 w 93"/>
                  <a:gd name="T43" fmla="*/ 20 h 54"/>
                  <a:gd name="T44" fmla="*/ 26 w 93"/>
                  <a:gd name="T45" fmla="*/ 20 h 54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3"/>
                  <a:gd name="T70" fmla="*/ 0 h 54"/>
                  <a:gd name="T71" fmla="*/ 93 w 93"/>
                  <a:gd name="T72" fmla="*/ 54 h 54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3" h="54">
                    <a:moveTo>
                      <a:pt x="26" y="20"/>
                    </a:moveTo>
                    <a:lnTo>
                      <a:pt x="26" y="0"/>
                    </a:lnTo>
                    <a:lnTo>
                      <a:pt x="40" y="0"/>
                    </a:lnTo>
                    <a:lnTo>
                      <a:pt x="56" y="10"/>
                    </a:lnTo>
                    <a:lnTo>
                      <a:pt x="56" y="30"/>
                    </a:lnTo>
                    <a:lnTo>
                      <a:pt x="66" y="30"/>
                    </a:lnTo>
                    <a:lnTo>
                      <a:pt x="66" y="44"/>
                    </a:lnTo>
                    <a:lnTo>
                      <a:pt x="80" y="44"/>
                    </a:lnTo>
                    <a:lnTo>
                      <a:pt x="93" y="44"/>
                    </a:lnTo>
                    <a:lnTo>
                      <a:pt x="93" y="54"/>
                    </a:lnTo>
                    <a:lnTo>
                      <a:pt x="80" y="54"/>
                    </a:lnTo>
                    <a:lnTo>
                      <a:pt x="66" y="54"/>
                    </a:lnTo>
                    <a:lnTo>
                      <a:pt x="56" y="54"/>
                    </a:lnTo>
                    <a:lnTo>
                      <a:pt x="40" y="44"/>
                    </a:lnTo>
                    <a:lnTo>
                      <a:pt x="26" y="44"/>
                    </a:lnTo>
                    <a:lnTo>
                      <a:pt x="13" y="44"/>
                    </a:lnTo>
                    <a:lnTo>
                      <a:pt x="0" y="30"/>
                    </a:lnTo>
                    <a:lnTo>
                      <a:pt x="13" y="30"/>
                    </a:lnTo>
                    <a:lnTo>
                      <a:pt x="26" y="30"/>
                    </a:lnTo>
                    <a:lnTo>
                      <a:pt x="26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2" name="Freeform 37"/>
              <p:cNvSpPr>
                <a:spLocks/>
              </p:cNvSpPr>
              <p:nvPr/>
            </p:nvSpPr>
            <p:spPr bwMode="auto">
              <a:xfrm>
                <a:off x="1958" y="3695"/>
                <a:ext cx="27" cy="23"/>
              </a:xfrm>
              <a:custGeom>
                <a:avLst/>
                <a:gdLst>
                  <a:gd name="T0" fmla="*/ 0 w 27"/>
                  <a:gd name="T1" fmla="*/ 10 h 23"/>
                  <a:gd name="T2" fmla="*/ 27 w 27"/>
                  <a:gd name="T3" fmla="*/ 0 h 23"/>
                  <a:gd name="T4" fmla="*/ 27 w 27"/>
                  <a:gd name="T5" fmla="*/ 10 h 23"/>
                  <a:gd name="T6" fmla="*/ 0 w 27"/>
                  <a:gd name="T7" fmla="*/ 23 h 23"/>
                  <a:gd name="T8" fmla="*/ 0 w 27"/>
                  <a:gd name="T9" fmla="*/ 10 h 23"/>
                  <a:gd name="T10" fmla="*/ 0 w 27"/>
                  <a:gd name="T11" fmla="*/ 10 h 23"/>
                  <a:gd name="T12" fmla="*/ 0 w 27"/>
                  <a:gd name="T13" fmla="*/ 10 h 23"/>
                  <a:gd name="T14" fmla="*/ 0 w 27"/>
                  <a:gd name="T15" fmla="*/ 10 h 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23"/>
                  <a:gd name="T26" fmla="*/ 27 w 27"/>
                  <a:gd name="T27" fmla="*/ 23 h 2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23">
                    <a:moveTo>
                      <a:pt x="0" y="10"/>
                    </a:moveTo>
                    <a:lnTo>
                      <a:pt x="27" y="0"/>
                    </a:lnTo>
                    <a:lnTo>
                      <a:pt x="27" y="10"/>
                    </a:lnTo>
                    <a:lnTo>
                      <a:pt x="0" y="23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3" name="Freeform 38"/>
              <p:cNvSpPr>
                <a:spLocks/>
              </p:cNvSpPr>
              <p:nvPr/>
            </p:nvSpPr>
            <p:spPr bwMode="auto">
              <a:xfrm>
                <a:off x="1985" y="3695"/>
                <a:ext cx="13" cy="33"/>
              </a:xfrm>
              <a:custGeom>
                <a:avLst/>
                <a:gdLst>
                  <a:gd name="T0" fmla="*/ 0 w 13"/>
                  <a:gd name="T1" fmla="*/ 33 h 33"/>
                  <a:gd name="T2" fmla="*/ 13 w 13"/>
                  <a:gd name="T3" fmla="*/ 23 h 33"/>
                  <a:gd name="T4" fmla="*/ 13 w 13"/>
                  <a:gd name="T5" fmla="*/ 10 h 33"/>
                  <a:gd name="T6" fmla="*/ 13 w 13"/>
                  <a:gd name="T7" fmla="*/ 0 h 33"/>
                  <a:gd name="T8" fmla="*/ 13 w 13"/>
                  <a:gd name="T9" fmla="*/ 10 h 33"/>
                  <a:gd name="T10" fmla="*/ 13 w 13"/>
                  <a:gd name="T11" fmla="*/ 23 h 33"/>
                  <a:gd name="T12" fmla="*/ 0 w 13"/>
                  <a:gd name="T13" fmla="*/ 33 h 33"/>
                  <a:gd name="T14" fmla="*/ 0 w 13"/>
                  <a:gd name="T15" fmla="*/ 33 h 33"/>
                  <a:gd name="T16" fmla="*/ 0 w 13"/>
                  <a:gd name="T17" fmla="*/ 33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"/>
                  <a:gd name="T28" fmla="*/ 0 h 33"/>
                  <a:gd name="T29" fmla="*/ 13 w 13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" h="33">
                    <a:moveTo>
                      <a:pt x="0" y="33"/>
                    </a:moveTo>
                    <a:lnTo>
                      <a:pt x="13" y="23"/>
                    </a:lnTo>
                    <a:lnTo>
                      <a:pt x="13" y="10"/>
                    </a:lnTo>
                    <a:lnTo>
                      <a:pt x="13" y="0"/>
                    </a:lnTo>
                    <a:lnTo>
                      <a:pt x="13" y="10"/>
                    </a:lnTo>
                    <a:lnTo>
                      <a:pt x="13" y="23"/>
                    </a:lnTo>
                    <a:lnTo>
                      <a:pt x="0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4" name="Freeform 39"/>
              <p:cNvSpPr>
                <a:spLocks/>
              </p:cNvSpPr>
              <p:nvPr/>
            </p:nvSpPr>
            <p:spPr bwMode="auto">
              <a:xfrm>
                <a:off x="1788" y="3485"/>
                <a:ext cx="14" cy="34"/>
              </a:xfrm>
              <a:custGeom>
                <a:avLst/>
                <a:gdLst>
                  <a:gd name="T0" fmla="*/ 0 w 14"/>
                  <a:gd name="T1" fmla="*/ 34 h 34"/>
                  <a:gd name="T2" fmla="*/ 0 w 14"/>
                  <a:gd name="T3" fmla="*/ 10 h 34"/>
                  <a:gd name="T4" fmla="*/ 14 w 14"/>
                  <a:gd name="T5" fmla="*/ 0 h 34"/>
                  <a:gd name="T6" fmla="*/ 14 w 14"/>
                  <a:gd name="T7" fmla="*/ 24 h 34"/>
                  <a:gd name="T8" fmla="*/ 0 w 14"/>
                  <a:gd name="T9" fmla="*/ 34 h 34"/>
                  <a:gd name="T10" fmla="*/ 0 w 14"/>
                  <a:gd name="T11" fmla="*/ 34 h 34"/>
                  <a:gd name="T12" fmla="*/ 0 w 14"/>
                  <a:gd name="T13" fmla="*/ 34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34"/>
                  <a:gd name="T23" fmla="*/ 14 w 14"/>
                  <a:gd name="T24" fmla="*/ 34 h 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34">
                    <a:moveTo>
                      <a:pt x="0" y="34"/>
                    </a:moveTo>
                    <a:lnTo>
                      <a:pt x="0" y="10"/>
                    </a:lnTo>
                    <a:lnTo>
                      <a:pt x="14" y="0"/>
                    </a:lnTo>
                    <a:lnTo>
                      <a:pt x="14" y="24"/>
                    </a:lnTo>
                    <a:lnTo>
                      <a:pt x="0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5" name="Freeform 40"/>
              <p:cNvSpPr>
                <a:spLocks/>
              </p:cNvSpPr>
              <p:nvPr/>
            </p:nvSpPr>
            <p:spPr bwMode="auto">
              <a:xfrm>
                <a:off x="1762" y="3675"/>
                <a:ext cx="1" cy="20"/>
              </a:xfrm>
              <a:custGeom>
                <a:avLst/>
                <a:gdLst>
                  <a:gd name="T0" fmla="*/ 0 w 1"/>
                  <a:gd name="T1" fmla="*/ 20 h 20"/>
                  <a:gd name="T2" fmla="*/ 0 w 1"/>
                  <a:gd name="T3" fmla="*/ 10 h 20"/>
                  <a:gd name="T4" fmla="*/ 0 w 1"/>
                  <a:gd name="T5" fmla="*/ 0 h 20"/>
                  <a:gd name="T6" fmla="*/ 0 w 1"/>
                  <a:gd name="T7" fmla="*/ 20 h 20"/>
                  <a:gd name="T8" fmla="*/ 0 w 1"/>
                  <a:gd name="T9" fmla="*/ 20 h 20"/>
                  <a:gd name="T10" fmla="*/ 0 w 1"/>
                  <a:gd name="T11" fmla="*/ 2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20"/>
                  <a:gd name="T20" fmla="*/ 1 w 1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20">
                    <a:moveTo>
                      <a:pt x="0" y="2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6" name="Freeform 41"/>
              <p:cNvSpPr>
                <a:spLocks/>
              </p:cNvSpPr>
              <p:nvPr/>
            </p:nvSpPr>
            <p:spPr bwMode="auto">
              <a:xfrm>
                <a:off x="1748" y="3622"/>
                <a:ext cx="1" cy="20"/>
              </a:xfrm>
              <a:custGeom>
                <a:avLst/>
                <a:gdLst>
                  <a:gd name="T0" fmla="*/ 0 w 1"/>
                  <a:gd name="T1" fmla="*/ 20 h 20"/>
                  <a:gd name="T2" fmla="*/ 0 w 1"/>
                  <a:gd name="T3" fmla="*/ 10 h 20"/>
                  <a:gd name="T4" fmla="*/ 0 w 1"/>
                  <a:gd name="T5" fmla="*/ 0 h 20"/>
                  <a:gd name="T6" fmla="*/ 0 w 1"/>
                  <a:gd name="T7" fmla="*/ 20 h 20"/>
                  <a:gd name="T8" fmla="*/ 0 w 1"/>
                  <a:gd name="T9" fmla="*/ 20 h 20"/>
                  <a:gd name="T10" fmla="*/ 0 w 1"/>
                  <a:gd name="T11" fmla="*/ 2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20"/>
                  <a:gd name="T20" fmla="*/ 1 w 1"/>
                  <a:gd name="T21" fmla="*/ 20 h 2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20">
                    <a:moveTo>
                      <a:pt x="0" y="2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7" name="Freeform 42"/>
              <p:cNvSpPr>
                <a:spLocks/>
              </p:cNvSpPr>
              <p:nvPr/>
            </p:nvSpPr>
            <p:spPr bwMode="auto">
              <a:xfrm>
                <a:off x="1692" y="2503"/>
                <a:ext cx="110" cy="40"/>
              </a:xfrm>
              <a:custGeom>
                <a:avLst/>
                <a:gdLst>
                  <a:gd name="T0" fmla="*/ 3 w 110"/>
                  <a:gd name="T1" fmla="*/ 10 h 40"/>
                  <a:gd name="T2" fmla="*/ 10 w 110"/>
                  <a:gd name="T3" fmla="*/ 7 h 40"/>
                  <a:gd name="T4" fmla="*/ 13 w 110"/>
                  <a:gd name="T5" fmla="*/ 3 h 40"/>
                  <a:gd name="T6" fmla="*/ 20 w 110"/>
                  <a:gd name="T7" fmla="*/ 0 h 40"/>
                  <a:gd name="T8" fmla="*/ 26 w 110"/>
                  <a:gd name="T9" fmla="*/ 0 h 40"/>
                  <a:gd name="T10" fmla="*/ 33 w 110"/>
                  <a:gd name="T11" fmla="*/ 0 h 40"/>
                  <a:gd name="T12" fmla="*/ 40 w 110"/>
                  <a:gd name="T13" fmla="*/ 0 h 40"/>
                  <a:gd name="T14" fmla="*/ 43 w 110"/>
                  <a:gd name="T15" fmla="*/ 3 h 40"/>
                  <a:gd name="T16" fmla="*/ 50 w 110"/>
                  <a:gd name="T17" fmla="*/ 3 h 40"/>
                  <a:gd name="T18" fmla="*/ 56 w 110"/>
                  <a:gd name="T19" fmla="*/ 10 h 40"/>
                  <a:gd name="T20" fmla="*/ 63 w 110"/>
                  <a:gd name="T21" fmla="*/ 10 h 40"/>
                  <a:gd name="T22" fmla="*/ 70 w 110"/>
                  <a:gd name="T23" fmla="*/ 13 h 40"/>
                  <a:gd name="T24" fmla="*/ 76 w 110"/>
                  <a:gd name="T25" fmla="*/ 20 h 40"/>
                  <a:gd name="T26" fmla="*/ 80 w 110"/>
                  <a:gd name="T27" fmla="*/ 20 h 40"/>
                  <a:gd name="T28" fmla="*/ 86 w 110"/>
                  <a:gd name="T29" fmla="*/ 23 h 40"/>
                  <a:gd name="T30" fmla="*/ 96 w 110"/>
                  <a:gd name="T31" fmla="*/ 27 h 40"/>
                  <a:gd name="T32" fmla="*/ 96 w 110"/>
                  <a:gd name="T33" fmla="*/ 30 h 40"/>
                  <a:gd name="T34" fmla="*/ 106 w 110"/>
                  <a:gd name="T35" fmla="*/ 33 h 40"/>
                  <a:gd name="T36" fmla="*/ 110 w 110"/>
                  <a:gd name="T37" fmla="*/ 36 h 40"/>
                  <a:gd name="T38" fmla="*/ 103 w 110"/>
                  <a:gd name="T39" fmla="*/ 40 h 40"/>
                  <a:gd name="T40" fmla="*/ 100 w 110"/>
                  <a:gd name="T41" fmla="*/ 40 h 40"/>
                  <a:gd name="T42" fmla="*/ 93 w 110"/>
                  <a:gd name="T43" fmla="*/ 40 h 40"/>
                  <a:gd name="T44" fmla="*/ 83 w 110"/>
                  <a:gd name="T45" fmla="*/ 40 h 40"/>
                  <a:gd name="T46" fmla="*/ 73 w 110"/>
                  <a:gd name="T47" fmla="*/ 40 h 40"/>
                  <a:gd name="T48" fmla="*/ 73 w 110"/>
                  <a:gd name="T49" fmla="*/ 36 h 40"/>
                  <a:gd name="T50" fmla="*/ 76 w 110"/>
                  <a:gd name="T51" fmla="*/ 33 h 40"/>
                  <a:gd name="T52" fmla="*/ 70 w 110"/>
                  <a:gd name="T53" fmla="*/ 30 h 40"/>
                  <a:gd name="T54" fmla="*/ 66 w 110"/>
                  <a:gd name="T55" fmla="*/ 27 h 40"/>
                  <a:gd name="T56" fmla="*/ 63 w 110"/>
                  <a:gd name="T57" fmla="*/ 20 h 40"/>
                  <a:gd name="T58" fmla="*/ 50 w 110"/>
                  <a:gd name="T59" fmla="*/ 17 h 40"/>
                  <a:gd name="T60" fmla="*/ 40 w 110"/>
                  <a:gd name="T61" fmla="*/ 13 h 40"/>
                  <a:gd name="T62" fmla="*/ 26 w 110"/>
                  <a:gd name="T63" fmla="*/ 7 h 40"/>
                  <a:gd name="T64" fmla="*/ 33 w 110"/>
                  <a:gd name="T65" fmla="*/ 7 h 40"/>
                  <a:gd name="T66" fmla="*/ 23 w 110"/>
                  <a:gd name="T67" fmla="*/ 3 h 40"/>
                  <a:gd name="T68" fmla="*/ 20 w 110"/>
                  <a:gd name="T69" fmla="*/ 7 h 40"/>
                  <a:gd name="T70" fmla="*/ 13 w 110"/>
                  <a:gd name="T71" fmla="*/ 10 h 40"/>
                  <a:gd name="T72" fmla="*/ 10 w 110"/>
                  <a:gd name="T73" fmla="*/ 13 h 40"/>
                  <a:gd name="T74" fmla="*/ 3 w 110"/>
                  <a:gd name="T75" fmla="*/ 13 h 40"/>
                  <a:gd name="T76" fmla="*/ 3 w 110"/>
                  <a:gd name="T77" fmla="*/ 13 h 40"/>
                  <a:gd name="T78" fmla="*/ 0 w 110"/>
                  <a:gd name="T79" fmla="*/ 10 h 40"/>
                  <a:gd name="T80" fmla="*/ 3 w 110"/>
                  <a:gd name="T81" fmla="*/ 10 h 40"/>
                  <a:gd name="T82" fmla="*/ 3 w 110"/>
                  <a:gd name="T83" fmla="*/ 7 h 40"/>
                  <a:gd name="T84" fmla="*/ 3 w 110"/>
                  <a:gd name="T85" fmla="*/ 13 h 4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10"/>
                  <a:gd name="T130" fmla="*/ 0 h 40"/>
                  <a:gd name="T131" fmla="*/ 110 w 110"/>
                  <a:gd name="T132" fmla="*/ 40 h 4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10" h="40">
                    <a:moveTo>
                      <a:pt x="3" y="13"/>
                    </a:moveTo>
                    <a:lnTo>
                      <a:pt x="6" y="10"/>
                    </a:lnTo>
                    <a:lnTo>
                      <a:pt x="3" y="10"/>
                    </a:lnTo>
                    <a:lnTo>
                      <a:pt x="6" y="7"/>
                    </a:lnTo>
                    <a:lnTo>
                      <a:pt x="10" y="7"/>
                    </a:lnTo>
                    <a:lnTo>
                      <a:pt x="10" y="3"/>
                    </a:lnTo>
                    <a:lnTo>
                      <a:pt x="13" y="3"/>
                    </a:lnTo>
                    <a:lnTo>
                      <a:pt x="16" y="3"/>
                    </a:lnTo>
                    <a:lnTo>
                      <a:pt x="20" y="0"/>
                    </a:lnTo>
                    <a:lnTo>
                      <a:pt x="23" y="0"/>
                    </a:lnTo>
                    <a:lnTo>
                      <a:pt x="26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6" y="0"/>
                    </a:lnTo>
                    <a:lnTo>
                      <a:pt x="40" y="0"/>
                    </a:lnTo>
                    <a:lnTo>
                      <a:pt x="40" y="3"/>
                    </a:lnTo>
                    <a:lnTo>
                      <a:pt x="43" y="3"/>
                    </a:lnTo>
                    <a:lnTo>
                      <a:pt x="50" y="3"/>
                    </a:lnTo>
                    <a:lnTo>
                      <a:pt x="53" y="3"/>
                    </a:lnTo>
                    <a:lnTo>
                      <a:pt x="53" y="7"/>
                    </a:lnTo>
                    <a:lnTo>
                      <a:pt x="56" y="10"/>
                    </a:lnTo>
                    <a:lnTo>
                      <a:pt x="60" y="10"/>
                    </a:lnTo>
                    <a:lnTo>
                      <a:pt x="63" y="10"/>
                    </a:lnTo>
                    <a:lnTo>
                      <a:pt x="66" y="13"/>
                    </a:lnTo>
                    <a:lnTo>
                      <a:pt x="70" y="13"/>
                    </a:lnTo>
                    <a:lnTo>
                      <a:pt x="73" y="17"/>
                    </a:lnTo>
                    <a:lnTo>
                      <a:pt x="73" y="20"/>
                    </a:lnTo>
                    <a:lnTo>
                      <a:pt x="76" y="20"/>
                    </a:lnTo>
                    <a:lnTo>
                      <a:pt x="76" y="23"/>
                    </a:lnTo>
                    <a:lnTo>
                      <a:pt x="80" y="20"/>
                    </a:lnTo>
                    <a:lnTo>
                      <a:pt x="83" y="23"/>
                    </a:lnTo>
                    <a:lnTo>
                      <a:pt x="86" y="23"/>
                    </a:lnTo>
                    <a:lnTo>
                      <a:pt x="90" y="27"/>
                    </a:lnTo>
                    <a:lnTo>
                      <a:pt x="93" y="27"/>
                    </a:lnTo>
                    <a:lnTo>
                      <a:pt x="96" y="27"/>
                    </a:lnTo>
                    <a:lnTo>
                      <a:pt x="93" y="27"/>
                    </a:lnTo>
                    <a:lnTo>
                      <a:pt x="93" y="30"/>
                    </a:lnTo>
                    <a:lnTo>
                      <a:pt x="96" y="30"/>
                    </a:lnTo>
                    <a:lnTo>
                      <a:pt x="100" y="30"/>
                    </a:lnTo>
                    <a:lnTo>
                      <a:pt x="103" y="30"/>
                    </a:lnTo>
                    <a:lnTo>
                      <a:pt x="106" y="33"/>
                    </a:lnTo>
                    <a:lnTo>
                      <a:pt x="110" y="33"/>
                    </a:lnTo>
                    <a:lnTo>
                      <a:pt x="110" y="36"/>
                    </a:lnTo>
                    <a:lnTo>
                      <a:pt x="110" y="40"/>
                    </a:lnTo>
                    <a:lnTo>
                      <a:pt x="103" y="40"/>
                    </a:lnTo>
                    <a:lnTo>
                      <a:pt x="100" y="40"/>
                    </a:lnTo>
                    <a:lnTo>
                      <a:pt x="96" y="40"/>
                    </a:lnTo>
                    <a:lnTo>
                      <a:pt x="93" y="40"/>
                    </a:lnTo>
                    <a:lnTo>
                      <a:pt x="90" y="40"/>
                    </a:lnTo>
                    <a:lnTo>
                      <a:pt x="86" y="40"/>
                    </a:lnTo>
                    <a:lnTo>
                      <a:pt x="83" y="40"/>
                    </a:lnTo>
                    <a:lnTo>
                      <a:pt x="80" y="40"/>
                    </a:lnTo>
                    <a:lnTo>
                      <a:pt x="76" y="40"/>
                    </a:lnTo>
                    <a:lnTo>
                      <a:pt x="73" y="40"/>
                    </a:lnTo>
                    <a:lnTo>
                      <a:pt x="73" y="36"/>
                    </a:lnTo>
                    <a:lnTo>
                      <a:pt x="76" y="36"/>
                    </a:lnTo>
                    <a:lnTo>
                      <a:pt x="76" y="33"/>
                    </a:lnTo>
                    <a:lnTo>
                      <a:pt x="76" y="30"/>
                    </a:lnTo>
                    <a:lnTo>
                      <a:pt x="73" y="30"/>
                    </a:lnTo>
                    <a:lnTo>
                      <a:pt x="70" y="30"/>
                    </a:lnTo>
                    <a:lnTo>
                      <a:pt x="66" y="27"/>
                    </a:lnTo>
                    <a:lnTo>
                      <a:pt x="66" y="23"/>
                    </a:lnTo>
                    <a:lnTo>
                      <a:pt x="63" y="20"/>
                    </a:lnTo>
                    <a:lnTo>
                      <a:pt x="60" y="20"/>
                    </a:lnTo>
                    <a:lnTo>
                      <a:pt x="53" y="20"/>
                    </a:lnTo>
                    <a:lnTo>
                      <a:pt x="50" y="17"/>
                    </a:lnTo>
                    <a:lnTo>
                      <a:pt x="43" y="13"/>
                    </a:lnTo>
                    <a:lnTo>
                      <a:pt x="40" y="13"/>
                    </a:lnTo>
                    <a:lnTo>
                      <a:pt x="30" y="10"/>
                    </a:lnTo>
                    <a:lnTo>
                      <a:pt x="26" y="7"/>
                    </a:lnTo>
                    <a:lnTo>
                      <a:pt x="30" y="7"/>
                    </a:lnTo>
                    <a:lnTo>
                      <a:pt x="33" y="7"/>
                    </a:lnTo>
                    <a:lnTo>
                      <a:pt x="30" y="7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20" y="3"/>
                    </a:lnTo>
                    <a:lnTo>
                      <a:pt x="20" y="7"/>
                    </a:lnTo>
                    <a:lnTo>
                      <a:pt x="16" y="10"/>
                    </a:lnTo>
                    <a:lnTo>
                      <a:pt x="13" y="10"/>
                    </a:lnTo>
                    <a:lnTo>
                      <a:pt x="10" y="10"/>
                    </a:lnTo>
                    <a:lnTo>
                      <a:pt x="10" y="13"/>
                    </a:lnTo>
                    <a:lnTo>
                      <a:pt x="6" y="13"/>
                    </a:lnTo>
                    <a:lnTo>
                      <a:pt x="3" y="13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3" y="10"/>
                    </a:lnTo>
                    <a:lnTo>
                      <a:pt x="3" y="7"/>
                    </a:lnTo>
                    <a:lnTo>
                      <a:pt x="3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8" name="Freeform 43"/>
              <p:cNvSpPr>
                <a:spLocks/>
              </p:cNvSpPr>
              <p:nvPr/>
            </p:nvSpPr>
            <p:spPr bwMode="auto">
              <a:xfrm>
                <a:off x="1758" y="2563"/>
                <a:ext cx="24" cy="10"/>
              </a:xfrm>
              <a:custGeom>
                <a:avLst/>
                <a:gdLst>
                  <a:gd name="T0" fmla="*/ 10 w 24"/>
                  <a:gd name="T1" fmla="*/ 10 h 10"/>
                  <a:gd name="T2" fmla="*/ 10 w 24"/>
                  <a:gd name="T3" fmla="*/ 6 h 10"/>
                  <a:gd name="T4" fmla="*/ 14 w 24"/>
                  <a:gd name="T5" fmla="*/ 6 h 10"/>
                  <a:gd name="T6" fmla="*/ 17 w 24"/>
                  <a:gd name="T7" fmla="*/ 6 h 10"/>
                  <a:gd name="T8" fmla="*/ 20 w 24"/>
                  <a:gd name="T9" fmla="*/ 6 h 10"/>
                  <a:gd name="T10" fmla="*/ 24 w 24"/>
                  <a:gd name="T11" fmla="*/ 6 h 10"/>
                  <a:gd name="T12" fmla="*/ 24 w 24"/>
                  <a:gd name="T13" fmla="*/ 6 h 10"/>
                  <a:gd name="T14" fmla="*/ 20 w 24"/>
                  <a:gd name="T15" fmla="*/ 3 h 10"/>
                  <a:gd name="T16" fmla="*/ 17 w 24"/>
                  <a:gd name="T17" fmla="*/ 3 h 10"/>
                  <a:gd name="T18" fmla="*/ 17 w 24"/>
                  <a:gd name="T19" fmla="*/ 3 h 10"/>
                  <a:gd name="T20" fmla="*/ 17 w 24"/>
                  <a:gd name="T21" fmla="*/ 3 h 10"/>
                  <a:gd name="T22" fmla="*/ 14 w 24"/>
                  <a:gd name="T23" fmla="*/ 3 h 10"/>
                  <a:gd name="T24" fmla="*/ 10 w 24"/>
                  <a:gd name="T25" fmla="*/ 0 h 10"/>
                  <a:gd name="T26" fmla="*/ 7 w 24"/>
                  <a:gd name="T27" fmla="*/ 0 h 10"/>
                  <a:gd name="T28" fmla="*/ 7 w 24"/>
                  <a:gd name="T29" fmla="*/ 0 h 10"/>
                  <a:gd name="T30" fmla="*/ 4 w 24"/>
                  <a:gd name="T31" fmla="*/ 0 h 10"/>
                  <a:gd name="T32" fmla="*/ 7 w 24"/>
                  <a:gd name="T33" fmla="*/ 0 h 10"/>
                  <a:gd name="T34" fmla="*/ 4 w 24"/>
                  <a:gd name="T35" fmla="*/ 0 h 10"/>
                  <a:gd name="T36" fmla="*/ 0 w 24"/>
                  <a:gd name="T37" fmla="*/ 0 h 10"/>
                  <a:gd name="T38" fmla="*/ 0 w 24"/>
                  <a:gd name="T39" fmla="*/ 0 h 10"/>
                  <a:gd name="T40" fmla="*/ 4 w 24"/>
                  <a:gd name="T41" fmla="*/ 3 h 10"/>
                  <a:gd name="T42" fmla="*/ 7 w 24"/>
                  <a:gd name="T43" fmla="*/ 3 h 10"/>
                  <a:gd name="T44" fmla="*/ 4 w 24"/>
                  <a:gd name="T45" fmla="*/ 6 h 10"/>
                  <a:gd name="T46" fmla="*/ 7 w 24"/>
                  <a:gd name="T47" fmla="*/ 6 h 10"/>
                  <a:gd name="T48" fmla="*/ 7 w 24"/>
                  <a:gd name="T49" fmla="*/ 6 h 10"/>
                  <a:gd name="T50" fmla="*/ 7 w 24"/>
                  <a:gd name="T51" fmla="*/ 10 h 10"/>
                  <a:gd name="T52" fmla="*/ 10 w 24"/>
                  <a:gd name="T53" fmla="*/ 6 h 10"/>
                  <a:gd name="T54" fmla="*/ 10 w 24"/>
                  <a:gd name="T55" fmla="*/ 10 h 10"/>
                  <a:gd name="T56" fmla="*/ 10 w 24"/>
                  <a:gd name="T57" fmla="*/ 10 h 10"/>
                  <a:gd name="T58" fmla="*/ 10 w 24"/>
                  <a:gd name="T59" fmla="*/ 10 h 10"/>
                  <a:gd name="T60" fmla="*/ 10 w 24"/>
                  <a:gd name="T61" fmla="*/ 10 h 10"/>
                  <a:gd name="T62" fmla="*/ 10 w 24"/>
                  <a:gd name="T63" fmla="*/ 10 h 1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"/>
                  <a:gd name="T97" fmla="*/ 0 h 10"/>
                  <a:gd name="T98" fmla="*/ 24 w 24"/>
                  <a:gd name="T99" fmla="*/ 10 h 1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" h="10">
                    <a:moveTo>
                      <a:pt x="10" y="10"/>
                    </a:moveTo>
                    <a:lnTo>
                      <a:pt x="10" y="6"/>
                    </a:lnTo>
                    <a:lnTo>
                      <a:pt x="14" y="6"/>
                    </a:lnTo>
                    <a:lnTo>
                      <a:pt x="17" y="6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0" y="3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7" y="3"/>
                    </a:lnTo>
                    <a:lnTo>
                      <a:pt x="4" y="6"/>
                    </a:lnTo>
                    <a:lnTo>
                      <a:pt x="7" y="6"/>
                    </a:lnTo>
                    <a:lnTo>
                      <a:pt x="7" y="10"/>
                    </a:lnTo>
                    <a:lnTo>
                      <a:pt x="10" y="6"/>
                    </a:lnTo>
                    <a:lnTo>
                      <a:pt x="10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49" name="Freeform 44"/>
              <p:cNvSpPr>
                <a:spLocks/>
              </p:cNvSpPr>
              <p:nvPr/>
            </p:nvSpPr>
            <p:spPr bwMode="auto">
              <a:xfrm>
                <a:off x="1802" y="2543"/>
                <a:ext cx="63" cy="33"/>
              </a:xfrm>
              <a:custGeom>
                <a:avLst/>
                <a:gdLst>
                  <a:gd name="T0" fmla="*/ 0 w 63"/>
                  <a:gd name="T1" fmla="*/ 20 h 33"/>
                  <a:gd name="T2" fmla="*/ 0 w 63"/>
                  <a:gd name="T3" fmla="*/ 16 h 33"/>
                  <a:gd name="T4" fmla="*/ 6 w 63"/>
                  <a:gd name="T5" fmla="*/ 20 h 33"/>
                  <a:gd name="T6" fmla="*/ 10 w 63"/>
                  <a:gd name="T7" fmla="*/ 20 h 33"/>
                  <a:gd name="T8" fmla="*/ 16 w 63"/>
                  <a:gd name="T9" fmla="*/ 20 h 33"/>
                  <a:gd name="T10" fmla="*/ 20 w 63"/>
                  <a:gd name="T11" fmla="*/ 20 h 33"/>
                  <a:gd name="T12" fmla="*/ 16 w 63"/>
                  <a:gd name="T13" fmla="*/ 16 h 33"/>
                  <a:gd name="T14" fmla="*/ 16 w 63"/>
                  <a:gd name="T15" fmla="*/ 13 h 33"/>
                  <a:gd name="T16" fmla="*/ 16 w 63"/>
                  <a:gd name="T17" fmla="*/ 10 h 33"/>
                  <a:gd name="T18" fmla="*/ 16 w 63"/>
                  <a:gd name="T19" fmla="*/ 6 h 33"/>
                  <a:gd name="T20" fmla="*/ 10 w 63"/>
                  <a:gd name="T21" fmla="*/ 3 h 33"/>
                  <a:gd name="T22" fmla="*/ 16 w 63"/>
                  <a:gd name="T23" fmla="*/ 3 h 33"/>
                  <a:gd name="T24" fmla="*/ 20 w 63"/>
                  <a:gd name="T25" fmla="*/ 3 h 33"/>
                  <a:gd name="T26" fmla="*/ 26 w 63"/>
                  <a:gd name="T27" fmla="*/ 3 h 33"/>
                  <a:gd name="T28" fmla="*/ 30 w 63"/>
                  <a:gd name="T29" fmla="*/ 3 h 33"/>
                  <a:gd name="T30" fmla="*/ 33 w 63"/>
                  <a:gd name="T31" fmla="*/ 0 h 33"/>
                  <a:gd name="T32" fmla="*/ 36 w 63"/>
                  <a:gd name="T33" fmla="*/ 3 h 33"/>
                  <a:gd name="T34" fmla="*/ 40 w 63"/>
                  <a:gd name="T35" fmla="*/ 6 h 33"/>
                  <a:gd name="T36" fmla="*/ 46 w 63"/>
                  <a:gd name="T37" fmla="*/ 6 h 33"/>
                  <a:gd name="T38" fmla="*/ 50 w 63"/>
                  <a:gd name="T39" fmla="*/ 10 h 33"/>
                  <a:gd name="T40" fmla="*/ 53 w 63"/>
                  <a:gd name="T41" fmla="*/ 10 h 33"/>
                  <a:gd name="T42" fmla="*/ 46 w 63"/>
                  <a:gd name="T43" fmla="*/ 10 h 33"/>
                  <a:gd name="T44" fmla="*/ 53 w 63"/>
                  <a:gd name="T45" fmla="*/ 13 h 33"/>
                  <a:gd name="T46" fmla="*/ 63 w 63"/>
                  <a:gd name="T47" fmla="*/ 16 h 33"/>
                  <a:gd name="T48" fmla="*/ 63 w 63"/>
                  <a:gd name="T49" fmla="*/ 20 h 33"/>
                  <a:gd name="T50" fmla="*/ 60 w 63"/>
                  <a:gd name="T51" fmla="*/ 23 h 33"/>
                  <a:gd name="T52" fmla="*/ 60 w 63"/>
                  <a:gd name="T53" fmla="*/ 23 h 33"/>
                  <a:gd name="T54" fmla="*/ 53 w 63"/>
                  <a:gd name="T55" fmla="*/ 23 h 33"/>
                  <a:gd name="T56" fmla="*/ 50 w 63"/>
                  <a:gd name="T57" fmla="*/ 20 h 33"/>
                  <a:gd name="T58" fmla="*/ 46 w 63"/>
                  <a:gd name="T59" fmla="*/ 23 h 33"/>
                  <a:gd name="T60" fmla="*/ 43 w 63"/>
                  <a:gd name="T61" fmla="*/ 26 h 33"/>
                  <a:gd name="T62" fmla="*/ 36 w 63"/>
                  <a:gd name="T63" fmla="*/ 23 h 33"/>
                  <a:gd name="T64" fmla="*/ 36 w 63"/>
                  <a:gd name="T65" fmla="*/ 20 h 33"/>
                  <a:gd name="T66" fmla="*/ 33 w 63"/>
                  <a:gd name="T67" fmla="*/ 23 h 33"/>
                  <a:gd name="T68" fmla="*/ 33 w 63"/>
                  <a:gd name="T69" fmla="*/ 26 h 33"/>
                  <a:gd name="T70" fmla="*/ 30 w 63"/>
                  <a:gd name="T71" fmla="*/ 30 h 33"/>
                  <a:gd name="T72" fmla="*/ 30 w 63"/>
                  <a:gd name="T73" fmla="*/ 33 h 33"/>
                  <a:gd name="T74" fmla="*/ 26 w 63"/>
                  <a:gd name="T75" fmla="*/ 30 h 33"/>
                  <a:gd name="T76" fmla="*/ 23 w 63"/>
                  <a:gd name="T77" fmla="*/ 26 h 33"/>
                  <a:gd name="T78" fmla="*/ 23 w 63"/>
                  <a:gd name="T79" fmla="*/ 23 h 33"/>
                  <a:gd name="T80" fmla="*/ 16 w 63"/>
                  <a:gd name="T81" fmla="*/ 23 h 33"/>
                  <a:gd name="T82" fmla="*/ 16 w 63"/>
                  <a:gd name="T83" fmla="*/ 26 h 33"/>
                  <a:gd name="T84" fmla="*/ 10 w 63"/>
                  <a:gd name="T85" fmla="*/ 23 h 33"/>
                  <a:gd name="T86" fmla="*/ 3 w 63"/>
                  <a:gd name="T87" fmla="*/ 23 h 33"/>
                  <a:gd name="T88" fmla="*/ 3 w 63"/>
                  <a:gd name="T89" fmla="*/ 26 h 33"/>
                  <a:gd name="T90" fmla="*/ 0 w 63"/>
                  <a:gd name="T91" fmla="*/ 23 h 33"/>
                  <a:gd name="T92" fmla="*/ 0 w 63"/>
                  <a:gd name="T93" fmla="*/ 23 h 33"/>
                  <a:gd name="T94" fmla="*/ 0 w 63"/>
                  <a:gd name="T95" fmla="*/ 23 h 33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3"/>
                  <a:gd name="T145" fmla="*/ 0 h 33"/>
                  <a:gd name="T146" fmla="*/ 63 w 63"/>
                  <a:gd name="T147" fmla="*/ 33 h 33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3" h="33">
                    <a:moveTo>
                      <a:pt x="0" y="23"/>
                    </a:moveTo>
                    <a:lnTo>
                      <a:pt x="0" y="20"/>
                    </a:lnTo>
                    <a:lnTo>
                      <a:pt x="0" y="16"/>
                    </a:lnTo>
                    <a:lnTo>
                      <a:pt x="3" y="20"/>
                    </a:lnTo>
                    <a:lnTo>
                      <a:pt x="6" y="20"/>
                    </a:lnTo>
                    <a:lnTo>
                      <a:pt x="10" y="20"/>
                    </a:lnTo>
                    <a:lnTo>
                      <a:pt x="13" y="20"/>
                    </a:lnTo>
                    <a:lnTo>
                      <a:pt x="16" y="20"/>
                    </a:lnTo>
                    <a:lnTo>
                      <a:pt x="20" y="20"/>
                    </a:lnTo>
                    <a:lnTo>
                      <a:pt x="20" y="16"/>
                    </a:lnTo>
                    <a:lnTo>
                      <a:pt x="16" y="16"/>
                    </a:lnTo>
                    <a:lnTo>
                      <a:pt x="16" y="13"/>
                    </a:lnTo>
                    <a:lnTo>
                      <a:pt x="16" y="10"/>
                    </a:lnTo>
                    <a:lnTo>
                      <a:pt x="16" y="6"/>
                    </a:lnTo>
                    <a:lnTo>
                      <a:pt x="10" y="6"/>
                    </a:lnTo>
                    <a:lnTo>
                      <a:pt x="10" y="3"/>
                    </a:lnTo>
                    <a:lnTo>
                      <a:pt x="16" y="3"/>
                    </a:lnTo>
                    <a:lnTo>
                      <a:pt x="20" y="3"/>
                    </a:lnTo>
                    <a:lnTo>
                      <a:pt x="23" y="3"/>
                    </a:lnTo>
                    <a:lnTo>
                      <a:pt x="26" y="3"/>
                    </a:lnTo>
                    <a:lnTo>
                      <a:pt x="30" y="3"/>
                    </a:lnTo>
                    <a:lnTo>
                      <a:pt x="33" y="3"/>
                    </a:lnTo>
                    <a:lnTo>
                      <a:pt x="33" y="0"/>
                    </a:lnTo>
                    <a:lnTo>
                      <a:pt x="36" y="3"/>
                    </a:lnTo>
                    <a:lnTo>
                      <a:pt x="40" y="3"/>
                    </a:lnTo>
                    <a:lnTo>
                      <a:pt x="40" y="6"/>
                    </a:lnTo>
                    <a:lnTo>
                      <a:pt x="43" y="3"/>
                    </a:lnTo>
                    <a:lnTo>
                      <a:pt x="46" y="6"/>
                    </a:lnTo>
                    <a:lnTo>
                      <a:pt x="46" y="10"/>
                    </a:lnTo>
                    <a:lnTo>
                      <a:pt x="50" y="10"/>
                    </a:lnTo>
                    <a:lnTo>
                      <a:pt x="53" y="10"/>
                    </a:lnTo>
                    <a:lnTo>
                      <a:pt x="50" y="10"/>
                    </a:lnTo>
                    <a:lnTo>
                      <a:pt x="46" y="10"/>
                    </a:lnTo>
                    <a:lnTo>
                      <a:pt x="50" y="13"/>
                    </a:lnTo>
                    <a:lnTo>
                      <a:pt x="53" y="13"/>
                    </a:lnTo>
                    <a:lnTo>
                      <a:pt x="60" y="13"/>
                    </a:lnTo>
                    <a:lnTo>
                      <a:pt x="63" y="16"/>
                    </a:lnTo>
                    <a:lnTo>
                      <a:pt x="63" y="20"/>
                    </a:lnTo>
                    <a:lnTo>
                      <a:pt x="63" y="23"/>
                    </a:lnTo>
                    <a:lnTo>
                      <a:pt x="60" y="23"/>
                    </a:lnTo>
                    <a:lnTo>
                      <a:pt x="60" y="26"/>
                    </a:lnTo>
                    <a:lnTo>
                      <a:pt x="60" y="23"/>
                    </a:lnTo>
                    <a:lnTo>
                      <a:pt x="53" y="23"/>
                    </a:lnTo>
                    <a:lnTo>
                      <a:pt x="50" y="20"/>
                    </a:lnTo>
                    <a:lnTo>
                      <a:pt x="46" y="23"/>
                    </a:lnTo>
                    <a:lnTo>
                      <a:pt x="43" y="23"/>
                    </a:lnTo>
                    <a:lnTo>
                      <a:pt x="43" y="26"/>
                    </a:lnTo>
                    <a:lnTo>
                      <a:pt x="40" y="26"/>
                    </a:lnTo>
                    <a:lnTo>
                      <a:pt x="36" y="23"/>
                    </a:lnTo>
                    <a:lnTo>
                      <a:pt x="40" y="23"/>
                    </a:lnTo>
                    <a:lnTo>
                      <a:pt x="36" y="20"/>
                    </a:lnTo>
                    <a:lnTo>
                      <a:pt x="36" y="23"/>
                    </a:lnTo>
                    <a:lnTo>
                      <a:pt x="33" y="23"/>
                    </a:lnTo>
                    <a:lnTo>
                      <a:pt x="33" y="26"/>
                    </a:lnTo>
                    <a:lnTo>
                      <a:pt x="30" y="30"/>
                    </a:lnTo>
                    <a:lnTo>
                      <a:pt x="30" y="33"/>
                    </a:lnTo>
                    <a:lnTo>
                      <a:pt x="26" y="30"/>
                    </a:lnTo>
                    <a:lnTo>
                      <a:pt x="26" y="26"/>
                    </a:lnTo>
                    <a:lnTo>
                      <a:pt x="23" y="26"/>
                    </a:lnTo>
                    <a:lnTo>
                      <a:pt x="23" y="23"/>
                    </a:lnTo>
                    <a:lnTo>
                      <a:pt x="20" y="23"/>
                    </a:lnTo>
                    <a:lnTo>
                      <a:pt x="16" y="23"/>
                    </a:lnTo>
                    <a:lnTo>
                      <a:pt x="16" y="26"/>
                    </a:lnTo>
                    <a:lnTo>
                      <a:pt x="10" y="23"/>
                    </a:lnTo>
                    <a:lnTo>
                      <a:pt x="6" y="23"/>
                    </a:lnTo>
                    <a:lnTo>
                      <a:pt x="3" y="23"/>
                    </a:lnTo>
                    <a:lnTo>
                      <a:pt x="3" y="26"/>
                    </a:lnTo>
                    <a:lnTo>
                      <a:pt x="0" y="26"/>
                    </a:lnTo>
                    <a:lnTo>
                      <a:pt x="0" y="2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0" name="Freeform 45"/>
              <p:cNvSpPr>
                <a:spLocks/>
              </p:cNvSpPr>
              <p:nvPr/>
            </p:nvSpPr>
            <p:spPr bwMode="auto">
              <a:xfrm>
                <a:off x="1875" y="2563"/>
                <a:ext cx="17" cy="6"/>
              </a:xfrm>
              <a:custGeom>
                <a:avLst/>
                <a:gdLst>
                  <a:gd name="T0" fmla="*/ 3 w 17"/>
                  <a:gd name="T1" fmla="*/ 6 h 6"/>
                  <a:gd name="T2" fmla="*/ 3 w 17"/>
                  <a:gd name="T3" fmla="*/ 6 h 6"/>
                  <a:gd name="T4" fmla="*/ 7 w 17"/>
                  <a:gd name="T5" fmla="*/ 6 h 6"/>
                  <a:gd name="T6" fmla="*/ 10 w 17"/>
                  <a:gd name="T7" fmla="*/ 6 h 6"/>
                  <a:gd name="T8" fmla="*/ 13 w 17"/>
                  <a:gd name="T9" fmla="*/ 6 h 6"/>
                  <a:gd name="T10" fmla="*/ 13 w 17"/>
                  <a:gd name="T11" fmla="*/ 6 h 6"/>
                  <a:gd name="T12" fmla="*/ 13 w 17"/>
                  <a:gd name="T13" fmla="*/ 3 h 6"/>
                  <a:gd name="T14" fmla="*/ 17 w 17"/>
                  <a:gd name="T15" fmla="*/ 3 h 6"/>
                  <a:gd name="T16" fmla="*/ 17 w 17"/>
                  <a:gd name="T17" fmla="*/ 3 h 6"/>
                  <a:gd name="T18" fmla="*/ 17 w 17"/>
                  <a:gd name="T19" fmla="*/ 0 h 6"/>
                  <a:gd name="T20" fmla="*/ 17 w 17"/>
                  <a:gd name="T21" fmla="*/ 0 h 6"/>
                  <a:gd name="T22" fmla="*/ 13 w 17"/>
                  <a:gd name="T23" fmla="*/ 0 h 6"/>
                  <a:gd name="T24" fmla="*/ 13 w 17"/>
                  <a:gd name="T25" fmla="*/ 0 h 6"/>
                  <a:gd name="T26" fmla="*/ 10 w 17"/>
                  <a:gd name="T27" fmla="*/ 0 h 6"/>
                  <a:gd name="T28" fmla="*/ 3 w 17"/>
                  <a:gd name="T29" fmla="*/ 0 h 6"/>
                  <a:gd name="T30" fmla="*/ 3 w 17"/>
                  <a:gd name="T31" fmla="*/ 0 h 6"/>
                  <a:gd name="T32" fmla="*/ 0 w 17"/>
                  <a:gd name="T33" fmla="*/ 0 h 6"/>
                  <a:gd name="T34" fmla="*/ 0 w 17"/>
                  <a:gd name="T35" fmla="*/ 0 h 6"/>
                  <a:gd name="T36" fmla="*/ 3 w 17"/>
                  <a:gd name="T37" fmla="*/ 3 h 6"/>
                  <a:gd name="T38" fmla="*/ 0 w 17"/>
                  <a:gd name="T39" fmla="*/ 6 h 6"/>
                  <a:gd name="T40" fmla="*/ 3 w 17"/>
                  <a:gd name="T41" fmla="*/ 6 h 6"/>
                  <a:gd name="T42" fmla="*/ 3 w 17"/>
                  <a:gd name="T43" fmla="*/ 6 h 6"/>
                  <a:gd name="T44" fmla="*/ 3 w 17"/>
                  <a:gd name="T45" fmla="*/ 6 h 6"/>
                  <a:gd name="T46" fmla="*/ 3 w 17"/>
                  <a:gd name="T47" fmla="*/ 6 h 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7"/>
                  <a:gd name="T73" fmla="*/ 0 h 6"/>
                  <a:gd name="T74" fmla="*/ 17 w 17"/>
                  <a:gd name="T75" fmla="*/ 6 h 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7" h="6">
                    <a:moveTo>
                      <a:pt x="3" y="6"/>
                    </a:moveTo>
                    <a:lnTo>
                      <a:pt x="3" y="6"/>
                    </a:lnTo>
                    <a:lnTo>
                      <a:pt x="7" y="6"/>
                    </a:lnTo>
                    <a:lnTo>
                      <a:pt x="10" y="6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7" y="3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3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1" name="Freeform 46"/>
              <p:cNvSpPr>
                <a:spLocks/>
              </p:cNvSpPr>
              <p:nvPr/>
            </p:nvSpPr>
            <p:spPr bwMode="auto">
              <a:xfrm>
                <a:off x="1808" y="2526"/>
                <a:ext cx="10" cy="7"/>
              </a:xfrm>
              <a:custGeom>
                <a:avLst/>
                <a:gdLst>
                  <a:gd name="T0" fmla="*/ 0 w 10"/>
                  <a:gd name="T1" fmla="*/ 7 h 7"/>
                  <a:gd name="T2" fmla="*/ 4 w 10"/>
                  <a:gd name="T3" fmla="*/ 7 h 7"/>
                  <a:gd name="T4" fmla="*/ 7 w 10"/>
                  <a:gd name="T5" fmla="*/ 4 h 7"/>
                  <a:gd name="T6" fmla="*/ 10 w 10"/>
                  <a:gd name="T7" fmla="*/ 4 h 7"/>
                  <a:gd name="T8" fmla="*/ 10 w 10"/>
                  <a:gd name="T9" fmla="*/ 0 h 7"/>
                  <a:gd name="T10" fmla="*/ 7 w 10"/>
                  <a:gd name="T11" fmla="*/ 0 h 7"/>
                  <a:gd name="T12" fmla="*/ 4 w 10"/>
                  <a:gd name="T13" fmla="*/ 4 h 7"/>
                  <a:gd name="T14" fmla="*/ 4 w 10"/>
                  <a:gd name="T15" fmla="*/ 4 h 7"/>
                  <a:gd name="T16" fmla="*/ 4 w 10"/>
                  <a:gd name="T17" fmla="*/ 4 h 7"/>
                  <a:gd name="T18" fmla="*/ 4 w 10"/>
                  <a:gd name="T19" fmla="*/ 7 h 7"/>
                  <a:gd name="T20" fmla="*/ 4 w 10"/>
                  <a:gd name="T21" fmla="*/ 7 h 7"/>
                  <a:gd name="T22" fmla="*/ 0 w 10"/>
                  <a:gd name="T23" fmla="*/ 7 h 7"/>
                  <a:gd name="T24" fmla="*/ 0 w 10"/>
                  <a:gd name="T25" fmla="*/ 7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"/>
                  <a:gd name="T40" fmla="*/ 0 h 7"/>
                  <a:gd name="T41" fmla="*/ 10 w 10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" h="7">
                    <a:moveTo>
                      <a:pt x="0" y="7"/>
                    </a:moveTo>
                    <a:lnTo>
                      <a:pt x="4" y="7"/>
                    </a:lnTo>
                    <a:lnTo>
                      <a:pt x="7" y="4"/>
                    </a:lnTo>
                    <a:lnTo>
                      <a:pt x="10" y="4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7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2" name="Freeform 47"/>
              <p:cNvSpPr>
                <a:spLocks/>
              </p:cNvSpPr>
              <p:nvPr/>
            </p:nvSpPr>
            <p:spPr bwMode="auto">
              <a:xfrm>
                <a:off x="1762" y="2480"/>
                <a:ext cx="6" cy="13"/>
              </a:xfrm>
              <a:custGeom>
                <a:avLst/>
                <a:gdLst>
                  <a:gd name="T0" fmla="*/ 0 w 6"/>
                  <a:gd name="T1" fmla="*/ 6 h 13"/>
                  <a:gd name="T2" fmla="*/ 3 w 6"/>
                  <a:gd name="T3" fmla="*/ 6 h 13"/>
                  <a:gd name="T4" fmla="*/ 3 w 6"/>
                  <a:gd name="T5" fmla="*/ 3 h 13"/>
                  <a:gd name="T6" fmla="*/ 3 w 6"/>
                  <a:gd name="T7" fmla="*/ 0 h 13"/>
                  <a:gd name="T8" fmla="*/ 3 w 6"/>
                  <a:gd name="T9" fmla="*/ 0 h 13"/>
                  <a:gd name="T10" fmla="*/ 3 w 6"/>
                  <a:gd name="T11" fmla="*/ 0 h 13"/>
                  <a:gd name="T12" fmla="*/ 3 w 6"/>
                  <a:gd name="T13" fmla="*/ 3 h 13"/>
                  <a:gd name="T14" fmla="*/ 6 w 6"/>
                  <a:gd name="T15" fmla="*/ 3 h 13"/>
                  <a:gd name="T16" fmla="*/ 6 w 6"/>
                  <a:gd name="T17" fmla="*/ 6 h 13"/>
                  <a:gd name="T18" fmla="*/ 6 w 6"/>
                  <a:gd name="T19" fmla="*/ 10 h 13"/>
                  <a:gd name="T20" fmla="*/ 3 w 6"/>
                  <a:gd name="T21" fmla="*/ 10 h 13"/>
                  <a:gd name="T22" fmla="*/ 3 w 6"/>
                  <a:gd name="T23" fmla="*/ 13 h 13"/>
                  <a:gd name="T24" fmla="*/ 3 w 6"/>
                  <a:gd name="T25" fmla="*/ 10 h 13"/>
                  <a:gd name="T26" fmla="*/ 3 w 6"/>
                  <a:gd name="T27" fmla="*/ 10 h 13"/>
                  <a:gd name="T28" fmla="*/ 3 w 6"/>
                  <a:gd name="T29" fmla="*/ 6 h 13"/>
                  <a:gd name="T30" fmla="*/ 3 w 6"/>
                  <a:gd name="T31" fmla="*/ 6 h 13"/>
                  <a:gd name="T32" fmla="*/ 3 w 6"/>
                  <a:gd name="T33" fmla="*/ 10 h 13"/>
                  <a:gd name="T34" fmla="*/ 0 w 6"/>
                  <a:gd name="T35" fmla="*/ 6 h 13"/>
                  <a:gd name="T36" fmla="*/ 0 w 6"/>
                  <a:gd name="T37" fmla="*/ 6 h 13"/>
                  <a:gd name="T38" fmla="*/ 0 w 6"/>
                  <a:gd name="T39" fmla="*/ 6 h 13"/>
                  <a:gd name="T40" fmla="*/ 0 w 6"/>
                  <a:gd name="T41" fmla="*/ 6 h 1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6"/>
                  <a:gd name="T64" fmla="*/ 0 h 13"/>
                  <a:gd name="T65" fmla="*/ 6 w 6"/>
                  <a:gd name="T66" fmla="*/ 13 h 1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6" h="13">
                    <a:moveTo>
                      <a:pt x="0" y="6"/>
                    </a:moveTo>
                    <a:lnTo>
                      <a:pt x="3" y="6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6" y="3"/>
                    </a:lnTo>
                    <a:lnTo>
                      <a:pt x="6" y="6"/>
                    </a:lnTo>
                    <a:lnTo>
                      <a:pt x="6" y="10"/>
                    </a:lnTo>
                    <a:lnTo>
                      <a:pt x="3" y="10"/>
                    </a:lnTo>
                    <a:lnTo>
                      <a:pt x="3" y="13"/>
                    </a:lnTo>
                    <a:lnTo>
                      <a:pt x="3" y="10"/>
                    </a:lnTo>
                    <a:lnTo>
                      <a:pt x="3" y="6"/>
                    </a:lnTo>
                    <a:lnTo>
                      <a:pt x="3" y="1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3" name="Freeform 48"/>
              <p:cNvSpPr>
                <a:spLocks/>
              </p:cNvSpPr>
              <p:nvPr/>
            </p:nvSpPr>
            <p:spPr bwMode="auto">
              <a:xfrm>
                <a:off x="1758" y="2463"/>
                <a:ext cx="10" cy="3"/>
              </a:xfrm>
              <a:custGeom>
                <a:avLst/>
                <a:gdLst>
                  <a:gd name="T0" fmla="*/ 4 w 10"/>
                  <a:gd name="T1" fmla="*/ 3 h 3"/>
                  <a:gd name="T2" fmla="*/ 7 w 10"/>
                  <a:gd name="T3" fmla="*/ 3 h 3"/>
                  <a:gd name="T4" fmla="*/ 7 w 10"/>
                  <a:gd name="T5" fmla="*/ 3 h 3"/>
                  <a:gd name="T6" fmla="*/ 7 w 10"/>
                  <a:gd name="T7" fmla="*/ 3 h 3"/>
                  <a:gd name="T8" fmla="*/ 10 w 10"/>
                  <a:gd name="T9" fmla="*/ 3 h 3"/>
                  <a:gd name="T10" fmla="*/ 10 w 10"/>
                  <a:gd name="T11" fmla="*/ 3 h 3"/>
                  <a:gd name="T12" fmla="*/ 10 w 10"/>
                  <a:gd name="T13" fmla="*/ 0 h 3"/>
                  <a:gd name="T14" fmla="*/ 7 w 10"/>
                  <a:gd name="T15" fmla="*/ 0 h 3"/>
                  <a:gd name="T16" fmla="*/ 7 w 10"/>
                  <a:gd name="T17" fmla="*/ 0 h 3"/>
                  <a:gd name="T18" fmla="*/ 7 w 10"/>
                  <a:gd name="T19" fmla="*/ 0 h 3"/>
                  <a:gd name="T20" fmla="*/ 4 w 10"/>
                  <a:gd name="T21" fmla="*/ 0 h 3"/>
                  <a:gd name="T22" fmla="*/ 4 w 10"/>
                  <a:gd name="T23" fmla="*/ 3 h 3"/>
                  <a:gd name="T24" fmla="*/ 0 w 10"/>
                  <a:gd name="T25" fmla="*/ 0 h 3"/>
                  <a:gd name="T26" fmla="*/ 0 w 10"/>
                  <a:gd name="T27" fmla="*/ 0 h 3"/>
                  <a:gd name="T28" fmla="*/ 0 w 10"/>
                  <a:gd name="T29" fmla="*/ 3 h 3"/>
                  <a:gd name="T30" fmla="*/ 4 w 10"/>
                  <a:gd name="T31" fmla="*/ 3 h 3"/>
                  <a:gd name="T32" fmla="*/ 4 w 10"/>
                  <a:gd name="T33" fmla="*/ 3 h 3"/>
                  <a:gd name="T34" fmla="*/ 4 w 10"/>
                  <a:gd name="T35" fmla="*/ 3 h 3"/>
                  <a:gd name="T36" fmla="*/ 4 w 10"/>
                  <a:gd name="T37" fmla="*/ 3 h 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0"/>
                  <a:gd name="T58" fmla="*/ 0 h 3"/>
                  <a:gd name="T59" fmla="*/ 10 w 10"/>
                  <a:gd name="T60" fmla="*/ 3 h 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0" h="3">
                    <a:moveTo>
                      <a:pt x="4" y="3"/>
                    </a:moveTo>
                    <a:lnTo>
                      <a:pt x="7" y="3"/>
                    </a:lnTo>
                    <a:lnTo>
                      <a:pt x="10" y="3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4" name="Freeform 49"/>
              <p:cNvSpPr>
                <a:spLocks/>
              </p:cNvSpPr>
              <p:nvPr/>
            </p:nvSpPr>
            <p:spPr bwMode="auto">
              <a:xfrm>
                <a:off x="1772" y="2473"/>
                <a:ext cx="3" cy="3"/>
              </a:xfrm>
              <a:custGeom>
                <a:avLst/>
                <a:gdLst>
                  <a:gd name="T0" fmla="*/ 3 w 3"/>
                  <a:gd name="T1" fmla="*/ 0 h 3"/>
                  <a:gd name="T2" fmla="*/ 3 w 3"/>
                  <a:gd name="T3" fmla="*/ 0 h 3"/>
                  <a:gd name="T4" fmla="*/ 3 w 3"/>
                  <a:gd name="T5" fmla="*/ 0 h 3"/>
                  <a:gd name="T6" fmla="*/ 3 w 3"/>
                  <a:gd name="T7" fmla="*/ 3 h 3"/>
                  <a:gd name="T8" fmla="*/ 3 w 3"/>
                  <a:gd name="T9" fmla="*/ 0 h 3"/>
                  <a:gd name="T10" fmla="*/ 0 w 3"/>
                  <a:gd name="T11" fmla="*/ 0 h 3"/>
                  <a:gd name="T12" fmla="*/ 3 w 3"/>
                  <a:gd name="T13" fmla="*/ 0 h 3"/>
                  <a:gd name="T14" fmla="*/ 3 w 3"/>
                  <a:gd name="T15" fmla="*/ 0 h 3"/>
                  <a:gd name="T16" fmla="*/ 3 w 3"/>
                  <a:gd name="T17" fmla="*/ 0 h 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"/>
                  <a:gd name="T28" fmla="*/ 0 h 3"/>
                  <a:gd name="T29" fmla="*/ 3 w 3"/>
                  <a:gd name="T30" fmla="*/ 3 h 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" h="3">
                    <a:moveTo>
                      <a:pt x="3" y="0"/>
                    </a:moveTo>
                    <a:lnTo>
                      <a:pt x="3" y="0"/>
                    </a:ln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5" name="Freeform 50"/>
              <p:cNvSpPr>
                <a:spLocks/>
              </p:cNvSpPr>
              <p:nvPr/>
            </p:nvSpPr>
            <p:spPr bwMode="auto">
              <a:xfrm>
                <a:off x="1768" y="2463"/>
                <a:ext cx="10" cy="10"/>
              </a:xfrm>
              <a:custGeom>
                <a:avLst/>
                <a:gdLst>
                  <a:gd name="T0" fmla="*/ 7 w 10"/>
                  <a:gd name="T1" fmla="*/ 7 h 10"/>
                  <a:gd name="T2" fmla="*/ 7 w 10"/>
                  <a:gd name="T3" fmla="*/ 7 h 10"/>
                  <a:gd name="T4" fmla="*/ 7 w 10"/>
                  <a:gd name="T5" fmla="*/ 10 h 10"/>
                  <a:gd name="T6" fmla="*/ 7 w 10"/>
                  <a:gd name="T7" fmla="*/ 7 h 10"/>
                  <a:gd name="T8" fmla="*/ 7 w 10"/>
                  <a:gd name="T9" fmla="*/ 7 h 10"/>
                  <a:gd name="T10" fmla="*/ 7 w 10"/>
                  <a:gd name="T11" fmla="*/ 3 h 10"/>
                  <a:gd name="T12" fmla="*/ 7 w 10"/>
                  <a:gd name="T13" fmla="*/ 3 h 10"/>
                  <a:gd name="T14" fmla="*/ 4 w 10"/>
                  <a:gd name="T15" fmla="*/ 3 h 10"/>
                  <a:gd name="T16" fmla="*/ 4 w 10"/>
                  <a:gd name="T17" fmla="*/ 0 h 10"/>
                  <a:gd name="T18" fmla="*/ 0 w 10"/>
                  <a:gd name="T19" fmla="*/ 0 h 10"/>
                  <a:gd name="T20" fmla="*/ 0 w 10"/>
                  <a:gd name="T21" fmla="*/ 0 h 10"/>
                  <a:gd name="T22" fmla="*/ 0 w 10"/>
                  <a:gd name="T23" fmla="*/ 0 h 10"/>
                  <a:gd name="T24" fmla="*/ 4 w 10"/>
                  <a:gd name="T25" fmla="*/ 0 h 10"/>
                  <a:gd name="T26" fmla="*/ 7 w 10"/>
                  <a:gd name="T27" fmla="*/ 0 h 10"/>
                  <a:gd name="T28" fmla="*/ 7 w 10"/>
                  <a:gd name="T29" fmla="*/ 3 h 10"/>
                  <a:gd name="T30" fmla="*/ 7 w 10"/>
                  <a:gd name="T31" fmla="*/ 7 h 10"/>
                  <a:gd name="T32" fmla="*/ 10 w 10"/>
                  <a:gd name="T33" fmla="*/ 7 h 10"/>
                  <a:gd name="T34" fmla="*/ 10 w 10"/>
                  <a:gd name="T35" fmla="*/ 7 h 10"/>
                  <a:gd name="T36" fmla="*/ 7 w 10"/>
                  <a:gd name="T37" fmla="*/ 7 h 10"/>
                  <a:gd name="T38" fmla="*/ 7 w 10"/>
                  <a:gd name="T39" fmla="*/ 7 h 1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0"/>
                  <a:gd name="T61" fmla="*/ 0 h 10"/>
                  <a:gd name="T62" fmla="*/ 10 w 10"/>
                  <a:gd name="T63" fmla="*/ 10 h 10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0" h="10">
                    <a:moveTo>
                      <a:pt x="7" y="7"/>
                    </a:moveTo>
                    <a:lnTo>
                      <a:pt x="7" y="7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7" y="0"/>
                    </a:lnTo>
                    <a:lnTo>
                      <a:pt x="7" y="3"/>
                    </a:lnTo>
                    <a:lnTo>
                      <a:pt x="7" y="7"/>
                    </a:lnTo>
                    <a:lnTo>
                      <a:pt x="10" y="7"/>
                    </a:lnTo>
                    <a:lnTo>
                      <a:pt x="7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6" name="Freeform 51"/>
              <p:cNvSpPr>
                <a:spLocks/>
              </p:cNvSpPr>
              <p:nvPr/>
            </p:nvSpPr>
            <p:spPr bwMode="auto">
              <a:xfrm>
                <a:off x="1828" y="2523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1"/>
                  <a:gd name="T23" fmla="*/ 1 w 1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7" name="Freeform 52"/>
              <p:cNvSpPr>
                <a:spLocks/>
              </p:cNvSpPr>
              <p:nvPr/>
            </p:nvSpPr>
            <p:spPr bwMode="auto">
              <a:xfrm>
                <a:off x="1815" y="2516"/>
                <a:ext cx="3" cy="1"/>
              </a:xfrm>
              <a:custGeom>
                <a:avLst/>
                <a:gdLst>
                  <a:gd name="T0" fmla="*/ 0 w 3"/>
                  <a:gd name="T1" fmla="*/ 0 h 1"/>
                  <a:gd name="T2" fmla="*/ 3 w 3"/>
                  <a:gd name="T3" fmla="*/ 0 h 1"/>
                  <a:gd name="T4" fmla="*/ 3 w 3"/>
                  <a:gd name="T5" fmla="*/ 0 h 1"/>
                  <a:gd name="T6" fmla="*/ 3 w 3"/>
                  <a:gd name="T7" fmla="*/ 0 h 1"/>
                  <a:gd name="T8" fmla="*/ 3 w 3"/>
                  <a:gd name="T9" fmla="*/ 0 h 1"/>
                  <a:gd name="T10" fmla="*/ 0 w 3"/>
                  <a:gd name="T11" fmla="*/ 0 h 1"/>
                  <a:gd name="T12" fmla="*/ 3 w 3"/>
                  <a:gd name="T13" fmla="*/ 0 h 1"/>
                  <a:gd name="T14" fmla="*/ 3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"/>
                  <a:gd name="T31" fmla="*/ 0 h 1"/>
                  <a:gd name="T32" fmla="*/ 3 w 3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" h="1">
                    <a:moveTo>
                      <a:pt x="0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8" name="Freeform 53"/>
              <p:cNvSpPr>
                <a:spLocks/>
              </p:cNvSpPr>
              <p:nvPr/>
            </p:nvSpPr>
            <p:spPr bwMode="auto">
              <a:xfrm>
                <a:off x="1802" y="2513"/>
                <a:ext cx="6" cy="7"/>
              </a:xfrm>
              <a:custGeom>
                <a:avLst/>
                <a:gdLst>
                  <a:gd name="T0" fmla="*/ 0 w 6"/>
                  <a:gd name="T1" fmla="*/ 7 h 7"/>
                  <a:gd name="T2" fmla="*/ 3 w 6"/>
                  <a:gd name="T3" fmla="*/ 3 h 7"/>
                  <a:gd name="T4" fmla="*/ 3 w 6"/>
                  <a:gd name="T5" fmla="*/ 0 h 7"/>
                  <a:gd name="T6" fmla="*/ 6 w 6"/>
                  <a:gd name="T7" fmla="*/ 0 h 7"/>
                  <a:gd name="T8" fmla="*/ 3 w 6"/>
                  <a:gd name="T9" fmla="*/ 0 h 7"/>
                  <a:gd name="T10" fmla="*/ 3 w 6"/>
                  <a:gd name="T11" fmla="*/ 0 h 7"/>
                  <a:gd name="T12" fmla="*/ 6 w 6"/>
                  <a:gd name="T13" fmla="*/ 0 h 7"/>
                  <a:gd name="T14" fmla="*/ 6 w 6"/>
                  <a:gd name="T15" fmla="*/ 0 h 7"/>
                  <a:gd name="T16" fmla="*/ 3 w 6"/>
                  <a:gd name="T17" fmla="*/ 0 h 7"/>
                  <a:gd name="T18" fmla="*/ 3 w 6"/>
                  <a:gd name="T19" fmla="*/ 0 h 7"/>
                  <a:gd name="T20" fmla="*/ 0 w 6"/>
                  <a:gd name="T21" fmla="*/ 3 h 7"/>
                  <a:gd name="T22" fmla="*/ 0 w 6"/>
                  <a:gd name="T23" fmla="*/ 7 h 7"/>
                  <a:gd name="T24" fmla="*/ 0 w 6"/>
                  <a:gd name="T25" fmla="*/ 7 h 7"/>
                  <a:gd name="T26" fmla="*/ 0 w 6"/>
                  <a:gd name="T27" fmla="*/ 7 h 7"/>
                  <a:gd name="T28" fmla="*/ 0 w 6"/>
                  <a:gd name="T29" fmla="*/ 7 h 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"/>
                  <a:gd name="T46" fmla="*/ 0 h 7"/>
                  <a:gd name="T47" fmla="*/ 6 w 6"/>
                  <a:gd name="T48" fmla="*/ 7 h 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" h="7">
                    <a:moveTo>
                      <a:pt x="0" y="7"/>
                    </a:moveTo>
                    <a:lnTo>
                      <a:pt x="3" y="3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59" name="Freeform 54"/>
              <p:cNvSpPr>
                <a:spLocks/>
              </p:cNvSpPr>
              <p:nvPr/>
            </p:nvSpPr>
            <p:spPr bwMode="auto">
              <a:xfrm>
                <a:off x="1802" y="2510"/>
                <a:ext cx="3" cy="3"/>
              </a:xfrm>
              <a:custGeom>
                <a:avLst/>
                <a:gdLst>
                  <a:gd name="T0" fmla="*/ 3 w 3"/>
                  <a:gd name="T1" fmla="*/ 3 h 3"/>
                  <a:gd name="T2" fmla="*/ 3 w 3"/>
                  <a:gd name="T3" fmla="*/ 3 h 3"/>
                  <a:gd name="T4" fmla="*/ 0 w 3"/>
                  <a:gd name="T5" fmla="*/ 0 h 3"/>
                  <a:gd name="T6" fmla="*/ 0 w 3"/>
                  <a:gd name="T7" fmla="*/ 3 h 3"/>
                  <a:gd name="T8" fmla="*/ 3 w 3"/>
                  <a:gd name="T9" fmla="*/ 3 h 3"/>
                  <a:gd name="T10" fmla="*/ 3 w 3"/>
                  <a:gd name="T11" fmla="*/ 3 h 3"/>
                  <a:gd name="T12" fmla="*/ 3 w 3"/>
                  <a:gd name="T13" fmla="*/ 3 h 3"/>
                  <a:gd name="T14" fmla="*/ 3 w 3"/>
                  <a:gd name="T15" fmla="*/ 3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"/>
                  <a:gd name="T25" fmla="*/ 0 h 3"/>
                  <a:gd name="T26" fmla="*/ 3 w 3"/>
                  <a:gd name="T27" fmla="*/ 3 h 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" h="3">
                    <a:moveTo>
                      <a:pt x="3" y="3"/>
                    </a:moveTo>
                    <a:lnTo>
                      <a:pt x="3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0" name="Freeform 55"/>
              <p:cNvSpPr>
                <a:spLocks/>
              </p:cNvSpPr>
              <p:nvPr/>
            </p:nvSpPr>
            <p:spPr bwMode="auto">
              <a:xfrm>
                <a:off x="1792" y="2500"/>
                <a:ext cx="10" cy="10"/>
              </a:xfrm>
              <a:custGeom>
                <a:avLst/>
                <a:gdLst>
                  <a:gd name="T0" fmla="*/ 6 w 10"/>
                  <a:gd name="T1" fmla="*/ 10 h 10"/>
                  <a:gd name="T2" fmla="*/ 10 w 10"/>
                  <a:gd name="T3" fmla="*/ 10 h 10"/>
                  <a:gd name="T4" fmla="*/ 6 w 10"/>
                  <a:gd name="T5" fmla="*/ 6 h 10"/>
                  <a:gd name="T6" fmla="*/ 3 w 10"/>
                  <a:gd name="T7" fmla="*/ 6 h 10"/>
                  <a:gd name="T8" fmla="*/ 3 w 10"/>
                  <a:gd name="T9" fmla="*/ 6 h 10"/>
                  <a:gd name="T10" fmla="*/ 3 w 10"/>
                  <a:gd name="T11" fmla="*/ 3 h 10"/>
                  <a:gd name="T12" fmla="*/ 0 w 10"/>
                  <a:gd name="T13" fmla="*/ 0 h 10"/>
                  <a:gd name="T14" fmla="*/ 3 w 10"/>
                  <a:gd name="T15" fmla="*/ 3 h 10"/>
                  <a:gd name="T16" fmla="*/ 3 w 10"/>
                  <a:gd name="T17" fmla="*/ 6 h 10"/>
                  <a:gd name="T18" fmla="*/ 3 w 10"/>
                  <a:gd name="T19" fmla="*/ 6 h 10"/>
                  <a:gd name="T20" fmla="*/ 0 w 10"/>
                  <a:gd name="T21" fmla="*/ 6 h 10"/>
                  <a:gd name="T22" fmla="*/ 3 w 10"/>
                  <a:gd name="T23" fmla="*/ 6 h 10"/>
                  <a:gd name="T24" fmla="*/ 6 w 10"/>
                  <a:gd name="T25" fmla="*/ 10 h 10"/>
                  <a:gd name="T26" fmla="*/ 10 w 10"/>
                  <a:gd name="T27" fmla="*/ 10 h 10"/>
                  <a:gd name="T28" fmla="*/ 10 w 10"/>
                  <a:gd name="T29" fmla="*/ 10 h 10"/>
                  <a:gd name="T30" fmla="*/ 6 w 10"/>
                  <a:gd name="T31" fmla="*/ 10 h 10"/>
                  <a:gd name="T32" fmla="*/ 6 w 10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"/>
                  <a:gd name="T52" fmla="*/ 0 h 10"/>
                  <a:gd name="T53" fmla="*/ 10 w 10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" h="10">
                    <a:moveTo>
                      <a:pt x="6" y="10"/>
                    </a:moveTo>
                    <a:lnTo>
                      <a:pt x="10" y="10"/>
                    </a:lnTo>
                    <a:lnTo>
                      <a:pt x="6" y="6"/>
                    </a:lnTo>
                    <a:lnTo>
                      <a:pt x="3" y="6"/>
                    </a:lnTo>
                    <a:lnTo>
                      <a:pt x="3" y="3"/>
                    </a:lnTo>
                    <a:lnTo>
                      <a:pt x="0" y="0"/>
                    </a:lnTo>
                    <a:lnTo>
                      <a:pt x="3" y="3"/>
                    </a:lnTo>
                    <a:lnTo>
                      <a:pt x="3" y="6"/>
                    </a:lnTo>
                    <a:lnTo>
                      <a:pt x="0" y="6"/>
                    </a:lnTo>
                    <a:lnTo>
                      <a:pt x="3" y="6"/>
                    </a:lnTo>
                    <a:lnTo>
                      <a:pt x="6" y="10"/>
                    </a:lnTo>
                    <a:lnTo>
                      <a:pt x="10" y="10"/>
                    </a:lnTo>
                    <a:lnTo>
                      <a:pt x="6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1" name="Freeform 56"/>
              <p:cNvSpPr>
                <a:spLocks/>
              </p:cNvSpPr>
              <p:nvPr/>
            </p:nvSpPr>
            <p:spPr bwMode="auto">
              <a:xfrm>
                <a:off x="1785" y="2503"/>
                <a:ext cx="7" cy="3"/>
              </a:xfrm>
              <a:custGeom>
                <a:avLst/>
                <a:gdLst>
                  <a:gd name="T0" fmla="*/ 7 w 7"/>
                  <a:gd name="T1" fmla="*/ 3 h 3"/>
                  <a:gd name="T2" fmla="*/ 3 w 7"/>
                  <a:gd name="T3" fmla="*/ 3 h 3"/>
                  <a:gd name="T4" fmla="*/ 3 w 7"/>
                  <a:gd name="T5" fmla="*/ 0 h 3"/>
                  <a:gd name="T6" fmla="*/ 3 w 7"/>
                  <a:gd name="T7" fmla="*/ 0 h 3"/>
                  <a:gd name="T8" fmla="*/ 0 w 7"/>
                  <a:gd name="T9" fmla="*/ 0 h 3"/>
                  <a:gd name="T10" fmla="*/ 3 w 7"/>
                  <a:gd name="T11" fmla="*/ 0 h 3"/>
                  <a:gd name="T12" fmla="*/ 3 w 7"/>
                  <a:gd name="T13" fmla="*/ 0 h 3"/>
                  <a:gd name="T14" fmla="*/ 7 w 7"/>
                  <a:gd name="T15" fmla="*/ 3 h 3"/>
                  <a:gd name="T16" fmla="*/ 7 w 7"/>
                  <a:gd name="T17" fmla="*/ 3 h 3"/>
                  <a:gd name="T18" fmla="*/ 7 w 7"/>
                  <a:gd name="T19" fmla="*/ 3 h 3"/>
                  <a:gd name="T20" fmla="*/ 7 w 7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3"/>
                  <a:gd name="T35" fmla="*/ 7 w 7"/>
                  <a:gd name="T36" fmla="*/ 3 h 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3">
                    <a:moveTo>
                      <a:pt x="7" y="3"/>
                    </a:moveTo>
                    <a:lnTo>
                      <a:pt x="3" y="3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7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2" name="Freeform 57"/>
              <p:cNvSpPr>
                <a:spLocks/>
              </p:cNvSpPr>
              <p:nvPr/>
            </p:nvSpPr>
            <p:spPr bwMode="auto">
              <a:xfrm>
                <a:off x="1788" y="2486"/>
                <a:ext cx="7" cy="10"/>
              </a:xfrm>
              <a:custGeom>
                <a:avLst/>
                <a:gdLst>
                  <a:gd name="T0" fmla="*/ 4 w 7"/>
                  <a:gd name="T1" fmla="*/ 10 h 10"/>
                  <a:gd name="T2" fmla="*/ 7 w 7"/>
                  <a:gd name="T3" fmla="*/ 10 h 10"/>
                  <a:gd name="T4" fmla="*/ 7 w 7"/>
                  <a:gd name="T5" fmla="*/ 10 h 10"/>
                  <a:gd name="T6" fmla="*/ 7 w 7"/>
                  <a:gd name="T7" fmla="*/ 10 h 10"/>
                  <a:gd name="T8" fmla="*/ 4 w 7"/>
                  <a:gd name="T9" fmla="*/ 7 h 10"/>
                  <a:gd name="T10" fmla="*/ 4 w 7"/>
                  <a:gd name="T11" fmla="*/ 7 h 10"/>
                  <a:gd name="T12" fmla="*/ 4 w 7"/>
                  <a:gd name="T13" fmla="*/ 0 h 10"/>
                  <a:gd name="T14" fmla="*/ 0 w 7"/>
                  <a:gd name="T15" fmla="*/ 0 h 10"/>
                  <a:gd name="T16" fmla="*/ 4 w 7"/>
                  <a:gd name="T17" fmla="*/ 4 h 10"/>
                  <a:gd name="T18" fmla="*/ 4 w 7"/>
                  <a:gd name="T19" fmla="*/ 7 h 10"/>
                  <a:gd name="T20" fmla="*/ 4 w 7"/>
                  <a:gd name="T21" fmla="*/ 7 h 10"/>
                  <a:gd name="T22" fmla="*/ 4 w 7"/>
                  <a:gd name="T23" fmla="*/ 10 h 10"/>
                  <a:gd name="T24" fmla="*/ 4 w 7"/>
                  <a:gd name="T25" fmla="*/ 10 h 10"/>
                  <a:gd name="T26" fmla="*/ 4 w 7"/>
                  <a:gd name="T27" fmla="*/ 10 h 10"/>
                  <a:gd name="T28" fmla="*/ 4 w 7"/>
                  <a:gd name="T29" fmla="*/ 10 h 10"/>
                  <a:gd name="T30" fmla="*/ 4 w 7"/>
                  <a:gd name="T31" fmla="*/ 10 h 10"/>
                  <a:gd name="T32" fmla="*/ 4 w 7"/>
                  <a:gd name="T33" fmla="*/ 10 h 1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"/>
                  <a:gd name="T52" fmla="*/ 0 h 10"/>
                  <a:gd name="T53" fmla="*/ 7 w 7"/>
                  <a:gd name="T54" fmla="*/ 10 h 1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" h="10">
                    <a:moveTo>
                      <a:pt x="4" y="10"/>
                    </a:moveTo>
                    <a:lnTo>
                      <a:pt x="7" y="10"/>
                    </a:lnTo>
                    <a:lnTo>
                      <a:pt x="4" y="7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4" y="7"/>
                    </a:lnTo>
                    <a:lnTo>
                      <a:pt x="4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3" name="Freeform 58"/>
              <p:cNvSpPr>
                <a:spLocks/>
              </p:cNvSpPr>
              <p:nvPr/>
            </p:nvSpPr>
            <p:spPr bwMode="auto">
              <a:xfrm>
                <a:off x="1778" y="2476"/>
                <a:ext cx="7" cy="10"/>
              </a:xfrm>
              <a:custGeom>
                <a:avLst/>
                <a:gdLst>
                  <a:gd name="T0" fmla="*/ 7 w 7"/>
                  <a:gd name="T1" fmla="*/ 10 h 10"/>
                  <a:gd name="T2" fmla="*/ 7 w 7"/>
                  <a:gd name="T3" fmla="*/ 10 h 10"/>
                  <a:gd name="T4" fmla="*/ 7 w 7"/>
                  <a:gd name="T5" fmla="*/ 10 h 10"/>
                  <a:gd name="T6" fmla="*/ 7 w 7"/>
                  <a:gd name="T7" fmla="*/ 7 h 10"/>
                  <a:gd name="T8" fmla="*/ 7 w 7"/>
                  <a:gd name="T9" fmla="*/ 7 h 10"/>
                  <a:gd name="T10" fmla="*/ 7 w 7"/>
                  <a:gd name="T11" fmla="*/ 4 h 10"/>
                  <a:gd name="T12" fmla="*/ 4 w 7"/>
                  <a:gd name="T13" fmla="*/ 4 h 10"/>
                  <a:gd name="T14" fmla="*/ 4 w 7"/>
                  <a:gd name="T15" fmla="*/ 4 h 10"/>
                  <a:gd name="T16" fmla="*/ 4 w 7"/>
                  <a:gd name="T17" fmla="*/ 4 h 10"/>
                  <a:gd name="T18" fmla="*/ 0 w 7"/>
                  <a:gd name="T19" fmla="*/ 0 h 10"/>
                  <a:gd name="T20" fmla="*/ 0 w 7"/>
                  <a:gd name="T21" fmla="*/ 4 h 10"/>
                  <a:gd name="T22" fmla="*/ 0 w 7"/>
                  <a:gd name="T23" fmla="*/ 4 h 10"/>
                  <a:gd name="T24" fmla="*/ 4 w 7"/>
                  <a:gd name="T25" fmla="*/ 4 h 10"/>
                  <a:gd name="T26" fmla="*/ 4 w 7"/>
                  <a:gd name="T27" fmla="*/ 4 h 10"/>
                  <a:gd name="T28" fmla="*/ 4 w 7"/>
                  <a:gd name="T29" fmla="*/ 4 h 10"/>
                  <a:gd name="T30" fmla="*/ 7 w 7"/>
                  <a:gd name="T31" fmla="*/ 4 h 10"/>
                  <a:gd name="T32" fmla="*/ 7 w 7"/>
                  <a:gd name="T33" fmla="*/ 7 h 10"/>
                  <a:gd name="T34" fmla="*/ 7 w 7"/>
                  <a:gd name="T35" fmla="*/ 10 h 10"/>
                  <a:gd name="T36" fmla="*/ 4 w 7"/>
                  <a:gd name="T37" fmla="*/ 10 h 10"/>
                  <a:gd name="T38" fmla="*/ 4 w 7"/>
                  <a:gd name="T39" fmla="*/ 10 h 10"/>
                  <a:gd name="T40" fmla="*/ 7 w 7"/>
                  <a:gd name="T41" fmla="*/ 10 h 10"/>
                  <a:gd name="T42" fmla="*/ 7 w 7"/>
                  <a:gd name="T43" fmla="*/ 10 h 10"/>
                  <a:gd name="T44" fmla="*/ 7 w 7"/>
                  <a:gd name="T45" fmla="*/ 10 h 10"/>
                  <a:gd name="T46" fmla="*/ 7 w 7"/>
                  <a:gd name="T47" fmla="*/ 10 h 10"/>
                  <a:gd name="T48" fmla="*/ 7 w 7"/>
                  <a:gd name="T49" fmla="*/ 10 h 1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7"/>
                  <a:gd name="T76" fmla="*/ 0 h 10"/>
                  <a:gd name="T77" fmla="*/ 7 w 7"/>
                  <a:gd name="T78" fmla="*/ 10 h 1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7" h="10">
                    <a:moveTo>
                      <a:pt x="7" y="10"/>
                    </a:moveTo>
                    <a:lnTo>
                      <a:pt x="7" y="10"/>
                    </a:lnTo>
                    <a:lnTo>
                      <a:pt x="7" y="7"/>
                    </a:lnTo>
                    <a:lnTo>
                      <a:pt x="7" y="4"/>
                    </a:lnTo>
                    <a:lnTo>
                      <a:pt x="4" y="4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7" y="4"/>
                    </a:lnTo>
                    <a:lnTo>
                      <a:pt x="7" y="7"/>
                    </a:lnTo>
                    <a:lnTo>
                      <a:pt x="7" y="10"/>
                    </a:lnTo>
                    <a:lnTo>
                      <a:pt x="4" y="10"/>
                    </a:lnTo>
                    <a:lnTo>
                      <a:pt x="7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4" name="Freeform 59"/>
              <p:cNvSpPr>
                <a:spLocks/>
              </p:cNvSpPr>
              <p:nvPr/>
            </p:nvSpPr>
            <p:spPr bwMode="auto">
              <a:xfrm>
                <a:off x="1908" y="2573"/>
                <a:ext cx="1" cy="3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0 w 1"/>
                  <a:gd name="T5" fmla="*/ 3 h 3"/>
                  <a:gd name="T6" fmla="*/ 0 w 1"/>
                  <a:gd name="T7" fmla="*/ 0 h 3"/>
                  <a:gd name="T8" fmla="*/ 0 w 1"/>
                  <a:gd name="T9" fmla="*/ 0 h 3"/>
                  <a:gd name="T10" fmla="*/ 0 w 1"/>
                  <a:gd name="T11" fmla="*/ 0 h 3"/>
                  <a:gd name="T12" fmla="*/ 0 w 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5" name="Freeform 60"/>
              <p:cNvSpPr>
                <a:spLocks/>
              </p:cNvSpPr>
              <p:nvPr/>
            </p:nvSpPr>
            <p:spPr bwMode="auto">
              <a:xfrm>
                <a:off x="1911" y="2576"/>
                <a:ext cx="4" cy="10"/>
              </a:xfrm>
              <a:custGeom>
                <a:avLst/>
                <a:gdLst>
                  <a:gd name="T0" fmla="*/ 0 w 4"/>
                  <a:gd name="T1" fmla="*/ 0 h 10"/>
                  <a:gd name="T2" fmla="*/ 4 w 4"/>
                  <a:gd name="T3" fmla="*/ 3 h 10"/>
                  <a:gd name="T4" fmla="*/ 0 w 4"/>
                  <a:gd name="T5" fmla="*/ 10 h 10"/>
                  <a:gd name="T6" fmla="*/ 0 w 4"/>
                  <a:gd name="T7" fmla="*/ 7 h 10"/>
                  <a:gd name="T8" fmla="*/ 0 w 4"/>
                  <a:gd name="T9" fmla="*/ 0 h 10"/>
                  <a:gd name="T10" fmla="*/ 0 w 4"/>
                  <a:gd name="T11" fmla="*/ 0 h 10"/>
                  <a:gd name="T12" fmla="*/ 0 w 4"/>
                  <a:gd name="T13" fmla="*/ 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"/>
                  <a:gd name="T22" fmla="*/ 0 h 10"/>
                  <a:gd name="T23" fmla="*/ 4 w 4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" h="10">
                    <a:moveTo>
                      <a:pt x="0" y="0"/>
                    </a:moveTo>
                    <a:lnTo>
                      <a:pt x="4" y="3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6" name="Freeform 61"/>
              <p:cNvSpPr>
                <a:spLocks/>
              </p:cNvSpPr>
              <p:nvPr/>
            </p:nvSpPr>
            <p:spPr bwMode="auto">
              <a:xfrm>
                <a:off x="1925" y="2586"/>
                <a:ext cx="1" cy="1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0 w 1"/>
                  <a:gd name="T9" fmla="*/ 0 h 1"/>
                  <a:gd name="T10" fmla="*/ 0 w 1"/>
                  <a:gd name="T11" fmla="*/ 0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"/>
                  <a:gd name="T19" fmla="*/ 0 h 1"/>
                  <a:gd name="T20" fmla="*/ 1 w 1"/>
                  <a:gd name="T21" fmla="*/ 1 h 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7" name="Freeform 62"/>
              <p:cNvSpPr>
                <a:spLocks/>
              </p:cNvSpPr>
              <p:nvPr/>
            </p:nvSpPr>
            <p:spPr bwMode="auto">
              <a:xfrm>
                <a:off x="2561" y="2286"/>
                <a:ext cx="919" cy="1136"/>
              </a:xfrm>
              <a:custGeom>
                <a:avLst/>
                <a:gdLst>
                  <a:gd name="T0" fmla="*/ 460 w 919"/>
                  <a:gd name="T1" fmla="*/ 1116 h 1136"/>
                  <a:gd name="T2" fmla="*/ 446 w 919"/>
                  <a:gd name="T3" fmla="*/ 1053 h 1136"/>
                  <a:gd name="T4" fmla="*/ 433 w 919"/>
                  <a:gd name="T5" fmla="*/ 1009 h 1136"/>
                  <a:gd name="T6" fmla="*/ 406 w 919"/>
                  <a:gd name="T7" fmla="*/ 936 h 1136"/>
                  <a:gd name="T8" fmla="*/ 380 w 919"/>
                  <a:gd name="T9" fmla="*/ 863 h 1136"/>
                  <a:gd name="T10" fmla="*/ 393 w 919"/>
                  <a:gd name="T11" fmla="*/ 776 h 1136"/>
                  <a:gd name="T12" fmla="*/ 393 w 919"/>
                  <a:gd name="T13" fmla="*/ 693 h 1136"/>
                  <a:gd name="T14" fmla="*/ 340 w 919"/>
                  <a:gd name="T15" fmla="*/ 610 h 1136"/>
                  <a:gd name="T16" fmla="*/ 356 w 919"/>
                  <a:gd name="T17" fmla="*/ 537 h 1136"/>
                  <a:gd name="T18" fmla="*/ 303 w 919"/>
                  <a:gd name="T19" fmla="*/ 513 h 1136"/>
                  <a:gd name="T20" fmla="*/ 250 w 919"/>
                  <a:gd name="T21" fmla="*/ 493 h 1136"/>
                  <a:gd name="T22" fmla="*/ 196 w 919"/>
                  <a:gd name="T23" fmla="*/ 513 h 1136"/>
                  <a:gd name="T24" fmla="*/ 146 w 919"/>
                  <a:gd name="T25" fmla="*/ 503 h 1136"/>
                  <a:gd name="T26" fmla="*/ 53 w 919"/>
                  <a:gd name="T27" fmla="*/ 463 h 1136"/>
                  <a:gd name="T28" fmla="*/ 0 w 919"/>
                  <a:gd name="T29" fmla="*/ 370 h 1136"/>
                  <a:gd name="T30" fmla="*/ 0 w 919"/>
                  <a:gd name="T31" fmla="*/ 273 h 1136"/>
                  <a:gd name="T32" fmla="*/ 27 w 919"/>
                  <a:gd name="T33" fmla="*/ 180 h 1136"/>
                  <a:gd name="T34" fmla="*/ 80 w 919"/>
                  <a:gd name="T35" fmla="*/ 127 h 1136"/>
                  <a:gd name="T36" fmla="*/ 93 w 919"/>
                  <a:gd name="T37" fmla="*/ 74 h 1136"/>
                  <a:gd name="T38" fmla="*/ 156 w 919"/>
                  <a:gd name="T39" fmla="*/ 30 h 1136"/>
                  <a:gd name="T40" fmla="*/ 236 w 919"/>
                  <a:gd name="T41" fmla="*/ 10 h 1136"/>
                  <a:gd name="T42" fmla="*/ 326 w 919"/>
                  <a:gd name="T43" fmla="*/ 0 h 1136"/>
                  <a:gd name="T44" fmla="*/ 366 w 919"/>
                  <a:gd name="T45" fmla="*/ 20 h 1136"/>
                  <a:gd name="T46" fmla="*/ 380 w 919"/>
                  <a:gd name="T47" fmla="*/ 74 h 1136"/>
                  <a:gd name="T48" fmla="*/ 446 w 919"/>
                  <a:gd name="T49" fmla="*/ 104 h 1136"/>
                  <a:gd name="T50" fmla="*/ 486 w 919"/>
                  <a:gd name="T51" fmla="*/ 127 h 1136"/>
                  <a:gd name="T52" fmla="*/ 526 w 919"/>
                  <a:gd name="T53" fmla="*/ 94 h 1136"/>
                  <a:gd name="T54" fmla="*/ 589 w 919"/>
                  <a:gd name="T55" fmla="*/ 127 h 1136"/>
                  <a:gd name="T56" fmla="*/ 656 w 919"/>
                  <a:gd name="T57" fmla="*/ 117 h 1136"/>
                  <a:gd name="T58" fmla="*/ 709 w 919"/>
                  <a:gd name="T59" fmla="*/ 240 h 1136"/>
                  <a:gd name="T60" fmla="*/ 736 w 919"/>
                  <a:gd name="T61" fmla="*/ 327 h 1136"/>
                  <a:gd name="T62" fmla="*/ 786 w 919"/>
                  <a:gd name="T63" fmla="*/ 420 h 1136"/>
                  <a:gd name="T64" fmla="*/ 866 w 919"/>
                  <a:gd name="T65" fmla="*/ 463 h 1136"/>
                  <a:gd name="T66" fmla="*/ 919 w 919"/>
                  <a:gd name="T67" fmla="*/ 450 h 1136"/>
                  <a:gd name="T68" fmla="*/ 893 w 919"/>
                  <a:gd name="T69" fmla="*/ 503 h 1136"/>
                  <a:gd name="T70" fmla="*/ 866 w 919"/>
                  <a:gd name="T71" fmla="*/ 547 h 1136"/>
                  <a:gd name="T72" fmla="*/ 813 w 919"/>
                  <a:gd name="T73" fmla="*/ 600 h 1136"/>
                  <a:gd name="T74" fmla="*/ 759 w 919"/>
                  <a:gd name="T75" fmla="*/ 653 h 1136"/>
                  <a:gd name="T76" fmla="*/ 746 w 919"/>
                  <a:gd name="T77" fmla="*/ 726 h 1136"/>
                  <a:gd name="T78" fmla="*/ 746 w 919"/>
                  <a:gd name="T79" fmla="*/ 800 h 1136"/>
                  <a:gd name="T80" fmla="*/ 736 w 919"/>
                  <a:gd name="T81" fmla="*/ 853 h 1136"/>
                  <a:gd name="T82" fmla="*/ 709 w 919"/>
                  <a:gd name="T83" fmla="*/ 883 h 1136"/>
                  <a:gd name="T84" fmla="*/ 696 w 919"/>
                  <a:gd name="T85" fmla="*/ 906 h 1136"/>
                  <a:gd name="T86" fmla="*/ 696 w 919"/>
                  <a:gd name="T87" fmla="*/ 959 h 1136"/>
                  <a:gd name="T88" fmla="*/ 656 w 919"/>
                  <a:gd name="T89" fmla="*/ 1009 h 1136"/>
                  <a:gd name="T90" fmla="*/ 629 w 919"/>
                  <a:gd name="T91" fmla="*/ 1039 h 1136"/>
                  <a:gd name="T92" fmla="*/ 589 w 919"/>
                  <a:gd name="T93" fmla="*/ 1093 h 1136"/>
                  <a:gd name="T94" fmla="*/ 553 w 919"/>
                  <a:gd name="T95" fmla="*/ 1136 h 1136"/>
                  <a:gd name="T96" fmla="*/ 500 w 919"/>
                  <a:gd name="T97" fmla="*/ 1126 h 1136"/>
                  <a:gd name="T98" fmla="*/ 473 w 919"/>
                  <a:gd name="T99" fmla="*/ 1136 h 1136"/>
                  <a:gd name="T100" fmla="*/ 473 w 919"/>
                  <a:gd name="T101" fmla="*/ 1136 h 11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19"/>
                  <a:gd name="T154" fmla="*/ 0 h 1136"/>
                  <a:gd name="T155" fmla="*/ 919 w 919"/>
                  <a:gd name="T156" fmla="*/ 1136 h 11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19" h="1136">
                    <a:moveTo>
                      <a:pt x="473" y="1136"/>
                    </a:moveTo>
                    <a:lnTo>
                      <a:pt x="460" y="1126"/>
                    </a:lnTo>
                    <a:lnTo>
                      <a:pt x="460" y="1116"/>
                    </a:lnTo>
                    <a:lnTo>
                      <a:pt x="460" y="1083"/>
                    </a:lnTo>
                    <a:lnTo>
                      <a:pt x="446" y="1063"/>
                    </a:lnTo>
                    <a:lnTo>
                      <a:pt x="446" y="1053"/>
                    </a:lnTo>
                    <a:lnTo>
                      <a:pt x="446" y="1039"/>
                    </a:lnTo>
                    <a:lnTo>
                      <a:pt x="433" y="1029"/>
                    </a:lnTo>
                    <a:lnTo>
                      <a:pt x="433" y="1009"/>
                    </a:lnTo>
                    <a:lnTo>
                      <a:pt x="420" y="999"/>
                    </a:lnTo>
                    <a:lnTo>
                      <a:pt x="406" y="976"/>
                    </a:lnTo>
                    <a:lnTo>
                      <a:pt x="406" y="936"/>
                    </a:lnTo>
                    <a:lnTo>
                      <a:pt x="406" y="906"/>
                    </a:lnTo>
                    <a:lnTo>
                      <a:pt x="393" y="883"/>
                    </a:lnTo>
                    <a:lnTo>
                      <a:pt x="380" y="863"/>
                    </a:lnTo>
                    <a:lnTo>
                      <a:pt x="366" y="843"/>
                    </a:lnTo>
                    <a:lnTo>
                      <a:pt x="380" y="810"/>
                    </a:lnTo>
                    <a:lnTo>
                      <a:pt x="393" y="776"/>
                    </a:lnTo>
                    <a:lnTo>
                      <a:pt x="406" y="756"/>
                    </a:lnTo>
                    <a:lnTo>
                      <a:pt x="393" y="726"/>
                    </a:lnTo>
                    <a:lnTo>
                      <a:pt x="393" y="693"/>
                    </a:lnTo>
                    <a:lnTo>
                      <a:pt x="393" y="660"/>
                    </a:lnTo>
                    <a:lnTo>
                      <a:pt x="366" y="643"/>
                    </a:lnTo>
                    <a:lnTo>
                      <a:pt x="340" y="610"/>
                    </a:lnTo>
                    <a:lnTo>
                      <a:pt x="340" y="590"/>
                    </a:lnTo>
                    <a:lnTo>
                      <a:pt x="340" y="567"/>
                    </a:lnTo>
                    <a:lnTo>
                      <a:pt x="356" y="537"/>
                    </a:lnTo>
                    <a:lnTo>
                      <a:pt x="340" y="513"/>
                    </a:lnTo>
                    <a:lnTo>
                      <a:pt x="316" y="513"/>
                    </a:lnTo>
                    <a:lnTo>
                      <a:pt x="303" y="513"/>
                    </a:lnTo>
                    <a:lnTo>
                      <a:pt x="290" y="503"/>
                    </a:lnTo>
                    <a:lnTo>
                      <a:pt x="276" y="503"/>
                    </a:lnTo>
                    <a:lnTo>
                      <a:pt x="250" y="493"/>
                    </a:lnTo>
                    <a:lnTo>
                      <a:pt x="236" y="483"/>
                    </a:lnTo>
                    <a:lnTo>
                      <a:pt x="223" y="493"/>
                    </a:lnTo>
                    <a:lnTo>
                      <a:pt x="196" y="513"/>
                    </a:lnTo>
                    <a:lnTo>
                      <a:pt x="183" y="503"/>
                    </a:lnTo>
                    <a:lnTo>
                      <a:pt x="156" y="493"/>
                    </a:lnTo>
                    <a:lnTo>
                      <a:pt x="146" y="503"/>
                    </a:lnTo>
                    <a:lnTo>
                      <a:pt x="120" y="503"/>
                    </a:lnTo>
                    <a:lnTo>
                      <a:pt x="80" y="493"/>
                    </a:lnTo>
                    <a:lnTo>
                      <a:pt x="53" y="463"/>
                    </a:lnTo>
                    <a:lnTo>
                      <a:pt x="27" y="420"/>
                    </a:lnTo>
                    <a:lnTo>
                      <a:pt x="13" y="390"/>
                    </a:lnTo>
                    <a:lnTo>
                      <a:pt x="0" y="370"/>
                    </a:lnTo>
                    <a:lnTo>
                      <a:pt x="0" y="337"/>
                    </a:lnTo>
                    <a:lnTo>
                      <a:pt x="13" y="303"/>
                    </a:lnTo>
                    <a:lnTo>
                      <a:pt x="0" y="273"/>
                    </a:lnTo>
                    <a:lnTo>
                      <a:pt x="0" y="240"/>
                    </a:lnTo>
                    <a:lnTo>
                      <a:pt x="0" y="210"/>
                    </a:lnTo>
                    <a:lnTo>
                      <a:pt x="27" y="180"/>
                    </a:lnTo>
                    <a:lnTo>
                      <a:pt x="40" y="157"/>
                    </a:lnTo>
                    <a:lnTo>
                      <a:pt x="53" y="137"/>
                    </a:lnTo>
                    <a:lnTo>
                      <a:pt x="80" y="127"/>
                    </a:lnTo>
                    <a:lnTo>
                      <a:pt x="93" y="117"/>
                    </a:lnTo>
                    <a:lnTo>
                      <a:pt x="93" y="94"/>
                    </a:lnTo>
                    <a:lnTo>
                      <a:pt x="93" y="74"/>
                    </a:lnTo>
                    <a:lnTo>
                      <a:pt x="133" y="54"/>
                    </a:lnTo>
                    <a:lnTo>
                      <a:pt x="146" y="40"/>
                    </a:lnTo>
                    <a:lnTo>
                      <a:pt x="156" y="30"/>
                    </a:lnTo>
                    <a:lnTo>
                      <a:pt x="170" y="20"/>
                    </a:lnTo>
                    <a:lnTo>
                      <a:pt x="196" y="20"/>
                    </a:lnTo>
                    <a:lnTo>
                      <a:pt x="236" y="10"/>
                    </a:lnTo>
                    <a:lnTo>
                      <a:pt x="276" y="0"/>
                    </a:lnTo>
                    <a:lnTo>
                      <a:pt x="303" y="10"/>
                    </a:lnTo>
                    <a:lnTo>
                      <a:pt x="326" y="0"/>
                    </a:lnTo>
                    <a:lnTo>
                      <a:pt x="356" y="0"/>
                    </a:lnTo>
                    <a:lnTo>
                      <a:pt x="366" y="10"/>
                    </a:lnTo>
                    <a:lnTo>
                      <a:pt x="366" y="20"/>
                    </a:lnTo>
                    <a:lnTo>
                      <a:pt x="356" y="40"/>
                    </a:lnTo>
                    <a:lnTo>
                      <a:pt x="356" y="64"/>
                    </a:lnTo>
                    <a:lnTo>
                      <a:pt x="380" y="74"/>
                    </a:lnTo>
                    <a:lnTo>
                      <a:pt x="393" y="84"/>
                    </a:lnTo>
                    <a:lnTo>
                      <a:pt x="420" y="94"/>
                    </a:lnTo>
                    <a:lnTo>
                      <a:pt x="446" y="104"/>
                    </a:lnTo>
                    <a:lnTo>
                      <a:pt x="446" y="127"/>
                    </a:lnTo>
                    <a:lnTo>
                      <a:pt x="473" y="127"/>
                    </a:lnTo>
                    <a:lnTo>
                      <a:pt x="486" y="127"/>
                    </a:lnTo>
                    <a:lnTo>
                      <a:pt x="486" y="94"/>
                    </a:lnTo>
                    <a:lnTo>
                      <a:pt x="500" y="84"/>
                    </a:lnTo>
                    <a:lnTo>
                      <a:pt x="526" y="94"/>
                    </a:lnTo>
                    <a:lnTo>
                      <a:pt x="553" y="104"/>
                    </a:lnTo>
                    <a:lnTo>
                      <a:pt x="576" y="117"/>
                    </a:lnTo>
                    <a:lnTo>
                      <a:pt x="589" y="127"/>
                    </a:lnTo>
                    <a:lnTo>
                      <a:pt x="616" y="127"/>
                    </a:lnTo>
                    <a:lnTo>
                      <a:pt x="643" y="117"/>
                    </a:lnTo>
                    <a:lnTo>
                      <a:pt x="656" y="117"/>
                    </a:lnTo>
                    <a:lnTo>
                      <a:pt x="669" y="137"/>
                    </a:lnTo>
                    <a:lnTo>
                      <a:pt x="683" y="210"/>
                    </a:lnTo>
                    <a:lnTo>
                      <a:pt x="709" y="240"/>
                    </a:lnTo>
                    <a:lnTo>
                      <a:pt x="709" y="273"/>
                    </a:lnTo>
                    <a:lnTo>
                      <a:pt x="709" y="293"/>
                    </a:lnTo>
                    <a:lnTo>
                      <a:pt x="736" y="327"/>
                    </a:lnTo>
                    <a:lnTo>
                      <a:pt x="746" y="357"/>
                    </a:lnTo>
                    <a:lnTo>
                      <a:pt x="776" y="400"/>
                    </a:lnTo>
                    <a:lnTo>
                      <a:pt x="786" y="420"/>
                    </a:lnTo>
                    <a:lnTo>
                      <a:pt x="813" y="440"/>
                    </a:lnTo>
                    <a:lnTo>
                      <a:pt x="843" y="463"/>
                    </a:lnTo>
                    <a:lnTo>
                      <a:pt x="866" y="463"/>
                    </a:lnTo>
                    <a:lnTo>
                      <a:pt x="879" y="463"/>
                    </a:lnTo>
                    <a:lnTo>
                      <a:pt x="893" y="450"/>
                    </a:lnTo>
                    <a:lnTo>
                      <a:pt x="919" y="450"/>
                    </a:lnTo>
                    <a:lnTo>
                      <a:pt x="919" y="463"/>
                    </a:lnTo>
                    <a:lnTo>
                      <a:pt x="906" y="483"/>
                    </a:lnTo>
                    <a:lnTo>
                      <a:pt x="893" y="503"/>
                    </a:lnTo>
                    <a:lnTo>
                      <a:pt x="879" y="513"/>
                    </a:lnTo>
                    <a:lnTo>
                      <a:pt x="866" y="537"/>
                    </a:lnTo>
                    <a:lnTo>
                      <a:pt x="866" y="547"/>
                    </a:lnTo>
                    <a:lnTo>
                      <a:pt x="853" y="567"/>
                    </a:lnTo>
                    <a:lnTo>
                      <a:pt x="843" y="590"/>
                    </a:lnTo>
                    <a:lnTo>
                      <a:pt x="813" y="600"/>
                    </a:lnTo>
                    <a:lnTo>
                      <a:pt x="799" y="610"/>
                    </a:lnTo>
                    <a:lnTo>
                      <a:pt x="776" y="633"/>
                    </a:lnTo>
                    <a:lnTo>
                      <a:pt x="759" y="653"/>
                    </a:lnTo>
                    <a:lnTo>
                      <a:pt x="746" y="673"/>
                    </a:lnTo>
                    <a:lnTo>
                      <a:pt x="736" y="693"/>
                    </a:lnTo>
                    <a:lnTo>
                      <a:pt x="746" y="726"/>
                    </a:lnTo>
                    <a:lnTo>
                      <a:pt x="746" y="746"/>
                    </a:lnTo>
                    <a:lnTo>
                      <a:pt x="746" y="776"/>
                    </a:lnTo>
                    <a:lnTo>
                      <a:pt x="746" y="800"/>
                    </a:lnTo>
                    <a:lnTo>
                      <a:pt x="746" y="820"/>
                    </a:lnTo>
                    <a:lnTo>
                      <a:pt x="746" y="843"/>
                    </a:lnTo>
                    <a:lnTo>
                      <a:pt x="736" y="853"/>
                    </a:lnTo>
                    <a:lnTo>
                      <a:pt x="736" y="863"/>
                    </a:lnTo>
                    <a:lnTo>
                      <a:pt x="723" y="873"/>
                    </a:lnTo>
                    <a:lnTo>
                      <a:pt x="709" y="883"/>
                    </a:lnTo>
                    <a:lnTo>
                      <a:pt x="696" y="883"/>
                    </a:lnTo>
                    <a:lnTo>
                      <a:pt x="696" y="896"/>
                    </a:lnTo>
                    <a:lnTo>
                      <a:pt x="696" y="906"/>
                    </a:lnTo>
                    <a:lnTo>
                      <a:pt x="696" y="916"/>
                    </a:lnTo>
                    <a:lnTo>
                      <a:pt x="683" y="936"/>
                    </a:lnTo>
                    <a:lnTo>
                      <a:pt x="696" y="959"/>
                    </a:lnTo>
                    <a:lnTo>
                      <a:pt x="683" y="976"/>
                    </a:lnTo>
                    <a:lnTo>
                      <a:pt x="669" y="999"/>
                    </a:lnTo>
                    <a:lnTo>
                      <a:pt x="656" y="1009"/>
                    </a:lnTo>
                    <a:lnTo>
                      <a:pt x="643" y="1019"/>
                    </a:lnTo>
                    <a:lnTo>
                      <a:pt x="643" y="1039"/>
                    </a:lnTo>
                    <a:lnTo>
                      <a:pt x="629" y="1039"/>
                    </a:lnTo>
                    <a:lnTo>
                      <a:pt x="616" y="1073"/>
                    </a:lnTo>
                    <a:lnTo>
                      <a:pt x="603" y="1073"/>
                    </a:lnTo>
                    <a:lnTo>
                      <a:pt x="589" y="1093"/>
                    </a:lnTo>
                    <a:lnTo>
                      <a:pt x="576" y="1116"/>
                    </a:lnTo>
                    <a:lnTo>
                      <a:pt x="563" y="1136"/>
                    </a:lnTo>
                    <a:lnTo>
                      <a:pt x="553" y="1136"/>
                    </a:lnTo>
                    <a:lnTo>
                      <a:pt x="536" y="1136"/>
                    </a:lnTo>
                    <a:lnTo>
                      <a:pt x="513" y="1126"/>
                    </a:lnTo>
                    <a:lnTo>
                      <a:pt x="500" y="1126"/>
                    </a:lnTo>
                    <a:lnTo>
                      <a:pt x="486" y="1126"/>
                    </a:lnTo>
                    <a:lnTo>
                      <a:pt x="486" y="1136"/>
                    </a:lnTo>
                    <a:lnTo>
                      <a:pt x="473" y="1136"/>
                    </a:lnTo>
                    <a:lnTo>
                      <a:pt x="460" y="1136"/>
                    </a:lnTo>
                    <a:lnTo>
                      <a:pt x="473" y="11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8" name="Freeform 63"/>
              <p:cNvSpPr>
                <a:spLocks/>
              </p:cNvSpPr>
              <p:nvPr/>
            </p:nvSpPr>
            <p:spPr bwMode="auto">
              <a:xfrm>
                <a:off x="3347" y="3062"/>
                <a:ext cx="120" cy="213"/>
              </a:xfrm>
              <a:custGeom>
                <a:avLst/>
                <a:gdLst>
                  <a:gd name="T0" fmla="*/ 13 w 120"/>
                  <a:gd name="T1" fmla="*/ 193 h 213"/>
                  <a:gd name="T2" fmla="*/ 0 w 120"/>
                  <a:gd name="T3" fmla="*/ 193 h 213"/>
                  <a:gd name="T4" fmla="*/ 0 w 120"/>
                  <a:gd name="T5" fmla="*/ 170 h 213"/>
                  <a:gd name="T6" fmla="*/ 13 w 120"/>
                  <a:gd name="T7" fmla="*/ 147 h 213"/>
                  <a:gd name="T8" fmla="*/ 27 w 120"/>
                  <a:gd name="T9" fmla="*/ 140 h 213"/>
                  <a:gd name="T10" fmla="*/ 27 w 120"/>
                  <a:gd name="T11" fmla="*/ 120 h 213"/>
                  <a:gd name="T12" fmla="*/ 13 w 120"/>
                  <a:gd name="T13" fmla="*/ 107 h 213"/>
                  <a:gd name="T14" fmla="*/ 13 w 120"/>
                  <a:gd name="T15" fmla="*/ 97 h 213"/>
                  <a:gd name="T16" fmla="*/ 27 w 120"/>
                  <a:gd name="T17" fmla="*/ 87 h 213"/>
                  <a:gd name="T18" fmla="*/ 27 w 120"/>
                  <a:gd name="T19" fmla="*/ 67 h 213"/>
                  <a:gd name="T20" fmla="*/ 57 w 120"/>
                  <a:gd name="T21" fmla="*/ 67 h 213"/>
                  <a:gd name="T22" fmla="*/ 67 w 120"/>
                  <a:gd name="T23" fmla="*/ 54 h 213"/>
                  <a:gd name="T24" fmla="*/ 80 w 120"/>
                  <a:gd name="T25" fmla="*/ 54 h 213"/>
                  <a:gd name="T26" fmla="*/ 67 w 120"/>
                  <a:gd name="T27" fmla="*/ 34 h 213"/>
                  <a:gd name="T28" fmla="*/ 93 w 120"/>
                  <a:gd name="T29" fmla="*/ 24 h 213"/>
                  <a:gd name="T30" fmla="*/ 93 w 120"/>
                  <a:gd name="T31" fmla="*/ 0 h 213"/>
                  <a:gd name="T32" fmla="*/ 107 w 120"/>
                  <a:gd name="T33" fmla="*/ 24 h 213"/>
                  <a:gd name="T34" fmla="*/ 107 w 120"/>
                  <a:gd name="T35" fmla="*/ 34 h 213"/>
                  <a:gd name="T36" fmla="*/ 120 w 120"/>
                  <a:gd name="T37" fmla="*/ 44 h 213"/>
                  <a:gd name="T38" fmla="*/ 120 w 120"/>
                  <a:gd name="T39" fmla="*/ 67 h 213"/>
                  <a:gd name="T40" fmla="*/ 107 w 120"/>
                  <a:gd name="T41" fmla="*/ 77 h 213"/>
                  <a:gd name="T42" fmla="*/ 93 w 120"/>
                  <a:gd name="T43" fmla="*/ 77 h 213"/>
                  <a:gd name="T44" fmla="*/ 93 w 120"/>
                  <a:gd name="T45" fmla="*/ 97 h 213"/>
                  <a:gd name="T46" fmla="*/ 80 w 120"/>
                  <a:gd name="T47" fmla="*/ 107 h 213"/>
                  <a:gd name="T48" fmla="*/ 80 w 120"/>
                  <a:gd name="T49" fmla="*/ 120 h 213"/>
                  <a:gd name="T50" fmla="*/ 80 w 120"/>
                  <a:gd name="T51" fmla="*/ 140 h 213"/>
                  <a:gd name="T52" fmla="*/ 67 w 120"/>
                  <a:gd name="T53" fmla="*/ 160 h 213"/>
                  <a:gd name="T54" fmla="*/ 67 w 120"/>
                  <a:gd name="T55" fmla="*/ 193 h 213"/>
                  <a:gd name="T56" fmla="*/ 67 w 120"/>
                  <a:gd name="T57" fmla="*/ 200 h 213"/>
                  <a:gd name="T58" fmla="*/ 57 w 120"/>
                  <a:gd name="T59" fmla="*/ 213 h 213"/>
                  <a:gd name="T60" fmla="*/ 13 w 120"/>
                  <a:gd name="T61" fmla="*/ 213 h 213"/>
                  <a:gd name="T62" fmla="*/ 13 w 120"/>
                  <a:gd name="T63" fmla="*/ 200 h 213"/>
                  <a:gd name="T64" fmla="*/ 13 w 120"/>
                  <a:gd name="T65" fmla="*/ 193 h 213"/>
                  <a:gd name="T66" fmla="*/ 13 w 120"/>
                  <a:gd name="T67" fmla="*/ 193 h 213"/>
                  <a:gd name="T68" fmla="*/ 13 w 120"/>
                  <a:gd name="T69" fmla="*/ 193 h 21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0"/>
                  <a:gd name="T106" fmla="*/ 0 h 213"/>
                  <a:gd name="T107" fmla="*/ 120 w 120"/>
                  <a:gd name="T108" fmla="*/ 213 h 21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0" h="213">
                    <a:moveTo>
                      <a:pt x="13" y="193"/>
                    </a:moveTo>
                    <a:lnTo>
                      <a:pt x="0" y="193"/>
                    </a:lnTo>
                    <a:lnTo>
                      <a:pt x="0" y="170"/>
                    </a:lnTo>
                    <a:lnTo>
                      <a:pt x="13" y="147"/>
                    </a:lnTo>
                    <a:lnTo>
                      <a:pt x="27" y="140"/>
                    </a:lnTo>
                    <a:lnTo>
                      <a:pt x="27" y="120"/>
                    </a:lnTo>
                    <a:lnTo>
                      <a:pt x="13" y="107"/>
                    </a:lnTo>
                    <a:lnTo>
                      <a:pt x="13" y="97"/>
                    </a:lnTo>
                    <a:lnTo>
                      <a:pt x="27" y="87"/>
                    </a:lnTo>
                    <a:lnTo>
                      <a:pt x="27" y="67"/>
                    </a:lnTo>
                    <a:lnTo>
                      <a:pt x="57" y="67"/>
                    </a:lnTo>
                    <a:lnTo>
                      <a:pt x="67" y="54"/>
                    </a:lnTo>
                    <a:lnTo>
                      <a:pt x="80" y="54"/>
                    </a:lnTo>
                    <a:lnTo>
                      <a:pt x="67" y="34"/>
                    </a:lnTo>
                    <a:lnTo>
                      <a:pt x="93" y="24"/>
                    </a:lnTo>
                    <a:lnTo>
                      <a:pt x="93" y="0"/>
                    </a:lnTo>
                    <a:lnTo>
                      <a:pt x="107" y="24"/>
                    </a:lnTo>
                    <a:lnTo>
                      <a:pt x="107" y="34"/>
                    </a:lnTo>
                    <a:lnTo>
                      <a:pt x="120" y="44"/>
                    </a:lnTo>
                    <a:lnTo>
                      <a:pt x="120" y="67"/>
                    </a:lnTo>
                    <a:lnTo>
                      <a:pt x="107" y="77"/>
                    </a:lnTo>
                    <a:lnTo>
                      <a:pt x="93" y="77"/>
                    </a:lnTo>
                    <a:lnTo>
                      <a:pt x="93" y="97"/>
                    </a:lnTo>
                    <a:lnTo>
                      <a:pt x="80" y="107"/>
                    </a:lnTo>
                    <a:lnTo>
                      <a:pt x="80" y="120"/>
                    </a:lnTo>
                    <a:lnTo>
                      <a:pt x="80" y="140"/>
                    </a:lnTo>
                    <a:lnTo>
                      <a:pt x="67" y="160"/>
                    </a:lnTo>
                    <a:lnTo>
                      <a:pt x="67" y="193"/>
                    </a:lnTo>
                    <a:lnTo>
                      <a:pt x="67" y="200"/>
                    </a:lnTo>
                    <a:lnTo>
                      <a:pt x="57" y="213"/>
                    </a:lnTo>
                    <a:lnTo>
                      <a:pt x="13" y="213"/>
                    </a:lnTo>
                    <a:lnTo>
                      <a:pt x="13" y="200"/>
                    </a:lnTo>
                    <a:lnTo>
                      <a:pt x="13" y="19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69" name="Freeform 64"/>
              <p:cNvSpPr>
                <a:spLocks/>
              </p:cNvSpPr>
              <p:nvPr/>
            </p:nvSpPr>
            <p:spPr bwMode="auto">
              <a:xfrm>
                <a:off x="4279" y="3062"/>
                <a:ext cx="513" cy="457"/>
              </a:xfrm>
              <a:custGeom>
                <a:avLst/>
                <a:gdLst>
                  <a:gd name="T0" fmla="*/ 27 w 513"/>
                  <a:gd name="T1" fmla="*/ 340 h 457"/>
                  <a:gd name="T2" fmla="*/ 14 w 513"/>
                  <a:gd name="T3" fmla="*/ 277 h 457"/>
                  <a:gd name="T4" fmla="*/ 0 w 513"/>
                  <a:gd name="T5" fmla="*/ 233 h 457"/>
                  <a:gd name="T6" fmla="*/ 14 w 513"/>
                  <a:gd name="T7" fmla="*/ 200 h 457"/>
                  <a:gd name="T8" fmla="*/ 27 w 513"/>
                  <a:gd name="T9" fmla="*/ 147 h 457"/>
                  <a:gd name="T10" fmla="*/ 80 w 513"/>
                  <a:gd name="T11" fmla="*/ 130 h 457"/>
                  <a:gd name="T12" fmla="*/ 117 w 513"/>
                  <a:gd name="T13" fmla="*/ 97 h 457"/>
                  <a:gd name="T14" fmla="*/ 134 w 513"/>
                  <a:gd name="T15" fmla="*/ 77 h 457"/>
                  <a:gd name="T16" fmla="*/ 187 w 513"/>
                  <a:gd name="T17" fmla="*/ 44 h 457"/>
                  <a:gd name="T18" fmla="*/ 197 w 513"/>
                  <a:gd name="T19" fmla="*/ 54 h 457"/>
                  <a:gd name="T20" fmla="*/ 290 w 513"/>
                  <a:gd name="T21" fmla="*/ 14 h 457"/>
                  <a:gd name="T22" fmla="*/ 304 w 513"/>
                  <a:gd name="T23" fmla="*/ 24 h 457"/>
                  <a:gd name="T24" fmla="*/ 330 w 513"/>
                  <a:gd name="T25" fmla="*/ 67 h 457"/>
                  <a:gd name="T26" fmla="*/ 354 w 513"/>
                  <a:gd name="T27" fmla="*/ 97 h 457"/>
                  <a:gd name="T28" fmla="*/ 367 w 513"/>
                  <a:gd name="T29" fmla="*/ 67 h 457"/>
                  <a:gd name="T30" fmla="*/ 397 w 513"/>
                  <a:gd name="T31" fmla="*/ 0 h 457"/>
                  <a:gd name="T32" fmla="*/ 420 w 513"/>
                  <a:gd name="T33" fmla="*/ 54 h 457"/>
                  <a:gd name="T34" fmla="*/ 420 w 513"/>
                  <a:gd name="T35" fmla="*/ 67 h 457"/>
                  <a:gd name="T36" fmla="*/ 433 w 513"/>
                  <a:gd name="T37" fmla="*/ 107 h 457"/>
                  <a:gd name="T38" fmla="*/ 473 w 513"/>
                  <a:gd name="T39" fmla="*/ 140 h 457"/>
                  <a:gd name="T40" fmla="*/ 487 w 513"/>
                  <a:gd name="T41" fmla="*/ 170 h 457"/>
                  <a:gd name="T42" fmla="*/ 513 w 513"/>
                  <a:gd name="T43" fmla="*/ 223 h 457"/>
                  <a:gd name="T44" fmla="*/ 513 w 513"/>
                  <a:gd name="T45" fmla="*/ 277 h 457"/>
                  <a:gd name="T46" fmla="*/ 500 w 513"/>
                  <a:gd name="T47" fmla="*/ 350 h 457"/>
                  <a:gd name="T48" fmla="*/ 473 w 513"/>
                  <a:gd name="T49" fmla="*/ 393 h 457"/>
                  <a:gd name="T50" fmla="*/ 460 w 513"/>
                  <a:gd name="T51" fmla="*/ 433 h 457"/>
                  <a:gd name="T52" fmla="*/ 420 w 513"/>
                  <a:gd name="T53" fmla="*/ 447 h 457"/>
                  <a:gd name="T54" fmla="*/ 383 w 513"/>
                  <a:gd name="T55" fmla="*/ 447 h 457"/>
                  <a:gd name="T56" fmla="*/ 344 w 513"/>
                  <a:gd name="T57" fmla="*/ 423 h 457"/>
                  <a:gd name="T58" fmla="*/ 344 w 513"/>
                  <a:gd name="T59" fmla="*/ 393 h 457"/>
                  <a:gd name="T60" fmla="*/ 317 w 513"/>
                  <a:gd name="T61" fmla="*/ 370 h 457"/>
                  <a:gd name="T62" fmla="*/ 290 w 513"/>
                  <a:gd name="T63" fmla="*/ 370 h 457"/>
                  <a:gd name="T64" fmla="*/ 264 w 513"/>
                  <a:gd name="T65" fmla="*/ 340 h 457"/>
                  <a:gd name="T66" fmla="*/ 224 w 513"/>
                  <a:gd name="T67" fmla="*/ 317 h 457"/>
                  <a:gd name="T68" fmla="*/ 170 w 513"/>
                  <a:gd name="T69" fmla="*/ 317 h 457"/>
                  <a:gd name="T70" fmla="*/ 157 w 513"/>
                  <a:gd name="T71" fmla="*/ 330 h 457"/>
                  <a:gd name="T72" fmla="*/ 134 w 513"/>
                  <a:gd name="T73" fmla="*/ 350 h 457"/>
                  <a:gd name="T74" fmla="*/ 67 w 513"/>
                  <a:gd name="T75" fmla="*/ 360 h 457"/>
                  <a:gd name="T76" fmla="*/ 40 w 513"/>
                  <a:gd name="T77" fmla="*/ 370 h 457"/>
                  <a:gd name="T78" fmla="*/ 14 w 513"/>
                  <a:gd name="T79" fmla="*/ 350 h 457"/>
                  <a:gd name="T80" fmla="*/ 27 w 513"/>
                  <a:gd name="T81" fmla="*/ 307 h 457"/>
                  <a:gd name="T82" fmla="*/ 14 w 513"/>
                  <a:gd name="T83" fmla="*/ 277 h 457"/>
                  <a:gd name="T84" fmla="*/ 27 w 513"/>
                  <a:gd name="T85" fmla="*/ 370 h 457"/>
                  <a:gd name="T86" fmla="*/ 27 w 513"/>
                  <a:gd name="T87" fmla="*/ 370 h 45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13"/>
                  <a:gd name="T133" fmla="*/ 0 h 457"/>
                  <a:gd name="T134" fmla="*/ 513 w 513"/>
                  <a:gd name="T135" fmla="*/ 457 h 45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13" h="457">
                    <a:moveTo>
                      <a:pt x="27" y="370"/>
                    </a:moveTo>
                    <a:lnTo>
                      <a:pt x="27" y="340"/>
                    </a:lnTo>
                    <a:lnTo>
                      <a:pt x="27" y="307"/>
                    </a:lnTo>
                    <a:lnTo>
                      <a:pt x="14" y="277"/>
                    </a:lnTo>
                    <a:lnTo>
                      <a:pt x="14" y="243"/>
                    </a:lnTo>
                    <a:lnTo>
                      <a:pt x="0" y="233"/>
                    </a:lnTo>
                    <a:lnTo>
                      <a:pt x="14" y="223"/>
                    </a:lnTo>
                    <a:lnTo>
                      <a:pt x="14" y="200"/>
                    </a:lnTo>
                    <a:lnTo>
                      <a:pt x="14" y="170"/>
                    </a:lnTo>
                    <a:lnTo>
                      <a:pt x="27" y="147"/>
                    </a:lnTo>
                    <a:lnTo>
                      <a:pt x="54" y="140"/>
                    </a:lnTo>
                    <a:lnTo>
                      <a:pt x="80" y="130"/>
                    </a:lnTo>
                    <a:lnTo>
                      <a:pt x="117" y="107"/>
                    </a:lnTo>
                    <a:lnTo>
                      <a:pt x="117" y="97"/>
                    </a:lnTo>
                    <a:lnTo>
                      <a:pt x="134" y="87"/>
                    </a:lnTo>
                    <a:lnTo>
                      <a:pt x="134" y="77"/>
                    </a:lnTo>
                    <a:lnTo>
                      <a:pt x="157" y="54"/>
                    </a:lnTo>
                    <a:lnTo>
                      <a:pt x="187" y="44"/>
                    </a:lnTo>
                    <a:lnTo>
                      <a:pt x="187" y="54"/>
                    </a:lnTo>
                    <a:lnTo>
                      <a:pt x="197" y="54"/>
                    </a:lnTo>
                    <a:lnTo>
                      <a:pt x="237" y="14"/>
                    </a:lnTo>
                    <a:lnTo>
                      <a:pt x="290" y="14"/>
                    </a:lnTo>
                    <a:lnTo>
                      <a:pt x="317" y="14"/>
                    </a:lnTo>
                    <a:lnTo>
                      <a:pt x="304" y="24"/>
                    </a:lnTo>
                    <a:lnTo>
                      <a:pt x="304" y="54"/>
                    </a:lnTo>
                    <a:lnTo>
                      <a:pt x="330" y="67"/>
                    </a:lnTo>
                    <a:lnTo>
                      <a:pt x="330" y="77"/>
                    </a:lnTo>
                    <a:lnTo>
                      <a:pt x="354" y="97"/>
                    </a:lnTo>
                    <a:lnTo>
                      <a:pt x="367" y="87"/>
                    </a:lnTo>
                    <a:lnTo>
                      <a:pt x="367" y="67"/>
                    </a:lnTo>
                    <a:lnTo>
                      <a:pt x="383" y="24"/>
                    </a:lnTo>
                    <a:lnTo>
                      <a:pt x="397" y="0"/>
                    </a:lnTo>
                    <a:lnTo>
                      <a:pt x="420" y="34"/>
                    </a:lnTo>
                    <a:lnTo>
                      <a:pt x="420" y="54"/>
                    </a:lnTo>
                    <a:lnTo>
                      <a:pt x="407" y="54"/>
                    </a:lnTo>
                    <a:lnTo>
                      <a:pt x="420" y="67"/>
                    </a:lnTo>
                    <a:lnTo>
                      <a:pt x="433" y="77"/>
                    </a:lnTo>
                    <a:lnTo>
                      <a:pt x="433" y="107"/>
                    </a:lnTo>
                    <a:lnTo>
                      <a:pt x="447" y="120"/>
                    </a:lnTo>
                    <a:lnTo>
                      <a:pt x="473" y="140"/>
                    </a:lnTo>
                    <a:lnTo>
                      <a:pt x="487" y="147"/>
                    </a:lnTo>
                    <a:lnTo>
                      <a:pt x="487" y="170"/>
                    </a:lnTo>
                    <a:lnTo>
                      <a:pt x="500" y="213"/>
                    </a:lnTo>
                    <a:lnTo>
                      <a:pt x="513" y="223"/>
                    </a:lnTo>
                    <a:lnTo>
                      <a:pt x="513" y="253"/>
                    </a:lnTo>
                    <a:lnTo>
                      <a:pt x="513" y="277"/>
                    </a:lnTo>
                    <a:lnTo>
                      <a:pt x="500" y="307"/>
                    </a:lnTo>
                    <a:lnTo>
                      <a:pt x="500" y="350"/>
                    </a:lnTo>
                    <a:lnTo>
                      <a:pt x="487" y="370"/>
                    </a:lnTo>
                    <a:lnTo>
                      <a:pt x="473" y="393"/>
                    </a:lnTo>
                    <a:lnTo>
                      <a:pt x="460" y="423"/>
                    </a:lnTo>
                    <a:lnTo>
                      <a:pt x="460" y="433"/>
                    </a:lnTo>
                    <a:lnTo>
                      <a:pt x="433" y="447"/>
                    </a:lnTo>
                    <a:lnTo>
                      <a:pt x="420" y="447"/>
                    </a:lnTo>
                    <a:lnTo>
                      <a:pt x="407" y="433"/>
                    </a:lnTo>
                    <a:lnTo>
                      <a:pt x="383" y="447"/>
                    </a:lnTo>
                    <a:lnTo>
                      <a:pt x="383" y="457"/>
                    </a:lnTo>
                    <a:lnTo>
                      <a:pt x="344" y="423"/>
                    </a:lnTo>
                    <a:lnTo>
                      <a:pt x="344" y="410"/>
                    </a:lnTo>
                    <a:lnTo>
                      <a:pt x="344" y="393"/>
                    </a:lnTo>
                    <a:lnTo>
                      <a:pt x="317" y="383"/>
                    </a:lnTo>
                    <a:lnTo>
                      <a:pt x="317" y="370"/>
                    </a:lnTo>
                    <a:lnTo>
                      <a:pt x="330" y="350"/>
                    </a:lnTo>
                    <a:lnTo>
                      <a:pt x="290" y="370"/>
                    </a:lnTo>
                    <a:lnTo>
                      <a:pt x="277" y="370"/>
                    </a:lnTo>
                    <a:lnTo>
                      <a:pt x="264" y="340"/>
                    </a:lnTo>
                    <a:lnTo>
                      <a:pt x="250" y="330"/>
                    </a:lnTo>
                    <a:lnTo>
                      <a:pt x="224" y="317"/>
                    </a:lnTo>
                    <a:lnTo>
                      <a:pt x="210" y="317"/>
                    </a:lnTo>
                    <a:lnTo>
                      <a:pt x="170" y="317"/>
                    </a:lnTo>
                    <a:lnTo>
                      <a:pt x="157" y="317"/>
                    </a:lnTo>
                    <a:lnTo>
                      <a:pt x="157" y="330"/>
                    </a:lnTo>
                    <a:lnTo>
                      <a:pt x="144" y="340"/>
                    </a:lnTo>
                    <a:lnTo>
                      <a:pt x="134" y="350"/>
                    </a:lnTo>
                    <a:lnTo>
                      <a:pt x="107" y="360"/>
                    </a:lnTo>
                    <a:lnTo>
                      <a:pt x="67" y="360"/>
                    </a:lnTo>
                    <a:lnTo>
                      <a:pt x="54" y="370"/>
                    </a:lnTo>
                    <a:lnTo>
                      <a:pt x="40" y="370"/>
                    </a:lnTo>
                    <a:lnTo>
                      <a:pt x="14" y="370"/>
                    </a:lnTo>
                    <a:lnTo>
                      <a:pt x="14" y="350"/>
                    </a:lnTo>
                    <a:lnTo>
                      <a:pt x="27" y="330"/>
                    </a:lnTo>
                    <a:lnTo>
                      <a:pt x="27" y="307"/>
                    </a:lnTo>
                    <a:lnTo>
                      <a:pt x="27" y="297"/>
                    </a:lnTo>
                    <a:lnTo>
                      <a:pt x="14" y="277"/>
                    </a:lnTo>
                    <a:lnTo>
                      <a:pt x="0" y="243"/>
                    </a:lnTo>
                    <a:lnTo>
                      <a:pt x="27" y="37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0" name="Freeform 65"/>
              <p:cNvSpPr>
                <a:spLocks/>
              </p:cNvSpPr>
              <p:nvPr/>
            </p:nvSpPr>
            <p:spPr bwMode="auto">
              <a:xfrm>
                <a:off x="4676" y="3559"/>
                <a:ext cx="63" cy="43"/>
              </a:xfrm>
              <a:custGeom>
                <a:avLst/>
                <a:gdLst>
                  <a:gd name="T0" fmla="*/ 0 w 63"/>
                  <a:gd name="T1" fmla="*/ 0 h 43"/>
                  <a:gd name="T2" fmla="*/ 63 w 63"/>
                  <a:gd name="T3" fmla="*/ 0 h 43"/>
                  <a:gd name="T4" fmla="*/ 63 w 63"/>
                  <a:gd name="T5" fmla="*/ 19 h 43"/>
                  <a:gd name="T6" fmla="*/ 50 w 63"/>
                  <a:gd name="T7" fmla="*/ 19 h 43"/>
                  <a:gd name="T8" fmla="*/ 50 w 63"/>
                  <a:gd name="T9" fmla="*/ 29 h 43"/>
                  <a:gd name="T10" fmla="*/ 36 w 63"/>
                  <a:gd name="T11" fmla="*/ 43 h 43"/>
                  <a:gd name="T12" fmla="*/ 23 w 63"/>
                  <a:gd name="T13" fmla="*/ 43 h 43"/>
                  <a:gd name="T14" fmla="*/ 10 w 63"/>
                  <a:gd name="T15" fmla="*/ 29 h 43"/>
                  <a:gd name="T16" fmla="*/ 10 w 63"/>
                  <a:gd name="T17" fmla="*/ 9 h 43"/>
                  <a:gd name="T18" fmla="*/ 0 w 63"/>
                  <a:gd name="T19" fmla="*/ 0 h 43"/>
                  <a:gd name="T20" fmla="*/ 0 w 63"/>
                  <a:gd name="T21" fmla="*/ 0 h 43"/>
                  <a:gd name="T22" fmla="*/ 0 w 63"/>
                  <a:gd name="T23" fmla="*/ 0 h 43"/>
                  <a:gd name="T24" fmla="*/ 0 w 63"/>
                  <a:gd name="T25" fmla="*/ 0 h 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3"/>
                  <a:gd name="T40" fmla="*/ 0 h 43"/>
                  <a:gd name="T41" fmla="*/ 63 w 63"/>
                  <a:gd name="T42" fmla="*/ 43 h 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3" h="43">
                    <a:moveTo>
                      <a:pt x="0" y="0"/>
                    </a:moveTo>
                    <a:lnTo>
                      <a:pt x="63" y="0"/>
                    </a:lnTo>
                    <a:lnTo>
                      <a:pt x="63" y="19"/>
                    </a:lnTo>
                    <a:lnTo>
                      <a:pt x="50" y="19"/>
                    </a:lnTo>
                    <a:lnTo>
                      <a:pt x="50" y="29"/>
                    </a:lnTo>
                    <a:lnTo>
                      <a:pt x="36" y="43"/>
                    </a:lnTo>
                    <a:lnTo>
                      <a:pt x="23" y="43"/>
                    </a:lnTo>
                    <a:lnTo>
                      <a:pt x="10" y="29"/>
                    </a:lnTo>
                    <a:lnTo>
                      <a:pt x="10" y="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1" name="Freeform 66"/>
              <p:cNvSpPr>
                <a:spLocks/>
              </p:cNvSpPr>
              <p:nvPr/>
            </p:nvSpPr>
            <p:spPr bwMode="auto">
              <a:xfrm>
                <a:off x="4503" y="2906"/>
                <a:ext cx="276" cy="156"/>
              </a:xfrm>
              <a:custGeom>
                <a:avLst/>
                <a:gdLst>
                  <a:gd name="T0" fmla="*/ 40 w 276"/>
                  <a:gd name="T1" fmla="*/ 53 h 156"/>
                  <a:gd name="T2" fmla="*/ 26 w 276"/>
                  <a:gd name="T3" fmla="*/ 40 h 156"/>
                  <a:gd name="T4" fmla="*/ 0 w 276"/>
                  <a:gd name="T5" fmla="*/ 33 h 156"/>
                  <a:gd name="T6" fmla="*/ 13 w 276"/>
                  <a:gd name="T7" fmla="*/ 0 h 156"/>
                  <a:gd name="T8" fmla="*/ 40 w 276"/>
                  <a:gd name="T9" fmla="*/ 0 h 156"/>
                  <a:gd name="T10" fmla="*/ 53 w 276"/>
                  <a:gd name="T11" fmla="*/ 33 h 156"/>
                  <a:gd name="T12" fmla="*/ 80 w 276"/>
                  <a:gd name="T13" fmla="*/ 40 h 156"/>
                  <a:gd name="T14" fmla="*/ 106 w 276"/>
                  <a:gd name="T15" fmla="*/ 23 h 156"/>
                  <a:gd name="T16" fmla="*/ 120 w 276"/>
                  <a:gd name="T17" fmla="*/ 33 h 156"/>
                  <a:gd name="T18" fmla="*/ 159 w 276"/>
                  <a:gd name="T19" fmla="*/ 40 h 156"/>
                  <a:gd name="T20" fmla="*/ 173 w 276"/>
                  <a:gd name="T21" fmla="*/ 40 h 156"/>
                  <a:gd name="T22" fmla="*/ 183 w 276"/>
                  <a:gd name="T23" fmla="*/ 53 h 156"/>
                  <a:gd name="T24" fmla="*/ 209 w 276"/>
                  <a:gd name="T25" fmla="*/ 73 h 156"/>
                  <a:gd name="T26" fmla="*/ 223 w 276"/>
                  <a:gd name="T27" fmla="*/ 86 h 156"/>
                  <a:gd name="T28" fmla="*/ 236 w 276"/>
                  <a:gd name="T29" fmla="*/ 93 h 156"/>
                  <a:gd name="T30" fmla="*/ 236 w 276"/>
                  <a:gd name="T31" fmla="*/ 106 h 156"/>
                  <a:gd name="T32" fmla="*/ 249 w 276"/>
                  <a:gd name="T33" fmla="*/ 116 h 156"/>
                  <a:gd name="T34" fmla="*/ 276 w 276"/>
                  <a:gd name="T35" fmla="*/ 136 h 156"/>
                  <a:gd name="T36" fmla="*/ 276 w 276"/>
                  <a:gd name="T37" fmla="*/ 146 h 156"/>
                  <a:gd name="T38" fmla="*/ 276 w 276"/>
                  <a:gd name="T39" fmla="*/ 156 h 156"/>
                  <a:gd name="T40" fmla="*/ 249 w 276"/>
                  <a:gd name="T41" fmla="*/ 146 h 156"/>
                  <a:gd name="T42" fmla="*/ 236 w 276"/>
                  <a:gd name="T43" fmla="*/ 146 h 156"/>
                  <a:gd name="T44" fmla="*/ 223 w 276"/>
                  <a:gd name="T45" fmla="*/ 126 h 156"/>
                  <a:gd name="T46" fmla="*/ 196 w 276"/>
                  <a:gd name="T47" fmla="*/ 106 h 156"/>
                  <a:gd name="T48" fmla="*/ 183 w 276"/>
                  <a:gd name="T49" fmla="*/ 106 h 156"/>
                  <a:gd name="T50" fmla="*/ 183 w 276"/>
                  <a:gd name="T51" fmla="*/ 126 h 156"/>
                  <a:gd name="T52" fmla="*/ 143 w 276"/>
                  <a:gd name="T53" fmla="*/ 116 h 156"/>
                  <a:gd name="T54" fmla="*/ 120 w 276"/>
                  <a:gd name="T55" fmla="*/ 106 h 156"/>
                  <a:gd name="T56" fmla="*/ 120 w 276"/>
                  <a:gd name="T57" fmla="*/ 93 h 156"/>
                  <a:gd name="T58" fmla="*/ 120 w 276"/>
                  <a:gd name="T59" fmla="*/ 73 h 156"/>
                  <a:gd name="T60" fmla="*/ 93 w 276"/>
                  <a:gd name="T61" fmla="*/ 63 h 156"/>
                  <a:gd name="T62" fmla="*/ 66 w 276"/>
                  <a:gd name="T63" fmla="*/ 63 h 156"/>
                  <a:gd name="T64" fmla="*/ 40 w 276"/>
                  <a:gd name="T65" fmla="*/ 53 h 156"/>
                  <a:gd name="T66" fmla="*/ 26 w 276"/>
                  <a:gd name="T67" fmla="*/ 33 h 156"/>
                  <a:gd name="T68" fmla="*/ 13 w 276"/>
                  <a:gd name="T69" fmla="*/ 13 h 156"/>
                  <a:gd name="T70" fmla="*/ 40 w 276"/>
                  <a:gd name="T71" fmla="*/ 53 h 156"/>
                  <a:gd name="T72" fmla="*/ 40 w 276"/>
                  <a:gd name="T73" fmla="*/ 53 h 156"/>
                  <a:gd name="T74" fmla="*/ 40 w 276"/>
                  <a:gd name="T75" fmla="*/ 53 h 156"/>
                  <a:gd name="T76" fmla="*/ 40 w 276"/>
                  <a:gd name="T77" fmla="*/ 53 h 15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76"/>
                  <a:gd name="T118" fmla="*/ 0 h 156"/>
                  <a:gd name="T119" fmla="*/ 276 w 276"/>
                  <a:gd name="T120" fmla="*/ 156 h 15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76" h="156">
                    <a:moveTo>
                      <a:pt x="40" y="53"/>
                    </a:moveTo>
                    <a:lnTo>
                      <a:pt x="26" y="40"/>
                    </a:lnTo>
                    <a:lnTo>
                      <a:pt x="0" y="33"/>
                    </a:lnTo>
                    <a:lnTo>
                      <a:pt x="13" y="0"/>
                    </a:lnTo>
                    <a:lnTo>
                      <a:pt x="40" y="0"/>
                    </a:lnTo>
                    <a:lnTo>
                      <a:pt x="53" y="33"/>
                    </a:lnTo>
                    <a:lnTo>
                      <a:pt x="80" y="40"/>
                    </a:lnTo>
                    <a:lnTo>
                      <a:pt x="106" y="23"/>
                    </a:lnTo>
                    <a:lnTo>
                      <a:pt x="120" y="33"/>
                    </a:lnTo>
                    <a:lnTo>
                      <a:pt x="159" y="40"/>
                    </a:lnTo>
                    <a:lnTo>
                      <a:pt x="173" y="40"/>
                    </a:lnTo>
                    <a:lnTo>
                      <a:pt x="183" y="53"/>
                    </a:lnTo>
                    <a:lnTo>
                      <a:pt x="209" y="73"/>
                    </a:lnTo>
                    <a:lnTo>
                      <a:pt x="223" y="86"/>
                    </a:lnTo>
                    <a:lnTo>
                      <a:pt x="236" y="93"/>
                    </a:lnTo>
                    <a:lnTo>
                      <a:pt x="236" y="106"/>
                    </a:lnTo>
                    <a:lnTo>
                      <a:pt x="249" y="116"/>
                    </a:lnTo>
                    <a:lnTo>
                      <a:pt x="276" y="136"/>
                    </a:lnTo>
                    <a:lnTo>
                      <a:pt x="276" y="146"/>
                    </a:lnTo>
                    <a:lnTo>
                      <a:pt x="276" y="156"/>
                    </a:lnTo>
                    <a:lnTo>
                      <a:pt x="249" y="146"/>
                    </a:lnTo>
                    <a:lnTo>
                      <a:pt x="236" y="146"/>
                    </a:lnTo>
                    <a:lnTo>
                      <a:pt x="223" y="126"/>
                    </a:lnTo>
                    <a:lnTo>
                      <a:pt x="196" y="106"/>
                    </a:lnTo>
                    <a:lnTo>
                      <a:pt x="183" y="106"/>
                    </a:lnTo>
                    <a:lnTo>
                      <a:pt x="183" y="126"/>
                    </a:lnTo>
                    <a:lnTo>
                      <a:pt x="143" y="116"/>
                    </a:lnTo>
                    <a:lnTo>
                      <a:pt x="120" y="106"/>
                    </a:lnTo>
                    <a:lnTo>
                      <a:pt x="120" y="93"/>
                    </a:lnTo>
                    <a:lnTo>
                      <a:pt x="120" y="73"/>
                    </a:lnTo>
                    <a:lnTo>
                      <a:pt x="93" y="63"/>
                    </a:lnTo>
                    <a:lnTo>
                      <a:pt x="66" y="63"/>
                    </a:lnTo>
                    <a:lnTo>
                      <a:pt x="40" y="53"/>
                    </a:lnTo>
                    <a:lnTo>
                      <a:pt x="26" y="33"/>
                    </a:lnTo>
                    <a:lnTo>
                      <a:pt x="13" y="13"/>
                    </a:lnTo>
                    <a:lnTo>
                      <a:pt x="40" y="5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2" name="Freeform 67"/>
              <p:cNvSpPr>
                <a:spLocks/>
              </p:cNvSpPr>
              <p:nvPr/>
            </p:nvSpPr>
            <p:spPr bwMode="auto">
              <a:xfrm>
                <a:off x="4359" y="2886"/>
                <a:ext cx="90" cy="113"/>
              </a:xfrm>
              <a:custGeom>
                <a:avLst/>
                <a:gdLst>
                  <a:gd name="T0" fmla="*/ 27 w 90"/>
                  <a:gd name="T1" fmla="*/ 73 h 113"/>
                  <a:gd name="T2" fmla="*/ 27 w 90"/>
                  <a:gd name="T3" fmla="*/ 93 h 113"/>
                  <a:gd name="T4" fmla="*/ 0 w 90"/>
                  <a:gd name="T5" fmla="*/ 113 h 113"/>
                  <a:gd name="T6" fmla="*/ 0 w 90"/>
                  <a:gd name="T7" fmla="*/ 93 h 113"/>
                  <a:gd name="T8" fmla="*/ 0 w 90"/>
                  <a:gd name="T9" fmla="*/ 83 h 113"/>
                  <a:gd name="T10" fmla="*/ 14 w 90"/>
                  <a:gd name="T11" fmla="*/ 60 h 113"/>
                  <a:gd name="T12" fmla="*/ 14 w 90"/>
                  <a:gd name="T13" fmla="*/ 43 h 113"/>
                  <a:gd name="T14" fmla="*/ 27 w 90"/>
                  <a:gd name="T15" fmla="*/ 20 h 113"/>
                  <a:gd name="T16" fmla="*/ 37 w 90"/>
                  <a:gd name="T17" fmla="*/ 0 h 113"/>
                  <a:gd name="T18" fmla="*/ 77 w 90"/>
                  <a:gd name="T19" fmla="*/ 0 h 113"/>
                  <a:gd name="T20" fmla="*/ 90 w 90"/>
                  <a:gd name="T21" fmla="*/ 0 h 113"/>
                  <a:gd name="T22" fmla="*/ 77 w 90"/>
                  <a:gd name="T23" fmla="*/ 10 h 113"/>
                  <a:gd name="T24" fmla="*/ 37 w 90"/>
                  <a:gd name="T25" fmla="*/ 10 h 113"/>
                  <a:gd name="T26" fmla="*/ 27 w 90"/>
                  <a:gd name="T27" fmla="*/ 33 h 113"/>
                  <a:gd name="T28" fmla="*/ 37 w 90"/>
                  <a:gd name="T29" fmla="*/ 43 h 113"/>
                  <a:gd name="T30" fmla="*/ 64 w 90"/>
                  <a:gd name="T31" fmla="*/ 53 h 113"/>
                  <a:gd name="T32" fmla="*/ 54 w 90"/>
                  <a:gd name="T33" fmla="*/ 73 h 113"/>
                  <a:gd name="T34" fmla="*/ 37 w 90"/>
                  <a:gd name="T35" fmla="*/ 73 h 113"/>
                  <a:gd name="T36" fmla="*/ 54 w 90"/>
                  <a:gd name="T37" fmla="*/ 93 h 113"/>
                  <a:gd name="T38" fmla="*/ 37 w 90"/>
                  <a:gd name="T39" fmla="*/ 106 h 113"/>
                  <a:gd name="T40" fmla="*/ 37 w 90"/>
                  <a:gd name="T41" fmla="*/ 73 h 113"/>
                  <a:gd name="T42" fmla="*/ 27 w 90"/>
                  <a:gd name="T43" fmla="*/ 73 h 113"/>
                  <a:gd name="T44" fmla="*/ 27 w 90"/>
                  <a:gd name="T45" fmla="*/ 73 h 113"/>
                  <a:gd name="T46" fmla="*/ 27 w 90"/>
                  <a:gd name="T47" fmla="*/ 73 h 113"/>
                  <a:gd name="T48" fmla="*/ 27 w 90"/>
                  <a:gd name="T49" fmla="*/ 73 h 11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0"/>
                  <a:gd name="T76" fmla="*/ 0 h 113"/>
                  <a:gd name="T77" fmla="*/ 90 w 90"/>
                  <a:gd name="T78" fmla="*/ 113 h 11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0" h="113">
                    <a:moveTo>
                      <a:pt x="27" y="73"/>
                    </a:moveTo>
                    <a:lnTo>
                      <a:pt x="27" y="93"/>
                    </a:lnTo>
                    <a:lnTo>
                      <a:pt x="0" y="113"/>
                    </a:lnTo>
                    <a:lnTo>
                      <a:pt x="0" y="93"/>
                    </a:lnTo>
                    <a:lnTo>
                      <a:pt x="0" y="83"/>
                    </a:lnTo>
                    <a:lnTo>
                      <a:pt x="14" y="60"/>
                    </a:lnTo>
                    <a:lnTo>
                      <a:pt x="14" y="43"/>
                    </a:lnTo>
                    <a:lnTo>
                      <a:pt x="27" y="20"/>
                    </a:lnTo>
                    <a:lnTo>
                      <a:pt x="37" y="0"/>
                    </a:lnTo>
                    <a:lnTo>
                      <a:pt x="77" y="0"/>
                    </a:lnTo>
                    <a:lnTo>
                      <a:pt x="90" y="0"/>
                    </a:lnTo>
                    <a:lnTo>
                      <a:pt x="77" y="10"/>
                    </a:lnTo>
                    <a:lnTo>
                      <a:pt x="37" y="10"/>
                    </a:lnTo>
                    <a:lnTo>
                      <a:pt x="27" y="33"/>
                    </a:lnTo>
                    <a:lnTo>
                      <a:pt x="37" y="43"/>
                    </a:lnTo>
                    <a:lnTo>
                      <a:pt x="64" y="53"/>
                    </a:lnTo>
                    <a:lnTo>
                      <a:pt x="54" y="73"/>
                    </a:lnTo>
                    <a:lnTo>
                      <a:pt x="37" y="73"/>
                    </a:lnTo>
                    <a:lnTo>
                      <a:pt x="54" y="93"/>
                    </a:lnTo>
                    <a:lnTo>
                      <a:pt x="37" y="106"/>
                    </a:lnTo>
                    <a:lnTo>
                      <a:pt x="37" y="73"/>
                    </a:lnTo>
                    <a:lnTo>
                      <a:pt x="27" y="7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3" name="Freeform 68"/>
              <p:cNvSpPr>
                <a:spLocks/>
              </p:cNvSpPr>
              <p:nvPr/>
            </p:nvSpPr>
            <p:spPr bwMode="auto">
              <a:xfrm>
                <a:off x="4423" y="3032"/>
                <a:ext cx="43" cy="10"/>
              </a:xfrm>
              <a:custGeom>
                <a:avLst/>
                <a:gdLst>
                  <a:gd name="T0" fmla="*/ 0 w 43"/>
                  <a:gd name="T1" fmla="*/ 0 h 10"/>
                  <a:gd name="T2" fmla="*/ 43 w 43"/>
                  <a:gd name="T3" fmla="*/ 0 h 10"/>
                  <a:gd name="T4" fmla="*/ 26 w 43"/>
                  <a:gd name="T5" fmla="*/ 10 h 10"/>
                  <a:gd name="T6" fmla="*/ 0 w 43"/>
                  <a:gd name="T7" fmla="*/ 0 h 10"/>
                  <a:gd name="T8" fmla="*/ 0 w 43"/>
                  <a:gd name="T9" fmla="*/ 0 h 10"/>
                  <a:gd name="T10" fmla="*/ 0 w 43"/>
                  <a:gd name="T11" fmla="*/ 0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3"/>
                  <a:gd name="T19" fmla="*/ 0 h 10"/>
                  <a:gd name="T20" fmla="*/ 43 w 43"/>
                  <a:gd name="T21" fmla="*/ 10 h 1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3" h="10">
                    <a:moveTo>
                      <a:pt x="0" y="0"/>
                    </a:moveTo>
                    <a:lnTo>
                      <a:pt x="43" y="0"/>
                    </a:lnTo>
                    <a:lnTo>
                      <a:pt x="26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4" name="Freeform 69"/>
              <p:cNvSpPr>
                <a:spLocks/>
              </p:cNvSpPr>
              <p:nvPr/>
            </p:nvSpPr>
            <p:spPr bwMode="auto">
              <a:xfrm>
                <a:off x="4213" y="2999"/>
                <a:ext cx="80" cy="33"/>
              </a:xfrm>
              <a:custGeom>
                <a:avLst/>
                <a:gdLst>
                  <a:gd name="T0" fmla="*/ 13 w 80"/>
                  <a:gd name="T1" fmla="*/ 10 h 33"/>
                  <a:gd name="T2" fmla="*/ 53 w 80"/>
                  <a:gd name="T3" fmla="*/ 0 h 33"/>
                  <a:gd name="T4" fmla="*/ 80 w 80"/>
                  <a:gd name="T5" fmla="*/ 23 h 33"/>
                  <a:gd name="T6" fmla="*/ 80 w 80"/>
                  <a:gd name="T7" fmla="*/ 33 h 33"/>
                  <a:gd name="T8" fmla="*/ 43 w 80"/>
                  <a:gd name="T9" fmla="*/ 23 h 33"/>
                  <a:gd name="T10" fmla="*/ 0 w 80"/>
                  <a:gd name="T11" fmla="*/ 13 h 33"/>
                  <a:gd name="T12" fmla="*/ 17 w 80"/>
                  <a:gd name="T13" fmla="*/ 13 h 33"/>
                  <a:gd name="T14" fmla="*/ 17 w 80"/>
                  <a:gd name="T15" fmla="*/ 13 h 33"/>
                  <a:gd name="T16" fmla="*/ 13 w 80"/>
                  <a:gd name="T17" fmla="*/ 10 h 33"/>
                  <a:gd name="T18" fmla="*/ 13 w 80"/>
                  <a:gd name="T19" fmla="*/ 10 h 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0"/>
                  <a:gd name="T31" fmla="*/ 0 h 33"/>
                  <a:gd name="T32" fmla="*/ 80 w 80"/>
                  <a:gd name="T33" fmla="*/ 33 h 3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0" h="33">
                    <a:moveTo>
                      <a:pt x="13" y="10"/>
                    </a:moveTo>
                    <a:lnTo>
                      <a:pt x="53" y="0"/>
                    </a:lnTo>
                    <a:lnTo>
                      <a:pt x="80" y="23"/>
                    </a:lnTo>
                    <a:lnTo>
                      <a:pt x="80" y="33"/>
                    </a:lnTo>
                    <a:lnTo>
                      <a:pt x="43" y="23"/>
                    </a:lnTo>
                    <a:lnTo>
                      <a:pt x="0" y="13"/>
                    </a:lnTo>
                    <a:lnTo>
                      <a:pt x="17" y="13"/>
                    </a:lnTo>
                    <a:lnTo>
                      <a:pt x="13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5" name="Freeform 70"/>
              <p:cNvSpPr>
                <a:spLocks/>
              </p:cNvSpPr>
              <p:nvPr/>
            </p:nvSpPr>
            <p:spPr bwMode="auto">
              <a:xfrm>
                <a:off x="4046" y="2823"/>
                <a:ext cx="130" cy="169"/>
              </a:xfrm>
              <a:custGeom>
                <a:avLst/>
                <a:gdLst>
                  <a:gd name="T0" fmla="*/ 77 w 130"/>
                  <a:gd name="T1" fmla="*/ 83 h 169"/>
                  <a:gd name="T2" fmla="*/ 90 w 130"/>
                  <a:gd name="T3" fmla="*/ 116 h 169"/>
                  <a:gd name="T4" fmla="*/ 90 w 130"/>
                  <a:gd name="T5" fmla="*/ 136 h 169"/>
                  <a:gd name="T6" fmla="*/ 104 w 130"/>
                  <a:gd name="T7" fmla="*/ 156 h 169"/>
                  <a:gd name="T8" fmla="*/ 117 w 130"/>
                  <a:gd name="T9" fmla="*/ 169 h 169"/>
                  <a:gd name="T10" fmla="*/ 130 w 130"/>
                  <a:gd name="T11" fmla="*/ 169 h 169"/>
                  <a:gd name="T12" fmla="*/ 130 w 130"/>
                  <a:gd name="T13" fmla="*/ 146 h 169"/>
                  <a:gd name="T14" fmla="*/ 117 w 130"/>
                  <a:gd name="T15" fmla="*/ 123 h 169"/>
                  <a:gd name="T16" fmla="*/ 117 w 130"/>
                  <a:gd name="T17" fmla="*/ 116 h 169"/>
                  <a:gd name="T18" fmla="*/ 104 w 130"/>
                  <a:gd name="T19" fmla="*/ 96 h 169"/>
                  <a:gd name="T20" fmla="*/ 104 w 130"/>
                  <a:gd name="T21" fmla="*/ 73 h 169"/>
                  <a:gd name="T22" fmla="*/ 90 w 130"/>
                  <a:gd name="T23" fmla="*/ 63 h 169"/>
                  <a:gd name="T24" fmla="*/ 50 w 130"/>
                  <a:gd name="T25" fmla="*/ 43 h 169"/>
                  <a:gd name="T26" fmla="*/ 37 w 130"/>
                  <a:gd name="T27" fmla="*/ 30 h 169"/>
                  <a:gd name="T28" fmla="*/ 24 w 130"/>
                  <a:gd name="T29" fmla="*/ 10 h 169"/>
                  <a:gd name="T30" fmla="*/ 10 w 130"/>
                  <a:gd name="T31" fmla="*/ 0 h 169"/>
                  <a:gd name="T32" fmla="*/ 0 w 130"/>
                  <a:gd name="T33" fmla="*/ 10 h 169"/>
                  <a:gd name="T34" fmla="*/ 10 w 130"/>
                  <a:gd name="T35" fmla="*/ 10 h 169"/>
                  <a:gd name="T36" fmla="*/ 37 w 130"/>
                  <a:gd name="T37" fmla="*/ 30 h 169"/>
                  <a:gd name="T38" fmla="*/ 50 w 130"/>
                  <a:gd name="T39" fmla="*/ 30 h 169"/>
                  <a:gd name="T40" fmla="*/ 50 w 130"/>
                  <a:gd name="T41" fmla="*/ 43 h 169"/>
                  <a:gd name="T42" fmla="*/ 64 w 130"/>
                  <a:gd name="T43" fmla="*/ 63 h 169"/>
                  <a:gd name="T44" fmla="*/ 64 w 130"/>
                  <a:gd name="T45" fmla="*/ 73 h 169"/>
                  <a:gd name="T46" fmla="*/ 77 w 130"/>
                  <a:gd name="T47" fmla="*/ 96 h 169"/>
                  <a:gd name="T48" fmla="*/ 77 w 130"/>
                  <a:gd name="T49" fmla="*/ 83 h 169"/>
                  <a:gd name="T50" fmla="*/ 77 w 130"/>
                  <a:gd name="T51" fmla="*/ 83 h 169"/>
                  <a:gd name="T52" fmla="*/ 77 w 130"/>
                  <a:gd name="T53" fmla="*/ 83 h 169"/>
                  <a:gd name="T54" fmla="*/ 77 w 130"/>
                  <a:gd name="T55" fmla="*/ 83 h 16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30"/>
                  <a:gd name="T85" fmla="*/ 0 h 169"/>
                  <a:gd name="T86" fmla="*/ 130 w 130"/>
                  <a:gd name="T87" fmla="*/ 169 h 16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30" h="169">
                    <a:moveTo>
                      <a:pt x="77" y="83"/>
                    </a:moveTo>
                    <a:lnTo>
                      <a:pt x="90" y="116"/>
                    </a:lnTo>
                    <a:lnTo>
                      <a:pt x="90" y="136"/>
                    </a:lnTo>
                    <a:lnTo>
                      <a:pt x="104" y="156"/>
                    </a:lnTo>
                    <a:lnTo>
                      <a:pt x="117" y="169"/>
                    </a:lnTo>
                    <a:lnTo>
                      <a:pt x="130" y="169"/>
                    </a:lnTo>
                    <a:lnTo>
                      <a:pt x="130" y="146"/>
                    </a:lnTo>
                    <a:lnTo>
                      <a:pt x="117" y="123"/>
                    </a:lnTo>
                    <a:lnTo>
                      <a:pt x="117" y="116"/>
                    </a:lnTo>
                    <a:lnTo>
                      <a:pt x="104" y="96"/>
                    </a:lnTo>
                    <a:lnTo>
                      <a:pt x="104" y="73"/>
                    </a:lnTo>
                    <a:lnTo>
                      <a:pt x="90" y="63"/>
                    </a:lnTo>
                    <a:lnTo>
                      <a:pt x="50" y="43"/>
                    </a:lnTo>
                    <a:lnTo>
                      <a:pt x="37" y="30"/>
                    </a:lnTo>
                    <a:lnTo>
                      <a:pt x="24" y="10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0" y="10"/>
                    </a:lnTo>
                    <a:lnTo>
                      <a:pt x="37" y="30"/>
                    </a:lnTo>
                    <a:lnTo>
                      <a:pt x="50" y="30"/>
                    </a:lnTo>
                    <a:lnTo>
                      <a:pt x="50" y="43"/>
                    </a:lnTo>
                    <a:lnTo>
                      <a:pt x="64" y="63"/>
                    </a:lnTo>
                    <a:lnTo>
                      <a:pt x="64" y="73"/>
                    </a:lnTo>
                    <a:lnTo>
                      <a:pt x="77" y="96"/>
                    </a:lnTo>
                    <a:lnTo>
                      <a:pt x="77" y="8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6" name="Freeform 71"/>
              <p:cNvSpPr>
                <a:spLocks/>
              </p:cNvSpPr>
              <p:nvPr/>
            </p:nvSpPr>
            <p:spPr bwMode="auto">
              <a:xfrm>
                <a:off x="4230" y="2813"/>
                <a:ext cx="129" cy="156"/>
              </a:xfrm>
              <a:custGeom>
                <a:avLst/>
                <a:gdLst>
                  <a:gd name="T0" fmla="*/ 89 w 129"/>
                  <a:gd name="T1" fmla="*/ 156 h 156"/>
                  <a:gd name="T2" fmla="*/ 76 w 129"/>
                  <a:gd name="T3" fmla="*/ 146 h 156"/>
                  <a:gd name="T4" fmla="*/ 49 w 129"/>
                  <a:gd name="T5" fmla="*/ 146 h 156"/>
                  <a:gd name="T6" fmla="*/ 26 w 129"/>
                  <a:gd name="T7" fmla="*/ 156 h 156"/>
                  <a:gd name="T8" fmla="*/ 26 w 129"/>
                  <a:gd name="T9" fmla="*/ 146 h 156"/>
                  <a:gd name="T10" fmla="*/ 26 w 129"/>
                  <a:gd name="T11" fmla="*/ 126 h 156"/>
                  <a:gd name="T12" fmla="*/ 26 w 129"/>
                  <a:gd name="T13" fmla="*/ 116 h 156"/>
                  <a:gd name="T14" fmla="*/ 13 w 129"/>
                  <a:gd name="T15" fmla="*/ 106 h 156"/>
                  <a:gd name="T16" fmla="*/ 0 w 129"/>
                  <a:gd name="T17" fmla="*/ 106 h 156"/>
                  <a:gd name="T18" fmla="*/ 0 w 129"/>
                  <a:gd name="T19" fmla="*/ 73 h 156"/>
                  <a:gd name="T20" fmla="*/ 13 w 129"/>
                  <a:gd name="T21" fmla="*/ 73 h 156"/>
                  <a:gd name="T22" fmla="*/ 26 w 129"/>
                  <a:gd name="T23" fmla="*/ 73 h 156"/>
                  <a:gd name="T24" fmla="*/ 49 w 129"/>
                  <a:gd name="T25" fmla="*/ 53 h 156"/>
                  <a:gd name="T26" fmla="*/ 63 w 129"/>
                  <a:gd name="T27" fmla="*/ 40 h 156"/>
                  <a:gd name="T28" fmla="*/ 76 w 129"/>
                  <a:gd name="T29" fmla="*/ 20 h 156"/>
                  <a:gd name="T30" fmla="*/ 89 w 129"/>
                  <a:gd name="T31" fmla="*/ 10 h 156"/>
                  <a:gd name="T32" fmla="*/ 116 w 129"/>
                  <a:gd name="T33" fmla="*/ 0 h 156"/>
                  <a:gd name="T34" fmla="*/ 129 w 129"/>
                  <a:gd name="T35" fmla="*/ 20 h 156"/>
                  <a:gd name="T36" fmla="*/ 129 w 129"/>
                  <a:gd name="T37" fmla="*/ 30 h 156"/>
                  <a:gd name="T38" fmla="*/ 116 w 129"/>
                  <a:gd name="T39" fmla="*/ 30 h 156"/>
                  <a:gd name="T40" fmla="*/ 116 w 129"/>
                  <a:gd name="T41" fmla="*/ 40 h 156"/>
                  <a:gd name="T42" fmla="*/ 116 w 129"/>
                  <a:gd name="T43" fmla="*/ 53 h 156"/>
                  <a:gd name="T44" fmla="*/ 129 w 129"/>
                  <a:gd name="T45" fmla="*/ 63 h 156"/>
                  <a:gd name="T46" fmla="*/ 129 w 129"/>
                  <a:gd name="T47" fmla="*/ 73 h 156"/>
                  <a:gd name="T48" fmla="*/ 129 w 129"/>
                  <a:gd name="T49" fmla="*/ 83 h 156"/>
                  <a:gd name="T50" fmla="*/ 103 w 129"/>
                  <a:gd name="T51" fmla="*/ 116 h 156"/>
                  <a:gd name="T52" fmla="*/ 89 w 129"/>
                  <a:gd name="T53" fmla="*/ 156 h 156"/>
                  <a:gd name="T54" fmla="*/ 89 w 129"/>
                  <a:gd name="T55" fmla="*/ 156 h 156"/>
                  <a:gd name="T56" fmla="*/ 89 w 129"/>
                  <a:gd name="T57" fmla="*/ 156 h 156"/>
                  <a:gd name="T58" fmla="*/ 89 w 129"/>
                  <a:gd name="T59" fmla="*/ 156 h 15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29"/>
                  <a:gd name="T91" fmla="*/ 0 h 156"/>
                  <a:gd name="T92" fmla="*/ 129 w 129"/>
                  <a:gd name="T93" fmla="*/ 156 h 15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29" h="156">
                    <a:moveTo>
                      <a:pt x="89" y="156"/>
                    </a:moveTo>
                    <a:lnTo>
                      <a:pt x="76" y="146"/>
                    </a:lnTo>
                    <a:lnTo>
                      <a:pt x="49" y="146"/>
                    </a:lnTo>
                    <a:lnTo>
                      <a:pt x="26" y="156"/>
                    </a:lnTo>
                    <a:lnTo>
                      <a:pt x="26" y="146"/>
                    </a:lnTo>
                    <a:lnTo>
                      <a:pt x="26" y="126"/>
                    </a:lnTo>
                    <a:lnTo>
                      <a:pt x="26" y="116"/>
                    </a:lnTo>
                    <a:lnTo>
                      <a:pt x="13" y="106"/>
                    </a:lnTo>
                    <a:lnTo>
                      <a:pt x="0" y="106"/>
                    </a:lnTo>
                    <a:lnTo>
                      <a:pt x="0" y="73"/>
                    </a:lnTo>
                    <a:lnTo>
                      <a:pt x="13" y="73"/>
                    </a:lnTo>
                    <a:lnTo>
                      <a:pt x="26" y="73"/>
                    </a:lnTo>
                    <a:lnTo>
                      <a:pt x="49" y="53"/>
                    </a:lnTo>
                    <a:lnTo>
                      <a:pt x="63" y="40"/>
                    </a:lnTo>
                    <a:lnTo>
                      <a:pt x="76" y="20"/>
                    </a:lnTo>
                    <a:lnTo>
                      <a:pt x="89" y="10"/>
                    </a:lnTo>
                    <a:lnTo>
                      <a:pt x="116" y="0"/>
                    </a:lnTo>
                    <a:lnTo>
                      <a:pt x="129" y="20"/>
                    </a:lnTo>
                    <a:lnTo>
                      <a:pt x="129" y="30"/>
                    </a:lnTo>
                    <a:lnTo>
                      <a:pt x="116" y="30"/>
                    </a:lnTo>
                    <a:lnTo>
                      <a:pt x="116" y="40"/>
                    </a:lnTo>
                    <a:lnTo>
                      <a:pt x="116" y="53"/>
                    </a:lnTo>
                    <a:lnTo>
                      <a:pt x="129" y="63"/>
                    </a:lnTo>
                    <a:lnTo>
                      <a:pt x="129" y="73"/>
                    </a:lnTo>
                    <a:lnTo>
                      <a:pt x="129" y="83"/>
                    </a:lnTo>
                    <a:lnTo>
                      <a:pt x="103" y="116"/>
                    </a:lnTo>
                    <a:lnTo>
                      <a:pt x="89" y="15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7" name="Freeform 72"/>
              <p:cNvSpPr>
                <a:spLocks/>
              </p:cNvSpPr>
              <p:nvPr/>
            </p:nvSpPr>
            <p:spPr bwMode="auto">
              <a:xfrm>
                <a:off x="4396" y="2789"/>
                <a:ext cx="70" cy="44"/>
              </a:xfrm>
              <a:custGeom>
                <a:avLst/>
                <a:gdLst>
                  <a:gd name="T0" fmla="*/ 40 w 70"/>
                  <a:gd name="T1" fmla="*/ 34 h 44"/>
                  <a:gd name="T2" fmla="*/ 27 w 70"/>
                  <a:gd name="T3" fmla="*/ 34 h 44"/>
                  <a:gd name="T4" fmla="*/ 0 w 70"/>
                  <a:gd name="T5" fmla="*/ 34 h 44"/>
                  <a:gd name="T6" fmla="*/ 17 w 70"/>
                  <a:gd name="T7" fmla="*/ 10 h 44"/>
                  <a:gd name="T8" fmla="*/ 40 w 70"/>
                  <a:gd name="T9" fmla="*/ 10 h 44"/>
                  <a:gd name="T10" fmla="*/ 70 w 70"/>
                  <a:gd name="T11" fmla="*/ 0 h 44"/>
                  <a:gd name="T12" fmla="*/ 70 w 70"/>
                  <a:gd name="T13" fmla="*/ 10 h 44"/>
                  <a:gd name="T14" fmla="*/ 53 w 70"/>
                  <a:gd name="T15" fmla="*/ 34 h 44"/>
                  <a:gd name="T16" fmla="*/ 40 w 70"/>
                  <a:gd name="T17" fmla="*/ 44 h 44"/>
                  <a:gd name="T18" fmla="*/ 40 w 70"/>
                  <a:gd name="T19" fmla="*/ 34 h 44"/>
                  <a:gd name="T20" fmla="*/ 40 w 70"/>
                  <a:gd name="T21" fmla="*/ 34 h 44"/>
                  <a:gd name="T22" fmla="*/ 40 w 70"/>
                  <a:gd name="T23" fmla="*/ 34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0"/>
                  <a:gd name="T37" fmla="*/ 0 h 44"/>
                  <a:gd name="T38" fmla="*/ 70 w 70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0" h="44">
                    <a:moveTo>
                      <a:pt x="40" y="34"/>
                    </a:moveTo>
                    <a:lnTo>
                      <a:pt x="27" y="34"/>
                    </a:lnTo>
                    <a:lnTo>
                      <a:pt x="0" y="34"/>
                    </a:lnTo>
                    <a:lnTo>
                      <a:pt x="17" y="10"/>
                    </a:lnTo>
                    <a:lnTo>
                      <a:pt x="40" y="10"/>
                    </a:lnTo>
                    <a:lnTo>
                      <a:pt x="70" y="0"/>
                    </a:lnTo>
                    <a:lnTo>
                      <a:pt x="70" y="10"/>
                    </a:lnTo>
                    <a:lnTo>
                      <a:pt x="53" y="34"/>
                    </a:lnTo>
                    <a:lnTo>
                      <a:pt x="40" y="44"/>
                    </a:lnTo>
                    <a:lnTo>
                      <a:pt x="40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8" name="Freeform 73"/>
              <p:cNvSpPr>
                <a:spLocks/>
              </p:cNvSpPr>
              <p:nvPr/>
            </p:nvSpPr>
            <p:spPr bwMode="auto">
              <a:xfrm>
                <a:off x="4373" y="2656"/>
                <a:ext cx="63" cy="80"/>
              </a:xfrm>
              <a:custGeom>
                <a:avLst/>
                <a:gdLst>
                  <a:gd name="T0" fmla="*/ 63 w 63"/>
                  <a:gd name="T1" fmla="*/ 80 h 80"/>
                  <a:gd name="T2" fmla="*/ 50 w 63"/>
                  <a:gd name="T3" fmla="*/ 70 h 80"/>
                  <a:gd name="T4" fmla="*/ 40 w 63"/>
                  <a:gd name="T5" fmla="*/ 60 h 80"/>
                  <a:gd name="T6" fmla="*/ 23 w 63"/>
                  <a:gd name="T7" fmla="*/ 50 h 80"/>
                  <a:gd name="T8" fmla="*/ 23 w 63"/>
                  <a:gd name="T9" fmla="*/ 40 h 80"/>
                  <a:gd name="T10" fmla="*/ 40 w 63"/>
                  <a:gd name="T11" fmla="*/ 20 h 80"/>
                  <a:gd name="T12" fmla="*/ 40 w 63"/>
                  <a:gd name="T13" fmla="*/ 10 h 80"/>
                  <a:gd name="T14" fmla="*/ 23 w 63"/>
                  <a:gd name="T15" fmla="*/ 0 h 80"/>
                  <a:gd name="T16" fmla="*/ 13 w 63"/>
                  <a:gd name="T17" fmla="*/ 10 h 80"/>
                  <a:gd name="T18" fmla="*/ 0 w 63"/>
                  <a:gd name="T19" fmla="*/ 30 h 80"/>
                  <a:gd name="T20" fmla="*/ 0 w 63"/>
                  <a:gd name="T21" fmla="*/ 50 h 80"/>
                  <a:gd name="T22" fmla="*/ 13 w 63"/>
                  <a:gd name="T23" fmla="*/ 60 h 80"/>
                  <a:gd name="T24" fmla="*/ 23 w 63"/>
                  <a:gd name="T25" fmla="*/ 70 h 80"/>
                  <a:gd name="T26" fmla="*/ 50 w 63"/>
                  <a:gd name="T27" fmla="*/ 60 h 80"/>
                  <a:gd name="T28" fmla="*/ 63 w 63"/>
                  <a:gd name="T29" fmla="*/ 80 h 80"/>
                  <a:gd name="T30" fmla="*/ 63 w 63"/>
                  <a:gd name="T31" fmla="*/ 80 h 80"/>
                  <a:gd name="T32" fmla="*/ 63 w 63"/>
                  <a:gd name="T33" fmla="*/ 80 h 8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3"/>
                  <a:gd name="T52" fmla="*/ 0 h 80"/>
                  <a:gd name="T53" fmla="*/ 63 w 63"/>
                  <a:gd name="T54" fmla="*/ 80 h 8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3" h="80">
                    <a:moveTo>
                      <a:pt x="63" y="80"/>
                    </a:moveTo>
                    <a:lnTo>
                      <a:pt x="50" y="70"/>
                    </a:lnTo>
                    <a:lnTo>
                      <a:pt x="40" y="60"/>
                    </a:lnTo>
                    <a:lnTo>
                      <a:pt x="23" y="50"/>
                    </a:lnTo>
                    <a:lnTo>
                      <a:pt x="23" y="40"/>
                    </a:lnTo>
                    <a:lnTo>
                      <a:pt x="40" y="20"/>
                    </a:lnTo>
                    <a:lnTo>
                      <a:pt x="40" y="10"/>
                    </a:lnTo>
                    <a:lnTo>
                      <a:pt x="23" y="0"/>
                    </a:lnTo>
                    <a:lnTo>
                      <a:pt x="13" y="10"/>
                    </a:lnTo>
                    <a:lnTo>
                      <a:pt x="0" y="30"/>
                    </a:lnTo>
                    <a:lnTo>
                      <a:pt x="0" y="50"/>
                    </a:lnTo>
                    <a:lnTo>
                      <a:pt x="13" y="60"/>
                    </a:lnTo>
                    <a:lnTo>
                      <a:pt x="23" y="70"/>
                    </a:lnTo>
                    <a:lnTo>
                      <a:pt x="50" y="60"/>
                    </a:lnTo>
                    <a:lnTo>
                      <a:pt x="63" y="8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79" name="Freeform 74"/>
              <p:cNvSpPr>
                <a:spLocks/>
              </p:cNvSpPr>
              <p:nvPr/>
            </p:nvSpPr>
            <p:spPr bwMode="auto">
              <a:xfrm>
                <a:off x="4752" y="2992"/>
                <a:ext cx="40" cy="30"/>
              </a:xfrm>
              <a:custGeom>
                <a:avLst/>
                <a:gdLst>
                  <a:gd name="T0" fmla="*/ 0 w 40"/>
                  <a:gd name="T1" fmla="*/ 17 h 30"/>
                  <a:gd name="T2" fmla="*/ 27 w 40"/>
                  <a:gd name="T3" fmla="*/ 0 h 30"/>
                  <a:gd name="T4" fmla="*/ 40 w 40"/>
                  <a:gd name="T5" fmla="*/ 7 h 30"/>
                  <a:gd name="T6" fmla="*/ 27 w 40"/>
                  <a:gd name="T7" fmla="*/ 20 h 30"/>
                  <a:gd name="T8" fmla="*/ 14 w 40"/>
                  <a:gd name="T9" fmla="*/ 30 h 30"/>
                  <a:gd name="T10" fmla="*/ 0 w 40"/>
                  <a:gd name="T11" fmla="*/ 20 h 30"/>
                  <a:gd name="T12" fmla="*/ 0 w 40"/>
                  <a:gd name="T13" fmla="*/ 20 h 30"/>
                  <a:gd name="T14" fmla="*/ 0 w 40"/>
                  <a:gd name="T15" fmla="*/ 17 h 30"/>
                  <a:gd name="T16" fmla="*/ 0 w 40"/>
                  <a:gd name="T17" fmla="*/ 17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40"/>
                  <a:gd name="T28" fmla="*/ 0 h 30"/>
                  <a:gd name="T29" fmla="*/ 40 w 40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40" h="30">
                    <a:moveTo>
                      <a:pt x="0" y="17"/>
                    </a:moveTo>
                    <a:lnTo>
                      <a:pt x="27" y="0"/>
                    </a:lnTo>
                    <a:lnTo>
                      <a:pt x="40" y="7"/>
                    </a:lnTo>
                    <a:lnTo>
                      <a:pt x="27" y="20"/>
                    </a:lnTo>
                    <a:lnTo>
                      <a:pt x="14" y="30"/>
                    </a:lnTo>
                    <a:lnTo>
                      <a:pt x="0" y="20"/>
                    </a:lnTo>
                    <a:lnTo>
                      <a:pt x="0" y="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0" name="Freeform 75"/>
              <p:cNvSpPr>
                <a:spLocks/>
              </p:cNvSpPr>
              <p:nvPr/>
            </p:nvSpPr>
            <p:spPr bwMode="auto">
              <a:xfrm>
                <a:off x="4386" y="2559"/>
                <a:ext cx="27" cy="44"/>
              </a:xfrm>
              <a:custGeom>
                <a:avLst/>
                <a:gdLst>
                  <a:gd name="T0" fmla="*/ 0 w 27"/>
                  <a:gd name="T1" fmla="*/ 30 h 44"/>
                  <a:gd name="T2" fmla="*/ 10 w 27"/>
                  <a:gd name="T3" fmla="*/ 0 h 44"/>
                  <a:gd name="T4" fmla="*/ 27 w 27"/>
                  <a:gd name="T5" fmla="*/ 0 h 44"/>
                  <a:gd name="T6" fmla="*/ 10 w 27"/>
                  <a:gd name="T7" fmla="*/ 44 h 44"/>
                  <a:gd name="T8" fmla="*/ 0 w 27"/>
                  <a:gd name="T9" fmla="*/ 30 h 44"/>
                  <a:gd name="T10" fmla="*/ 0 w 27"/>
                  <a:gd name="T11" fmla="*/ 30 h 44"/>
                  <a:gd name="T12" fmla="*/ 0 w 27"/>
                  <a:gd name="T13" fmla="*/ 30 h 44"/>
                  <a:gd name="T14" fmla="*/ 0 w 27"/>
                  <a:gd name="T15" fmla="*/ 30 h 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44"/>
                  <a:gd name="T26" fmla="*/ 27 w 27"/>
                  <a:gd name="T27" fmla="*/ 44 h 4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44">
                    <a:moveTo>
                      <a:pt x="0" y="30"/>
                    </a:moveTo>
                    <a:lnTo>
                      <a:pt x="10" y="0"/>
                    </a:lnTo>
                    <a:lnTo>
                      <a:pt x="27" y="0"/>
                    </a:lnTo>
                    <a:lnTo>
                      <a:pt x="10" y="44"/>
                    </a:lnTo>
                    <a:lnTo>
                      <a:pt x="0" y="3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1" name="Freeform 76"/>
              <p:cNvSpPr>
                <a:spLocks/>
              </p:cNvSpPr>
              <p:nvPr/>
            </p:nvSpPr>
            <p:spPr bwMode="auto">
              <a:xfrm>
                <a:off x="3150" y="2233"/>
                <a:ext cx="1263" cy="633"/>
              </a:xfrm>
              <a:custGeom>
                <a:avLst/>
                <a:gdLst>
                  <a:gd name="T0" fmla="*/ 107 w 1263"/>
                  <a:gd name="T1" fmla="*/ 147 h 633"/>
                  <a:gd name="T2" fmla="*/ 94 w 1263"/>
                  <a:gd name="T3" fmla="*/ 107 h 633"/>
                  <a:gd name="T4" fmla="*/ 14 w 1263"/>
                  <a:gd name="T5" fmla="*/ 93 h 633"/>
                  <a:gd name="T6" fmla="*/ 27 w 1263"/>
                  <a:gd name="T7" fmla="*/ 20 h 633"/>
                  <a:gd name="T8" fmla="*/ 134 w 1263"/>
                  <a:gd name="T9" fmla="*/ 0 h 633"/>
                  <a:gd name="T10" fmla="*/ 197 w 1263"/>
                  <a:gd name="T11" fmla="*/ 0 h 633"/>
                  <a:gd name="T12" fmla="*/ 330 w 1263"/>
                  <a:gd name="T13" fmla="*/ 107 h 633"/>
                  <a:gd name="T14" fmla="*/ 380 w 1263"/>
                  <a:gd name="T15" fmla="*/ 73 h 633"/>
                  <a:gd name="T16" fmla="*/ 487 w 1263"/>
                  <a:gd name="T17" fmla="*/ 117 h 633"/>
                  <a:gd name="T18" fmla="*/ 567 w 1263"/>
                  <a:gd name="T19" fmla="*/ 73 h 633"/>
                  <a:gd name="T20" fmla="*/ 1263 w 1263"/>
                  <a:gd name="T21" fmla="*/ 107 h 633"/>
                  <a:gd name="T22" fmla="*/ 1246 w 1263"/>
                  <a:gd name="T23" fmla="*/ 200 h 633"/>
                  <a:gd name="T24" fmla="*/ 1236 w 1263"/>
                  <a:gd name="T25" fmla="*/ 273 h 633"/>
                  <a:gd name="T26" fmla="*/ 1143 w 1263"/>
                  <a:gd name="T27" fmla="*/ 356 h 633"/>
                  <a:gd name="T28" fmla="*/ 1036 w 1263"/>
                  <a:gd name="T29" fmla="*/ 380 h 633"/>
                  <a:gd name="T30" fmla="*/ 1063 w 1263"/>
                  <a:gd name="T31" fmla="*/ 473 h 633"/>
                  <a:gd name="T32" fmla="*/ 1013 w 1263"/>
                  <a:gd name="T33" fmla="*/ 516 h 633"/>
                  <a:gd name="T34" fmla="*/ 960 w 1263"/>
                  <a:gd name="T35" fmla="*/ 493 h 633"/>
                  <a:gd name="T36" fmla="*/ 1000 w 1263"/>
                  <a:gd name="T37" fmla="*/ 590 h 633"/>
                  <a:gd name="T38" fmla="*/ 986 w 1263"/>
                  <a:gd name="T39" fmla="*/ 620 h 633"/>
                  <a:gd name="T40" fmla="*/ 946 w 1263"/>
                  <a:gd name="T41" fmla="*/ 566 h 633"/>
                  <a:gd name="T42" fmla="*/ 933 w 1263"/>
                  <a:gd name="T43" fmla="*/ 473 h 633"/>
                  <a:gd name="T44" fmla="*/ 906 w 1263"/>
                  <a:gd name="T45" fmla="*/ 433 h 633"/>
                  <a:gd name="T46" fmla="*/ 866 w 1263"/>
                  <a:gd name="T47" fmla="*/ 370 h 633"/>
                  <a:gd name="T48" fmla="*/ 803 w 1263"/>
                  <a:gd name="T49" fmla="*/ 336 h 633"/>
                  <a:gd name="T50" fmla="*/ 750 w 1263"/>
                  <a:gd name="T51" fmla="*/ 390 h 633"/>
                  <a:gd name="T52" fmla="*/ 697 w 1263"/>
                  <a:gd name="T53" fmla="*/ 443 h 633"/>
                  <a:gd name="T54" fmla="*/ 687 w 1263"/>
                  <a:gd name="T55" fmla="*/ 503 h 633"/>
                  <a:gd name="T56" fmla="*/ 643 w 1263"/>
                  <a:gd name="T57" fmla="*/ 516 h 633"/>
                  <a:gd name="T58" fmla="*/ 607 w 1263"/>
                  <a:gd name="T59" fmla="*/ 433 h 633"/>
                  <a:gd name="T60" fmla="*/ 593 w 1263"/>
                  <a:gd name="T61" fmla="*/ 326 h 633"/>
                  <a:gd name="T62" fmla="*/ 540 w 1263"/>
                  <a:gd name="T63" fmla="*/ 303 h 633"/>
                  <a:gd name="T64" fmla="*/ 473 w 1263"/>
                  <a:gd name="T65" fmla="*/ 283 h 633"/>
                  <a:gd name="T66" fmla="*/ 420 w 1263"/>
                  <a:gd name="T67" fmla="*/ 293 h 633"/>
                  <a:gd name="T68" fmla="*/ 367 w 1263"/>
                  <a:gd name="T69" fmla="*/ 250 h 633"/>
                  <a:gd name="T70" fmla="*/ 304 w 1263"/>
                  <a:gd name="T71" fmla="*/ 190 h 633"/>
                  <a:gd name="T72" fmla="*/ 290 w 1263"/>
                  <a:gd name="T73" fmla="*/ 250 h 633"/>
                  <a:gd name="T74" fmla="*/ 340 w 1263"/>
                  <a:gd name="T75" fmla="*/ 283 h 633"/>
                  <a:gd name="T76" fmla="*/ 420 w 1263"/>
                  <a:gd name="T77" fmla="*/ 316 h 633"/>
                  <a:gd name="T78" fmla="*/ 397 w 1263"/>
                  <a:gd name="T79" fmla="*/ 370 h 633"/>
                  <a:gd name="T80" fmla="*/ 340 w 1263"/>
                  <a:gd name="T81" fmla="*/ 410 h 633"/>
                  <a:gd name="T82" fmla="*/ 277 w 1263"/>
                  <a:gd name="T83" fmla="*/ 443 h 633"/>
                  <a:gd name="T84" fmla="*/ 237 w 1263"/>
                  <a:gd name="T85" fmla="*/ 453 h 633"/>
                  <a:gd name="T86" fmla="*/ 210 w 1263"/>
                  <a:gd name="T87" fmla="*/ 443 h 633"/>
                  <a:gd name="T88" fmla="*/ 157 w 1263"/>
                  <a:gd name="T89" fmla="*/ 346 h 633"/>
                  <a:gd name="T90" fmla="*/ 134 w 1263"/>
                  <a:gd name="T91" fmla="*/ 273 h 633"/>
                  <a:gd name="T92" fmla="*/ 107 w 1263"/>
                  <a:gd name="T93" fmla="*/ 200 h 633"/>
                  <a:gd name="T94" fmla="*/ 67 w 1263"/>
                  <a:gd name="T95" fmla="*/ 210 h 633"/>
                  <a:gd name="T96" fmla="*/ 80 w 1263"/>
                  <a:gd name="T97" fmla="*/ 180 h 63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263"/>
                  <a:gd name="T148" fmla="*/ 0 h 633"/>
                  <a:gd name="T149" fmla="*/ 1263 w 1263"/>
                  <a:gd name="T150" fmla="*/ 633 h 63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263" h="633">
                    <a:moveTo>
                      <a:pt x="80" y="180"/>
                    </a:moveTo>
                    <a:lnTo>
                      <a:pt x="107" y="180"/>
                    </a:lnTo>
                    <a:lnTo>
                      <a:pt x="107" y="170"/>
                    </a:lnTo>
                    <a:lnTo>
                      <a:pt x="107" y="147"/>
                    </a:lnTo>
                    <a:lnTo>
                      <a:pt x="120" y="117"/>
                    </a:lnTo>
                    <a:lnTo>
                      <a:pt x="134" y="93"/>
                    </a:lnTo>
                    <a:lnTo>
                      <a:pt x="107" y="93"/>
                    </a:lnTo>
                    <a:lnTo>
                      <a:pt x="94" y="107"/>
                    </a:lnTo>
                    <a:lnTo>
                      <a:pt x="67" y="93"/>
                    </a:lnTo>
                    <a:lnTo>
                      <a:pt x="54" y="93"/>
                    </a:lnTo>
                    <a:lnTo>
                      <a:pt x="27" y="107"/>
                    </a:lnTo>
                    <a:lnTo>
                      <a:pt x="14" y="93"/>
                    </a:lnTo>
                    <a:lnTo>
                      <a:pt x="0" y="73"/>
                    </a:lnTo>
                    <a:lnTo>
                      <a:pt x="0" y="43"/>
                    </a:lnTo>
                    <a:lnTo>
                      <a:pt x="14" y="30"/>
                    </a:lnTo>
                    <a:lnTo>
                      <a:pt x="27" y="20"/>
                    </a:lnTo>
                    <a:lnTo>
                      <a:pt x="40" y="0"/>
                    </a:lnTo>
                    <a:lnTo>
                      <a:pt x="80" y="0"/>
                    </a:lnTo>
                    <a:lnTo>
                      <a:pt x="94" y="0"/>
                    </a:lnTo>
                    <a:lnTo>
                      <a:pt x="134" y="0"/>
                    </a:lnTo>
                    <a:lnTo>
                      <a:pt x="157" y="0"/>
                    </a:lnTo>
                    <a:lnTo>
                      <a:pt x="170" y="0"/>
                    </a:lnTo>
                    <a:lnTo>
                      <a:pt x="187" y="0"/>
                    </a:lnTo>
                    <a:lnTo>
                      <a:pt x="197" y="0"/>
                    </a:lnTo>
                    <a:lnTo>
                      <a:pt x="304" y="43"/>
                    </a:lnTo>
                    <a:lnTo>
                      <a:pt x="304" y="73"/>
                    </a:lnTo>
                    <a:lnTo>
                      <a:pt x="317" y="93"/>
                    </a:lnTo>
                    <a:lnTo>
                      <a:pt x="330" y="107"/>
                    </a:lnTo>
                    <a:lnTo>
                      <a:pt x="357" y="107"/>
                    </a:lnTo>
                    <a:lnTo>
                      <a:pt x="367" y="93"/>
                    </a:lnTo>
                    <a:lnTo>
                      <a:pt x="367" y="83"/>
                    </a:lnTo>
                    <a:lnTo>
                      <a:pt x="380" y="73"/>
                    </a:lnTo>
                    <a:lnTo>
                      <a:pt x="407" y="93"/>
                    </a:lnTo>
                    <a:lnTo>
                      <a:pt x="433" y="107"/>
                    </a:lnTo>
                    <a:lnTo>
                      <a:pt x="460" y="107"/>
                    </a:lnTo>
                    <a:lnTo>
                      <a:pt x="487" y="117"/>
                    </a:lnTo>
                    <a:lnTo>
                      <a:pt x="513" y="107"/>
                    </a:lnTo>
                    <a:lnTo>
                      <a:pt x="540" y="93"/>
                    </a:lnTo>
                    <a:lnTo>
                      <a:pt x="540" y="107"/>
                    </a:lnTo>
                    <a:lnTo>
                      <a:pt x="567" y="73"/>
                    </a:lnTo>
                    <a:lnTo>
                      <a:pt x="593" y="73"/>
                    </a:lnTo>
                    <a:lnTo>
                      <a:pt x="1196" y="73"/>
                    </a:lnTo>
                    <a:lnTo>
                      <a:pt x="1223" y="107"/>
                    </a:lnTo>
                    <a:lnTo>
                      <a:pt x="1263" y="107"/>
                    </a:lnTo>
                    <a:lnTo>
                      <a:pt x="1236" y="127"/>
                    </a:lnTo>
                    <a:lnTo>
                      <a:pt x="1223" y="147"/>
                    </a:lnTo>
                    <a:lnTo>
                      <a:pt x="1236" y="157"/>
                    </a:lnTo>
                    <a:lnTo>
                      <a:pt x="1246" y="200"/>
                    </a:lnTo>
                    <a:lnTo>
                      <a:pt x="1246" y="210"/>
                    </a:lnTo>
                    <a:lnTo>
                      <a:pt x="1263" y="233"/>
                    </a:lnTo>
                    <a:lnTo>
                      <a:pt x="1263" y="240"/>
                    </a:lnTo>
                    <a:lnTo>
                      <a:pt x="1236" y="273"/>
                    </a:lnTo>
                    <a:lnTo>
                      <a:pt x="1209" y="283"/>
                    </a:lnTo>
                    <a:lnTo>
                      <a:pt x="1196" y="326"/>
                    </a:lnTo>
                    <a:lnTo>
                      <a:pt x="1156" y="336"/>
                    </a:lnTo>
                    <a:lnTo>
                      <a:pt x="1143" y="356"/>
                    </a:lnTo>
                    <a:lnTo>
                      <a:pt x="1106" y="356"/>
                    </a:lnTo>
                    <a:lnTo>
                      <a:pt x="1093" y="346"/>
                    </a:lnTo>
                    <a:lnTo>
                      <a:pt x="1053" y="346"/>
                    </a:lnTo>
                    <a:lnTo>
                      <a:pt x="1036" y="380"/>
                    </a:lnTo>
                    <a:lnTo>
                      <a:pt x="1036" y="400"/>
                    </a:lnTo>
                    <a:lnTo>
                      <a:pt x="1053" y="423"/>
                    </a:lnTo>
                    <a:lnTo>
                      <a:pt x="1063" y="443"/>
                    </a:lnTo>
                    <a:lnTo>
                      <a:pt x="1063" y="473"/>
                    </a:lnTo>
                    <a:lnTo>
                      <a:pt x="1063" y="483"/>
                    </a:lnTo>
                    <a:lnTo>
                      <a:pt x="1036" y="503"/>
                    </a:lnTo>
                    <a:lnTo>
                      <a:pt x="1026" y="503"/>
                    </a:lnTo>
                    <a:lnTo>
                      <a:pt x="1013" y="516"/>
                    </a:lnTo>
                    <a:lnTo>
                      <a:pt x="1000" y="516"/>
                    </a:lnTo>
                    <a:lnTo>
                      <a:pt x="973" y="483"/>
                    </a:lnTo>
                    <a:lnTo>
                      <a:pt x="960" y="473"/>
                    </a:lnTo>
                    <a:lnTo>
                      <a:pt x="960" y="493"/>
                    </a:lnTo>
                    <a:lnTo>
                      <a:pt x="960" y="516"/>
                    </a:lnTo>
                    <a:lnTo>
                      <a:pt x="960" y="536"/>
                    </a:lnTo>
                    <a:lnTo>
                      <a:pt x="973" y="566"/>
                    </a:lnTo>
                    <a:lnTo>
                      <a:pt x="1000" y="590"/>
                    </a:lnTo>
                    <a:lnTo>
                      <a:pt x="1000" y="610"/>
                    </a:lnTo>
                    <a:lnTo>
                      <a:pt x="1013" y="620"/>
                    </a:lnTo>
                    <a:lnTo>
                      <a:pt x="1000" y="633"/>
                    </a:lnTo>
                    <a:lnTo>
                      <a:pt x="986" y="620"/>
                    </a:lnTo>
                    <a:lnTo>
                      <a:pt x="973" y="610"/>
                    </a:lnTo>
                    <a:lnTo>
                      <a:pt x="960" y="600"/>
                    </a:lnTo>
                    <a:lnTo>
                      <a:pt x="960" y="580"/>
                    </a:lnTo>
                    <a:lnTo>
                      <a:pt x="946" y="566"/>
                    </a:lnTo>
                    <a:lnTo>
                      <a:pt x="933" y="546"/>
                    </a:lnTo>
                    <a:lnTo>
                      <a:pt x="933" y="526"/>
                    </a:lnTo>
                    <a:lnTo>
                      <a:pt x="933" y="503"/>
                    </a:lnTo>
                    <a:lnTo>
                      <a:pt x="933" y="473"/>
                    </a:lnTo>
                    <a:lnTo>
                      <a:pt x="933" y="463"/>
                    </a:lnTo>
                    <a:lnTo>
                      <a:pt x="920" y="453"/>
                    </a:lnTo>
                    <a:lnTo>
                      <a:pt x="906" y="453"/>
                    </a:lnTo>
                    <a:lnTo>
                      <a:pt x="906" y="433"/>
                    </a:lnTo>
                    <a:lnTo>
                      <a:pt x="883" y="443"/>
                    </a:lnTo>
                    <a:lnTo>
                      <a:pt x="883" y="423"/>
                    </a:lnTo>
                    <a:lnTo>
                      <a:pt x="883" y="400"/>
                    </a:lnTo>
                    <a:lnTo>
                      <a:pt x="866" y="370"/>
                    </a:lnTo>
                    <a:lnTo>
                      <a:pt x="853" y="346"/>
                    </a:lnTo>
                    <a:lnTo>
                      <a:pt x="843" y="326"/>
                    </a:lnTo>
                    <a:lnTo>
                      <a:pt x="816" y="326"/>
                    </a:lnTo>
                    <a:lnTo>
                      <a:pt x="803" y="336"/>
                    </a:lnTo>
                    <a:lnTo>
                      <a:pt x="803" y="346"/>
                    </a:lnTo>
                    <a:lnTo>
                      <a:pt x="776" y="356"/>
                    </a:lnTo>
                    <a:lnTo>
                      <a:pt x="776" y="380"/>
                    </a:lnTo>
                    <a:lnTo>
                      <a:pt x="750" y="390"/>
                    </a:lnTo>
                    <a:lnTo>
                      <a:pt x="736" y="400"/>
                    </a:lnTo>
                    <a:lnTo>
                      <a:pt x="723" y="410"/>
                    </a:lnTo>
                    <a:lnTo>
                      <a:pt x="697" y="433"/>
                    </a:lnTo>
                    <a:lnTo>
                      <a:pt x="697" y="443"/>
                    </a:lnTo>
                    <a:lnTo>
                      <a:pt x="697" y="453"/>
                    </a:lnTo>
                    <a:lnTo>
                      <a:pt x="697" y="483"/>
                    </a:lnTo>
                    <a:lnTo>
                      <a:pt x="697" y="493"/>
                    </a:lnTo>
                    <a:lnTo>
                      <a:pt x="687" y="503"/>
                    </a:lnTo>
                    <a:lnTo>
                      <a:pt x="670" y="516"/>
                    </a:lnTo>
                    <a:lnTo>
                      <a:pt x="670" y="526"/>
                    </a:lnTo>
                    <a:lnTo>
                      <a:pt x="657" y="526"/>
                    </a:lnTo>
                    <a:lnTo>
                      <a:pt x="643" y="516"/>
                    </a:lnTo>
                    <a:lnTo>
                      <a:pt x="630" y="493"/>
                    </a:lnTo>
                    <a:lnTo>
                      <a:pt x="617" y="473"/>
                    </a:lnTo>
                    <a:lnTo>
                      <a:pt x="607" y="453"/>
                    </a:lnTo>
                    <a:lnTo>
                      <a:pt x="607" y="433"/>
                    </a:lnTo>
                    <a:lnTo>
                      <a:pt x="593" y="410"/>
                    </a:lnTo>
                    <a:lnTo>
                      <a:pt x="607" y="380"/>
                    </a:lnTo>
                    <a:lnTo>
                      <a:pt x="593" y="346"/>
                    </a:lnTo>
                    <a:lnTo>
                      <a:pt x="593" y="326"/>
                    </a:lnTo>
                    <a:lnTo>
                      <a:pt x="580" y="346"/>
                    </a:lnTo>
                    <a:lnTo>
                      <a:pt x="567" y="346"/>
                    </a:lnTo>
                    <a:lnTo>
                      <a:pt x="553" y="326"/>
                    </a:lnTo>
                    <a:lnTo>
                      <a:pt x="540" y="303"/>
                    </a:lnTo>
                    <a:lnTo>
                      <a:pt x="527" y="293"/>
                    </a:lnTo>
                    <a:lnTo>
                      <a:pt x="513" y="293"/>
                    </a:lnTo>
                    <a:lnTo>
                      <a:pt x="487" y="283"/>
                    </a:lnTo>
                    <a:lnTo>
                      <a:pt x="473" y="283"/>
                    </a:lnTo>
                    <a:lnTo>
                      <a:pt x="433" y="283"/>
                    </a:lnTo>
                    <a:lnTo>
                      <a:pt x="407" y="283"/>
                    </a:lnTo>
                    <a:lnTo>
                      <a:pt x="420" y="283"/>
                    </a:lnTo>
                    <a:lnTo>
                      <a:pt x="420" y="293"/>
                    </a:lnTo>
                    <a:lnTo>
                      <a:pt x="397" y="273"/>
                    </a:lnTo>
                    <a:lnTo>
                      <a:pt x="397" y="263"/>
                    </a:lnTo>
                    <a:lnTo>
                      <a:pt x="397" y="240"/>
                    </a:lnTo>
                    <a:lnTo>
                      <a:pt x="367" y="250"/>
                    </a:lnTo>
                    <a:lnTo>
                      <a:pt x="357" y="263"/>
                    </a:lnTo>
                    <a:lnTo>
                      <a:pt x="330" y="250"/>
                    </a:lnTo>
                    <a:lnTo>
                      <a:pt x="317" y="223"/>
                    </a:lnTo>
                    <a:lnTo>
                      <a:pt x="304" y="190"/>
                    </a:lnTo>
                    <a:lnTo>
                      <a:pt x="277" y="190"/>
                    </a:lnTo>
                    <a:lnTo>
                      <a:pt x="264" y="200"/>
                    </a:lnTo>
                    <a:lnTo>
                      <a:pt x="277" y="223"/>
                    </a:lnTo>
                    <a:lnTo>
                      <a:pt x="290" y="250"/>
                    </a:lnTo>
                    <a:lnTo>
                      <a:pt x="290" y="283"/>
                    </a:lnTo>
                    <a:lnTo>
                      <a:pt x="317" y="273"/>
                    </a:lnTo>
                    <a:lnTo>
                      <a:pt x="330" y="283"/>
                    </a:lnTo>
                    <a:lnTo>
                      <a:pt x="340" y="283"/>
                    </a:lnTo>
                    <a:lnTo>
                      <a:pt x="367" y="283"/>
                    </a:lnTo>
                    <a:lnTo>
                      <a:pt x="380" y="283"/>
                    </a:lnTo>
                    <a:lnTo>
                      <a:pt x="407" y="303"/>
                    </a:lnTo>
                    <a:lnTo>
                      <a:pt x="420" y="316"/>
                    </a:lnTo>
                    <a:lnTo>
                      <a:pt x="420" y="326"/>
                    </a:lnTo>
                    <a:lnTo>
                      <a:pt x="420" y="336"/>
                    </a:lnTo>
                    <a:lnTo>
                      <a:pt x="407" y="356"/>
                    </a:lnTo>
                    <a:lnTo>
                      <a:pt x="397" y="370"/>
                    </a:lnTo>
                    <a:lnTo>
                      <a:pt x="397" y="390"/>
                    </a:lnTo>
                    <a:lnTo>
                      <a:pt x="380" y="410"/>
                    </a:lnTo>
                    <a:lnTo>
                      <a:pt x="357" y="410"/>
                    </a:lnTo>
                    <a:lnTo>
                      <a:pt x="340" y="410"/>
                    </a:lnTo>
                    <a:lnTo>
                      <a:pt x="330" y="423"/>
                    </a:lnTo>
                    <a:lnTo>
                      <a:pt x="304" y="433"/>
                    </a:lnTo>
                    <a:lnTo>
                      <a:pt x="290" y="433"/>
                    </a:lnTo>
                    <a:lnTo>
                      <a:pt x="277" y="443"/>
                    </a:lnTo>
                    <a:lnTo>
                      <a:pt x="264" y="453"/>
                    </a:lnTo>
                    <a:lnTo>
                      <a:pt x="254" y="453"/>
                    </a:lnTo>
                    <a:lnTo>
                      <a:pt x="237" y="463"/>
                    </a:lnTo>
                    <a:lnTo>
                      <a:pt x="237" y="453"/>
                    </a:lnTo>
                    <a:lnTo>
                      <a:pt x="224" y="463"/>
                    </a:lnTo>
                    <a:lnTo>
                      <a:pt x="224" y="453"/>
                    </a:lnTo>
                    <a:lnTo>
                      <a:pt x="210" y="453"/>
                    </a:lnTo>
                    <a:lnTo>
                      <a:pt x="210" y="443"/>
                    </a:lnTo>
                    <a:lnTo>
                      <a:pt x="197" y="423"/>
                    </a:lnTo>
                    <a:lnTo>
                      <a:pt x="197" y="390"/>
                    </a:lnTo>
                    <a:lnTo>
                      <a:pt x="187" y="370"/>
                    </a:lnTo>
                    <a:lnTo>
                      <a:pt x="157" y="346"/>
                    </a:lnTo>
                    <a:lnTo>
                      <a:pt x="157" y="326"/>
                    </a:lnTo>
                    <a:lnTo>
                      <a:pt x="157" y="303"/>
                    </a:lnTo>
                    <a:lnTo>
                      <a:pt x="147" y="283"/>
                    </a:lnTo>
                    <a:lnTo>
                      <a:pt x="134" y="273"/>
                    </a:lnTo>
                    <a:lnTo>
                      <a:pt x="120" y="250"/>
                    </a:lnTo>
                    <a:lnTo>
                      <a:pt x="107" y="240"/>
                    </a:lnTo>
                    <a:lnTo>
                      <a:pt x="107" y="233"/>
                    </a:lnTo>
                    <a:lnTo>
                      <a:pt x="107" y="200"/>
                    </a:lnTo>
                    <a:lnTo>
                      <a:pt x="107" y="190"/>
                    </a:lnTo>
                    <a:lnTo>
                      <a:pt x="94" y="210"/>
                    </a:lnTo>
                    <a:lnTo>
                      <a:pt x="94" y="223"/>
                    </a:lnTo>
                    <a:lnTo>
                      <a:pt x="67" y="210"/>
                    </a:lnTo>
                    <a:lnTo>
                      <a:pt x="54" y="190"/>
                    </a:lnTo>
                    <a:lnTo>
                      <a:pt x="80" y="18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2" name="Freeform 77"/>
              <p:cNvSpPr>
                <a:spLocks/>
              </p:cNvSpPr>
              <p:nvPr/>
            </p:nvSpPr>
            <p:spPr bwMode="auto">
              <a:xfrm>
                <a:off x="2668" y="1843"/>
                <a:ext cx="446" cy="473"/>
              </a:xfrm>
              <a:custGeom>
                <a:avLst/>
                <a:gdLst>
                  <a:gd name="T0" fmla="*/ 446 w 446"/>
                  <a:gd name="T1" fmla="*/ 433 h 473"/>
                  <a:gd name="T2" fmla="*/ 406 w 446"/>
                  <a:gd name="T3" fmla="*/ 473 h 473"/>
                  <a:gd name="T4" fmla="*/ 393 w 446"/>
                  <a:gd name="T5" fmla="*/ 420 h 473"/>
                  <a:gd name="T6" fmla="*/ 379 w 446"/>
                  <a:gd name="T7" fmla="*/ 380 h 473"/>
                  <a:gd name="T8" fmla="*/ 326 w 446"/>
                  <a:gd name="T9" fmla="*/ 307 h 473"/>
                  <a:gd name="T10" fmla="*/ 273 w 446"/>
                  <a:gd name="T11" fmla="*/ 284 h 473"/>
                  <a:gd name="T12" fmla="*/ 313 w 446"/>
                  <a:gd name="T13" fmla="*/ 337 h 473"/>
                  <a:gd name="T14" fmla="*/ 326 w 446"/>
                  <a:gd name="T15" fmla="*/ 367 h 473"/>
                  <a:gd name="T16" fmla="*/ 353 w 446"/>
                  <a:gd name="T17" fmla="*/ 390 h 473"/>
                  <a:gd name="T18" fmla="*/ 339 w 446"/>
                  <a:gd name="T19" fmla="*/ 410 h 473"/>
                  <a:gd name="T20" fmla="*/ 326 w 446"/>
                  <a:gd name="T21" fmla="*/ 410 h 473"/>
                  <a:gd name="T22" fmla="*/ 299 w 446"/>
                  <a:gd name="T23" fmla="*/ 380 h 473"/>
                  <a:gd name="T24" fmla="*/ 259 w 446"/>
                  <a:gd name="T25" fmla="*/ 327 h 473"/>
                  <a:gd name="T26" fmla="*/ 219 w 446"/>
                  <a:gd name="T27" fmla="*/ 327 h 473"/>
                  <a:gd name="T28" fmla="*/ 169 w 446"/>
                  <a:gd name="T29" fmla="*/ 327 h 473"/>
                  <a:gd name="T30" fmla="*/ 169 w 446"/>
                  <a:gd name="T31" fmla="*/ 360 h 473"/>
                  <a:gd name="T32" fmla="*/ 129 w 446"/>
                  <a:gd name="T33" fmla="*/ 367 h 473"/>
                  <a:gd name="T34" fmla="*/ 116 w 446"/>
                  <a:gd name="T35" fmla="*/ 410 h 473"/>
                  <a:gd name="T36" fmla="*/ 76 w 446"/>
                  <a:gd name="T37" fmla="*/ 443 h 473"/>
                  <a:gd name="T38" fmla="*/ 49 w 446"/>
                  <a:gd name="T39" fmla="*/ 463 h 473"/>
                  <a:gd name="T40" fmla="*/ 13 w 446"/>
                  <a:gd name="T41" fmla="*/ 443 h 473"/>
                  <a:gd name="T42" fmla="*/ 0 w 446"/>
                  <a:gd name="T43" fmla="*/ 410 h 473"/>
                  <a:gd name="T44" fmla="*/ 13 w 446"/>
                  <a:gd name="T45" fmla="*/ 360 h 473"/>
                  <a:gd name="T46" fmla="*/ 0 w 446"/>
                  <a:gd name="T47" fmla="*/ 327 h 473"/>
                  <a:gd name="T48" fmla="*/ 39 w 446"/>
                  <a:gd name="T49" fmla="*/ 327 h 473"/>
                  <a:gd name="T50" fmla="*/ 76 w 446"/>
                  <a:gd name="T51" fmla="*/ 327 h 473"/>
                  <a:gd name="T52" fmla="*/ 106 w 446"/>
                  <a:gd name="T53" fmla="*/ 297 h 473"/>
                  <a:gd name="T54" fmla="*/ 89 w 446"/>
                  <a:gd name="T55" fmla="*/ 254 h 473"/>
                  <a:gd name="T56" fmla="*/ 49 w 446"/>
                  <a:gd name="T57" fmla="*/ 234 h 473"/>
                  <a:gd name="T58" fmla="*/ 76 w 446"/>
                  <a:gd name="T59" fmla="*/ 210 h 473"/>
                  <a:gd name="T60" fmla="*/ 106 w 446"/>
                  <a:gd name="T61" fmla="*/ 204 h 473"/>
                  <a:gd name="T62" fmla="*/ 143 w 446"/>
                  <a:gd name="T63" fmla="*/ 180 h 473"/>
                  <a:gd name="T64" fmla="*/ 183 w 446"/>
                  <a:gd name="T65" fmla="*/ 157 h 473"/>
                  <a:gd name="T66" fmla="*/ 196 w 446"/>
                  <a:gd name="T67" fmla="*/ 137 h 473"/>
                  <a:gd name="T68" fmla="*/ 219 w 446"/>
                  <a:gd name="T69" fmla="*/ 104 h 473"/>
                  <a:gd name="T70" fmla="*/ 219 w 446"/>
                  <a:gd name="T71" fmla="*/ 64 h 473"/>
                  <a:gd name="T72" fmla="*/ 249 w 446"/>
                  <a:gd name="T73" fmla="*/ 10 h 473"/>
                  <a:gd name="T74" fmla="*/ 249 w 446"/>
                  <a:gd name="T75" fmla="*/ 44 h 473"/>
                  <a:gd name="T76" fmla="*/ 273 w 446"/>
                  <a:gd name="T77" fmla="*/ 97 h 473"/>
                  <a:gd name="T78" fmla="*/ 313 w 446"/>
                  <a:gd name="T79" fmla="*/ 97 h 473"/>
                  <a:gd name="T80" fmla="*/ 366 w 446"/>
                  <a:gd name="T81" fmla="*/ 87 h 473"/>
                  <a:gd name="T82" fmla="*/ 393 w 446"/>
                  <a:gd name="T83" fmla="*/ 87 h 473"/>
                  <a:gd name="T84" fmla="*/ 406 w 446"/>
                  <a:gd name="T85" fmla="*/ 34 h 473"/>
                  <a:gd name="T86" fmla="*/ 446 w 446"/>
                  <a:gd name="T87" fmla="*/ 410 h 473"/>
                  <a:gd name="T88" fmla="*/ 442 w 446"/>
                  <a:gd name="T89" fmla="*/ 410 h 47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46"/>
                  <a:gd name="T136" fmla="*/ 0 h 473"/>
                  <a:gd name="T137" fmla="*/ 446 w 446"/>
                  <a:gd name="T138" fmla="*/ 473 h 473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46" h="473">
                    <a:moveTo>
                      <a:pt x="442" y="410"/>
                    </a:moveTo>
                    <a:lnTo>
                      <a:pt x="446" y="420"/>
                    </a:lnTo>
                    <a:lnTo>
                      <a:pt x="446" y="433"/>
                    </a:lnTo>
                    <a:lnTo>
                      <a:pt x="446" y="453"/>
                    </a:lnTo>
                    <a:lnTo>
                      <a:pt x="429" y="463"/>
                    </a:lnTo>
                    <a:lnTo>
                      <a:pt x="406" y="473"/>
                    </a:lnTo>
                    <a:lnTo>
                      <a:pt x="419" y="443"/>
                    </a:lnTo>
                    <a:lnTo>
                      <a:pt x="419" y="433"/>
                    </a:lnTo>
                    <a:lnTo>
                      <a:pt x="393" y="420"/>
                    </a:lnTo>
                    <a:lnTo>
                      <a:pt x="393" y="410"/>
                    </a:lnTo>
                    <a:lnTo>
                      <a:pt x="393" y="390"/>
                    </a:lnTo>
                    <a:lnTo>
                      <a:pt x="379" y="380"/>
                    </a:lnTo>
                    <a:lnTo>
                      <a:pt x="366" y="360"/>
                    </a:lnTo>
                    <a:lnTo>
                      <a:pt x="339" y="337"/>
                    </a:lnTo>
                    <a:lnTo>
                      <a:pt x="326" y="307"/>
                    </a:lnTo>
                    <a:lnTo>
                      <a:pt x="313" y="284"/>
                    </a:lnTo>
                    <a:lnTo>
                      <a:pt x="286" y="274"/>
                    </a:lnTo>
                    <a:lnTo>
                      <a:pt x="273" y="284"/>
                    </a:lnTo>
                    <a:lnTo>
                      <a:pt x="286" y="297"/>
                    </a:lnTo>
                    <a:lnTo>
                      <a:pt x="299" y="314"/>
                    </a:lnTo>
                    <a:lnTo>
                      <a:pt x="313" y="337"/>
                    </a:lnTo>
                    <a:lnTo>
                      <a:pt x="326" y="347"/>
                    </a:lnTo>
                    <a:lnTo>
                      <a:pt x="326" y="360"/>
                    </a:lnTo>
                    <a:lnTo>
                      <a:pt x="326" y="367"/>
                    </a:lnTo>
                    <a:lnTo>
                      <a:pt x="339" y="380"/>
                    </a:lnTo>
                    <a:lnTo>
                      <a:pt x="353" y="380"/>
                    </a:lnTo>
                    <a:lnTo>
                      <a:pt x="353" y="390"/>
                    </a:lnTo>
                    <a:lnTo>
                      <a:pt x="353" y="400"/>
                    </a:lnTo>
                    <a:lnTo>
                      <a:pt x="339" y="400"/>
                    </a:lnTo>
                    <a:lnTo>
                      <a:pt x="339" y="410"/>
                    </a:lnTo>
                    <a:lnTo>
                      <a:pt x="326" y="420"/>
                    </a:lnTo>
                    <a:lnTo>
                      <a:pt x="326" y="433"/>
                    </a:lnTo>
                    <a:lnTo>
                      <a:pt x="326" y="410"/>
                    </a:lnTo>
                    <a:lnTo>
                      <a:pt x="326" y="400"/>
                    </a:lnTo>
                    <a:lnTo>
                      <a:pt x="313" y="390"/>
                    </a:lnTo>
                    <a:lnTo>
                      <a:pt x="299" y="380"/>
                    </a:lnTo>
                    <a:lnTo>
                      <a:pt x="286" y="367"/>
                    </a:lnTo>
                    <a:lnTo>
                      <a:pt x="273" y="360"/>
                    </a:lnTo>
                    <a:lnTo>
                      <a:pt x="259" y="327"/>
                    </a:lnTo>
                    <a:lnTo>
                      <a:pt x="249" y="314"/>
                    </a:lnTo>
                    <a:lnTo>
                      <a:pt x="233" y="314"/>
                    </a:lnTo>
                    <a:lnTo>
                      <a:pt x="219" y="327"/>
                    </a:lnTo>
                    <a:lnTo>
                      <a:pt x="209" y="337"/>
                    </a:lnTo>
                    <a:lnTo>
                      <a:pt x="196" y="337"/>
                    </a:lnTo>
                    <a:lnTo>
                      <a:pt x="169" y="327"/>
                    </a:lnTo>
                    <a:lnTo>
                      <a:pt x="169" y="337"/>
                    </a:lnTo>
                    <a:lnTo>
                      <a:pt x="169" y="347"/>
                    </a:lnTo>
                    <a:lnTo>
                      <a:pt x="169" y="360"/>
                    </a:lnTo>
                    <a:lnTo>
                      <a:pt x="156" y="360"/>
                    </a:lnTo>
                    <a:lnTo>
                      <a:pt x="143" y="367"/>
                    </a:lnTo>
                    <a:lnTo>
                      <a:pt x="129" y="367"/>
                    </a:lnTo>
                    <a:lnTo>
                      <a:pt x="116" y="380"/>
                    </a:lnTo>
                    <a:lnTo>
                      <a:pt x="116" y="400"/>
                    </a:lnTo>
                    <a:lnTo>
                      <a:pt x="116" y="410"/>
                    </a:lnTo>
                    <a:lnTo>
                      <a:pt x="106" y="433"/>
                    </a:lnTo>
                    <a:lnTo>
                      <a:pt x="89" y="443"/>
                    </a:lnTo>
                    <a:lnTo>
                      <a:pt x="76" y="443"/>
                    </a:lnTo>
                    <a:lnTo>
                      <a:pt x="63" y="443"/>
                    </a:lnTo>
                    <a:lnTo>
                      <a:pt x="49" y="453"/>
                    </a:lnTo>
                    <a:lnTo>
                      <a:pt x="49" y="463"/>
                    </a:lnTo>
                    <a:lnTo>
                      <a:pt x="39" y="443"/>
                    </a:lnTo>
                    <a:lnTo>
                      <a:pt x="26" y="443"/>
                    </a:lnTo>
                    <a:lnTo>
                      <a:pt x="13" y="443"/>
                    </a:lnTo>
                    <a:lnTo>
                      <a:pt x="0" y="453"/>
                    </a:lnTo>
                    <a:lnTo>
                      <a:pt x="0" y="420"/>
                    </a:lnTo>
                    <a:lnTo>
                      <a:pt x="0" y="410"/>
                    </a:lnTo>
                    <a:lnTo>
                      <a:pt x="0" y="390"/>
                    </a:lnTo>
                    <a:lnTo>
                      <a:pt x="13" y="367"/>
                    </a:lnTo>
                    <a:lnTo>
                      <a:pt x="13" y="360"/>
                    </a:lnTo>
                    <a:lnTo>
                      <a:pt x="0" y="360"/>
                    </a:lnTo>
                    <a:lnTo>
                      <a:pt x="0" y="347"/>
                    </a:lnTo>
                    <a:lnTo>
                      <a:pt x="0" y="327"/>
                    </a:lnTo>
                    <a:lnTo>
                      <a:pt x="13" y="314"/>
                    </a:lnTo>
                    <a:lnTo>
                      <a:pt x="26" y="314"/>
                    </a:lnTo>
                    <a:lnTo>
                      <a:pt x="39" y="327"/>
                    </a:lnTo>
                    <a:lnTo>
                      <a:pt x="49" y="327"/>
                    </a:lnTo>
                    <a:lnTo>
                      <a:pt x="63" y="327"/>
                    </a:lnTo>
                    <a:lnTo>
                      <a:pt x="76" y="327"/>
                    </a:lnTo>
                    <a:lnTo>
                      <a:pt x="89" y="327"/>
                    </a:lnTo>
                    <a:lnTo>
                      <a:pt x="89" y="307"/>
                    </a:lnTo>
                    <a:lnTo>
                      <a:pt x="106" y="297"/>
                    </a:lnTo>
                    <a:lnTo>
                      <a:pt x="89" y="274"/>
                    </a:lnTo>
                    <a:lnTo>
                      <a:pt x="89" y="264"/>
                    </a:lnTo>
                    <a:lnTo>
                      <a:pt x="89" y="254"/>
                    </a:lnTo>
                    <a:lnTo>
                      <a:pt x="76" y="244"/>
                    </a:lnTo>
                    <a:lnTo>
                      <a:pt x="63" y="234"/>
                    </a:lnTo>
                    <a:lnTo>
                      <a:pt x="49" y="234"/>
                    </a:lnTo>
                    <a:lnTo>
                      <a:pt x="63" y="224"/>
                    </a:lnTo>
                    <a:lnTo>
                      <a:pt x="63" y="210"/>
                    </a:lnTo>
                    <a:lnTo>
                      <a:pt x="76" y="210"/>
                    </a:lnTo>
                    <a:lnTo>
                      <a:pt x="89" y="204"/>
                    </a:lnTo>
                    <a:lnTo>
                      <a:pt x="106" y="190"/>
                    </a:lnTo>
                    <a:lnTo>
                      <a:pt x="106" y="204"/>
                    </a:lnTo>
                    <a:lnTo>
                      <a:pt x="116" y="190"/>
                    </a:lnTo>
                    <a:lnTo>
                      <a:pt x="129" y="190"/>
                    </a:lnTo>
                    <a:lnTo>
                      <a:pt x="143" y="180"/>
                    </a:lnTo>
                    <a:lnTo>
                      <a:pt x="156" y="157"/>
                    </a:lnTo>
                    <a:lnTo>
                      <a:pt x="169" y="157"/>
                    </a:lnTo>
                    <a:lnTo>
                      <a:pt x="183" y="157"/>
                    </a:lnTo>
                    <a:lnTo>
                      <a:pt x="183" y="127"/>
                    </a:lnTo>
                    <a:lnTo>
                      <a:pt x="196" y="127"/>
                    </a:lnTo>
                    <a:lnTo>
                      <a:pt x="196" y="137"/>
                    </a:lnTo>
                    <a:lnTo>
                      <a:pt x="209" y="127"/>
                    </a:lnTo>
                    <a:lnTo>
                      <a:pt x="209" y="104"/>
                    </a:lnTo>
                    <a:lnTo>
                      <a:pt x="219" y="104"/>
                    </a:lnTo>
                    <a:lnTo>
                      <a:pt x="233" y="97"/>
                    </a:lnTo>
                    <a:lnTo>
                      <a:pt x="233" y="87"/>
                    </a:lnTo>
                    <a:lnTo>
                      <a:pt x="219" y="64"/>
                    </a:lnTo>
                    <a:lnTo>
                      <a:pt x="219" y="44"/>
                    </a:lnTo>
                    <a:lnTo>
                      <a:pt x="233" y="34"/>
                    </a:lnTo>
                    <a:lnTo>
                      <a:pt x="249" y="10"/>
                    </a:lnTo>
                    <a:lnTo>
                      <a:pt x="259" y="0"/>
                    </a:lnTo>
                    <a:lnTo>
                      <a:pt x="259" y="24"/>
                    </a:lnTo>
                    <a:lnTo>
                      <a:pt x="249" y="44"/>
                    </a:lnTo>
                    <a:lnTo>
                      <a:pt x="259" y="64"/>
                    </a:lnTo>
                    <a:lnTo>
                      <a:pt x="259" y="87"/>
                    </a:lnTo>
                    <a:lnTo>
                      <a:pt x="273" y="97"/>
                    </a:lnTo>
                    <a:lnTo>
                      <a:pt x="286" y="97"/>
                    </a:lnTo>
                    <a:lnTo>
                      <a:pt x="299" y="87"/>
                    </a:lnTo>
                    <a:lnTo>
                      <a:pt x="313" y="97"/>
                    </a:lnTo>
                    <a:lnTo>
                      <a:pt x="326" y="77"/>
                    </a:lnTo>
                    <a:lnTo>
                      <a:pt x="353" y="87"/>
                    </a:lnTo>
                    <a:lnTo>
                      <a:pt x="366" y="87"/>
                    </a:lnTo>
                    <a:lnTo>
                      <a:pt x="379" y="77"/>
                    </a:lnTo>
                    <a:lnTo>
                      <a:pt x="379" y="87"/>
                    </a:lnTo>
                    <a:lnTo>
                      <a:pt x="393" y="87"/>
                    </a:lnTo>
                    <a:lnTo>
                      <a:pt x="393" y="77"/>
                    </a:lnTo>
                    <a:lnTo>
                      <a:pt x="406" y="54"/>
                    </a:lnTo>
                    <a:lnTo>
                      <a:pt x="406" y="34"/>
                    </a:lnTo>
                    <a:lnTo>
                      <a:pt x="429" y="10"/>
                    </a:lnTo>
                    <a:lnTo>
                      <a:pt x="429" y="34"/>
                    </a:lnTo>
                    <a:lnTo>
                      <a:pt x="446" y="410"/>
                    </a:lnTo>
                    <a:lnTo>
                      <a:pt x="442" y="4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3" name="Freeform 78"/>
              <p:cNvSpPr>
                <a:spLocks/>
              </p:cNvSpPr>
              <p:nvPr/>
            </p:nvSpPr>
            <p:spPr bwMode="auto">
              <a:xfrm>
                <a:off x="2717" y="1843"/>
                <a:ext cx="107" cy="224"/>
              </a:xfrm>
              <a:custGeom>
                <a:avLst/>
                <a:gdLst>
                  <a:gd name="T0" fmla="*/ 40 w 107"/>
                  <a:gd name="T1" fmla="*/ 210 h 224"/>
                  <a:gd name="T2" fmla="*/ 14 w 107"/>
                  <a:gd name="T3" fmla="*/ 224 h 224"/>
                  <a:gd name="T4" fmla="*/ 27 w 107"/>
                  <a:gd name="T5" fmla="*/ 204 h 224"/>
                  <a:gd name="T6" fmla="*/ 40 w 107"/>
                  <a:gd name="T7" fmla="*/ 190 h 224"/>
                  <a:gd name="T8" fmla="*/ 40 w 107"/>
                  <a:gd name="T9" fmla="*/ 180 h 224"/>
                  <a:gd name="T10" fmla="*/ 27 w 107"/>
                  <a:gd name="T11" fmla="*/ 170 h 224"/>
                  <a:gd name="T12" fmla="*/ 27 w 107"/>
                  <a:gd name="T13" fmla="*/ 157 h 224"/>
                  <a:gd name="T14" fmla="*/ 40 w 107"/>
                  <a:gd name="T15" fmla="*/ 157 h 224"/>
                  <a:gd name="T16" fmla="*/ 57 w 107"/>
                  <a:gd name="T17" fmla="*/ 150 h 224"/>
                  <a:gd name="T18" fmla="*/ 57 w 107"/>
                  <a:gd name="T19" fmla="*/ 127 h 224"/>
                  <a:gd name="T20" fmla="*/ 57 w 107"/>
                  <a:gd name="T21" fmla="*/ 117 h 224"/>
                  <a:gd name="T22" fmla="*/ 40 w 107"/>
                  <a:gd name="T23" fmla="*/ 104 h 224"/>
                  <a:gd name="T24" fmla="*/ 40 w 107"/>
                  <a:gd name="T25" fmla="*/ 97 h 224"/>
                  <a:gd name="T26" fmla="*/ 27 w 107"/>
                  <a:gd name="T27" fmla="*/ 97 h 224"/>
                  <a:gd name="T28" fmla="*/ 27 w 107"/>
                  <a:gd name="T29" fmla="*/ 77 h 224"/>
                  <a:gd name="T30" fmla="*/ 14 w 107"/>
                  <a:gd name="T31" fmla="*/ 77 h 224"/>
                  <a:gd name="T32" fmla="*/ 27 w 107"/>
                  <a:gd name="T33" fmla="*/ 64 h 224"/>
                  <a:gd name="T34" fmla="*/ 14 w 107"/>
                  <a:gd name="T35" fmla="*/ 54 h 224"/>
                  <a:gd name="T36" fmla="*/ 0 w 107"/>
                  <a:gd name="T37" fmla="*/ 54 h 224"/>
                  <a:gd name="T38" fmla="*/ 14 w 107"/>
                  <a:gd name="T39" fmla="*/ 34 h 224"/>
                  <a:gd name="T40" fmla="*/ 27 w 107"/>
                  <a:gd name="T41" fmla="*/ 10 h 224"/>
                  <a:gd name="T42" fmla="*/ 57 w 107"/>
                  <a:gd name="T43" fmla="*/ 0 h 224"/>
                  <a:gd name="T44" fmla="*/ 57 w 107"/>
                  <a:gd name="T45" fmla="*/ 10 h 224"/>
                  <a:gd name="T46" fmla="*/ 27 w 107"/>
                  <a:gd name="T47" fmla="*/ 44 h 224"/>
                  <a:gd name="T48" fmla="*/ 67 w 107"/>
                  <a:gd name="T49" fmla="*/ 34 h 224"/>
                  <a:gd name="T50" fmla="*/ 80 w 107"/>
                  <a:gd name="T51" fmla="*/ 34 h 224"/>
                  <a:gd name="T52" fmla="*/ 67 w 107"/>
                  <a:gd name="T53" fmla="*/ 54 h 224"/>
                  <a:gd name="T54" fmla="*/ 57 w 107"/>
                  <a:gd name="T55" fmla="*/ 77 h 224"/>
                  <a:gd name="T56" fmla="*/ 67 w 107"/>
                  <a:gd name="T57" fmla="*/ 87 h 224"/>
                  <a:gd name="T58" fmla="*/ 80 w 107"/>
                  <a:gd name="T59" fmla="*/ 97 h 224"/>
                  <a:gd name="T60" fmla="*/ 94 w 107"/>
                  <a:gd name="T61" fmla="*/ 97 h 224"/>
                  <a:gd name="T62" fmla="*/ 107 w 107"/>
                  <a:gd name="T63" fmla="*/ 104 h 224"/>
                  <a:gd name="T64" fmla="*/ 107 w 107"/>
                  <a:gd name="T65" fmla="*/ 117 h 224"/>
                  <a:gd name="T66" fmla="*/ 94 w 107"/>
                  <a:gd name="T67" fmla="*/ 127 h 224"/>
                  <a:gd name="T68" fmla="*/ 94 w 107"/>
                  <a:gd name="T69" fmla="*/ 150 h 224"/>
                  <a:gd name="T70" fmla="*/ 107 w 107"/>
                  <a:gd name="T71" fmla="*/ 157 h 224"/>
                  <a:gd name="T72" fmla="*/ 107 w 107"/>
                  <a:gd name="T73" fmla="*/ 170 h 224"/>
                  <a:gd name="T74" fmla="*/ 107 w 107"/>
                  <a:gd name="T75" fmla="*/ 180 h 224"/>
                  <a:gd name="T76" fmla="*/ 94 w 107"/>
                  <a:gd name="T77" fmla="*/ 180 h 224"/>
                  <a:gd name="T78" fmla="*/ 107 w 107"/>
                  <a:gd name="T79" fmla="*/ 204 h 224"/>
                  <a:gd name="T80" fmla="*/ 94 w 107"/>
                  <a:gd name="T81" fmla="*/ 204 h 224"/>
                  <a:gd name="T82" fmla="*/ 67 w 107"/>
                  <a:gd name="T83" fmla="*/ 204 h 224"/>
                  <a:gd name="T84" fmla="*/ 57 w 107"/>
                  <a:gd name="T85" fmla="*/ 204 h 224"/>
                  <a:gd name="T86" fmla="*/ 40 w 107"/>
                  <a:gd name="T87" fmla="*/ 204 h 224"/>
                  <a:gd name="T88" fmla="*/ 40 w 107"/>
                  <a:gd name="T89" fmla="*/ 210 h 224"/>
                  <a:gd name="T90" fmla="*/ 27 w 107"/>
                  <a:gd name="T91" fmla="*/ 210 h 224"/>
                  <a:gd name="T92" fmla="*/ 14 w 107"/>
                  <a:gd name="T93" fmla="*/ 210 h 224"/>
                  <a:gd name="T94" fmla="*/ 14 w 107"/>
                  <a:gd name="T95" fmla="*/ 224 h 224"/>
                  <a:gd name="T96" fmla="*/ 40 w 107"/>
                  <a:gd name="T97" fmla="*/ 210 h 224"/>
                  <a:gd name="T98" fmla="*/ 40 w 107"/>
                  <a:gd name="T99" fmla="*/ 210 h 224"/>
                  <a:gd name="T100" fmla="*/ 40 w 107"/>
                  <a:gd name="T101" fmla="*/ 210 h 224"/>
                  <a:gd name="T102" fmla="*/ 40 w 107"/>
                  <a:gd name="T103" fmla="*/ 210 h 224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07"/>
                  <a:gd name="T157" fmla="*/ 0 h 224"/>
                  <a:gd name="T158" fmla="*/ 107 w 107"/>
                  <a:gd name="T159" fmla="*/ 224 h 224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07" h="224">
                    <a:moveTo>
                      <a:pt x="40" y="210"/>
                    </a:moveTo>
                    <a:lnTo>
                      <a:pt x="14" y="224"/>
                    </a:lnTo>
                    <a:lnTo>
                      <a:pt x="27" y="204"/>
                    </a:lnTo>
                    <a:lnTo>
                      <a:pt x="40" y="190"/>
                    </a:lnTo>
                    <a:lnTo>
                      <a:pt x="40" y="180"/>
                    </a:lnTo>
                    <a:lnTo>
                      <a:pt x="27" y="170"/>
                    </a:lnTo>
                    <a:lnTo>
                      <a:pt x="27" y="157"/>
                    </a:lnTo>
                    <a:lnTo>
                      <a:pt x="40" y="157"/>
                    </a:lnTo>
                    <a:lnTo>
                      <a:pt x="57" y="150"/>
                    </a:lnTo>
                    <a:lnTo>
                      <a:pt x="57" y="127"/>
                    </a:lnTo>
                    <a:lnTo>
                      <a:pt x="57" y="117"/>
                    </a:lnTo>
                    <a:lnTo>
                      <a:pt x="40" y="104"/>
                    </a:lnTo>
                    <a:lnTo>
                      <a:pt x="40" y="97"/>
                    </a:lnTo>
                    <a:lnTo>
                      <a:pt x="27" y="97"/>
                    </a:lnTo>
                    <a:lnTo>
                      <a:pt x="27" y="77"/>
                    </a:lnTo>
                    <a:lnTo>
                      <a:pt x="14" y="77"/>
                    </a:lnTo>
                    <a:lnTo>
                      <a:pt x="27" y="64"/>
                    </a:lnTo>
                    <a:lnTo>
                      <a:pt x="14" y="54"/>
                    </a:lnTo>
                    <a:lnTo>
                      <a:pt x="0" y="54"/>
                    </a:lnTo>
                    <a:lnTo>
                      <a:pt x="14" y="34"/>
                    </a:lnTo>
                    <a:lnTo>
                      <a:pt x="27" y="10"/>
                    </a:lnTo>
                    <a:lnTo>
                      <a:pt x="57" y="0"/>
                    </a:lnTo>
                    <a:lnTo>
                      <a:pt x="57" y="10"/>
                    </a:lnTo>
                    <a:lnTo>
                      <a:pt x="27" y="44"/>
                    </a:lnTo>
                    <a:lnTo>
                      <a:pt x="67" y="34"/>
                    </a:lnTo>
                    <a:lnTo>
                      <a:pt x="80" y="34"/>
                    </a:lnTo>
                    <a:lnTo>
                      <a:pt x="67" y="54"/>
                    </a:lnTo>
                    <a:lnTo>
                      <a:pt x="57" y="77"/>
                    </a:lnTo>
                    <a:lnTo>
                      <a:pt x="67" y="87"/>
                    </a:lnTo>
                    <a:lnTo>
                      <a:pt x="80" y="97"/>
                    </a:lnTo>
                    <a:lnTo>
                      <a:pt x="94" y="97"/>
                    </a:lnTo>
                    <a:lnTo>
                      <a:pt x="107" y="104"/>
                    </a:lnTo>
                    <a:lnTo>
                      <a:pt x="107" y="117"/>
                    </a:lnTo>
                    <a:lnTo>
                      <a:pt x="94" y="127"/>
                    </a:lnTo>
                    <a:lnTo>
                      <a:pt x="94" y="150"/>
                    </a:lnTo>
                    <a:lnTo>
                      <a:pt x="107" y="157"/>
                    </a:lnTo>
                    <a:lnTo>
                      <a:pt x="107" y="170"/>
                    </a:lnTo>
                    <a:lnTo>
                      <a:pt x="107" y="180"/>
                    </a:lnTo>
                    <a:lnTo>
                      <a:pt x="94" y="180"/>
                    </a:lnTo>
                    <a:lnTo>
                      <a:pt x="107" y="204"/>
                    </a:lnTo>
                    <a:lnTo>
                      <a:pt x="94" y="204"/>
                    </a:lnTo>
                    <a:lnTo>
                      <a:pt x="67" y="204"/>
                    </a:lnTo>
                    <a:lnTo>
                      <a:pt x="57" y="204"/>
                    </a:lnTo>
                    <a:lnTo>
                      <a:pt x="40" y="204"/>
                    </a:lnTo>
                    <a:lnTo>
                      <a:pt x="40" y="210"/>
                    </a:lnTo>
                    <a:lnTo>
                      <a:pt x="27" y="210"/>
                    </a:lnTo>
                    <a:lnTo>
                      <a:pt x="14" y="210"/>
                    </a:lnTo>
                    <a:lnTo>
                      <a:pt x="14" y="224"/>
                    </a:lnTo>
                    <a:lnTo>
                      <a:pt x="40" y="2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4" name="Freeform 79"/>
              <p:cNvSpPr>
                <a:spLocks/>
              </p:cNvSpPr>
              <p:nvPr/>
            </p:nvSpPr>
            <p:spPr bwMode="auto">
              <a:xfrm>
                <a:off x="2668" y="1930"/>
                <a:ext cx="63" cy="103"/>
              </a:xfrm>
              <a:custGeom>
                <a:avLst/>
                <a:gdLst>
                  <a:gd name="T0" fmla="*/ 39 w 63"/>
                  <a:gd name="T1" fmla="*/ 93 h 103"/>
                  <a:gd name="T2" fmla="*/ 39 w 63"/>
                  <a:gd name="T3" fmla="*/ 83 h 103"/>
                  <a:gd name="T4" fmla="*/ 49 w 63"/>
                  <a:gd name="T5" fmla="*/ 70 h 103"/>
                  <a:gd name="T6" fmla="*/ 49 w 63"/>
                  <a:gd name="T7" fmla="*/ 63 h 103"/>
                  <a:gd name="T8" fmla="*/ 63 w 63"/>
                  <a:gd name="T9" fmla="*/ 40 h 103"/>
                  <a:gd name="T10" fmla="*/ 63 w 63"/>
                  <a:gd name="T11" fmla="*/ 17 h 103"/>
                  <a:gd name="T12" fmla="*/ 63 w 63"/>
                  <a:gd name="T13" fmla="*/ 10 h 103"/>
                  <a:gd name="T14" fmla="*/ 49 w 63"/>
                  <a:gd name="T15" fmla="*/ 0 h 103"/>
                  <a:gd name="T16" fmla="*/ 39 w 63"/>
                  <a:gd name="T17" fmla="*/ 10 h 103"/>
                  <a:gd name="T18" fmla="*/ 13 w 63"/>
                  <a:gd name="T19" fmla="*/ 17 h 103"/>
                  <a:gd name="T20" fmla="*/ 13 w 63"/>
                  <a:gd name="T21" fmla="*/ 30 h 103"/>
                  <a:gd name="T22" fmla="*/ 0 w 63"/>
                  <a:gd name="T23" fmla="*/ 70 h 103"/>
                  <a:gd name="T24" fmla="*/ 0 w 63"/>
                  <a:gd name="T25" fmla="*/ 103 h 103"/>
                  <a:gd name="T26" fmla="*/ 13 w 63"/>
                  <a:gd name="T27" fmla="*/ 103 h 103"/>
                  <a:gd name="T28" fmla="*/ 39 w 63"/>
                  <a:gd name="T29" fmla="*/ 83 h 103"/>
                  <a:gd name="T30" fmla="*/ 49 w 63"/>
                  <a:gd name="T31" fmla="*/ 83 h 103"/>
                  <a:gd name="T32" fmla="*/ 63 w 63"/>
                  <a:gd name="T33" fmla="*/ 70 h 103"/>
                  <a:gd name="T34" fmla="*/ 39 w 63"/>
                  <a:gd name="T35" fmla="*/ 93 h 103"/>
                  <a:gd name="T36" fmla="*/ 39 w 63"/>
                  <a:gd name="T37" fmla="*/ 93 h 103"/>
                  <a:gd name="T38" fmla="*/ 39 w 63"/>
                  <a:gd name="T39" fmla="*/ 93 h 10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63"/>
                  <a:gd name="T61" fmla="*/ 0 h 103"/>
                  <a:gd name="T62" fmla="*/ 63 w 63"/>
                  <a:gd name="T63" fmla="*/ 103 h 10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63" h="103">
                    <a:moveTo>
                      <a:pt x="39" y="93"/>
                    </a:moveTo>
                    <a:lnTo>
                      <a:pt x="39" y="83"/>
                    </a:lnTo>
                    <a:lnTo>
                      <a:pt x="49" y="70"/>
                    </a:lnTo>
                    <a:lnTo>
                      <a:pt x="49" y="63"/>
                    </a:lnTo>
                    <a:lnTo>
                      <a:pt x="63" y="40"/>
                    </a:lnTo>
                    <a:lnTo>
                      <a:pt x="63" y="17"/>
                    </a:lnTo>
                    <a:lnTo>
                      <a:pt x="63" y="10"/>
                    </a:lnTo>
                    <a:lnTo>
                      <a:pt x="49" y="0"/>
                    </a:lnTo>
                    <a:lnTo>
                      <a:pt x="39" y="10"/>
                    </a:lnTo>
                    <a:lnTo>
                      <a:pt x="13" y="17"/>
                    </a:lnTo>
                    <a:lnTo>
                      <a:pt x="13" y="30"/>
                    </a:lnTo>
                    <a:lnTo>
                      <a:pt x="0" y="70"/>
                    </a:lnTo>
                    <a:lnTo>
                      <a:pt x="0" y="103"/>
                    </a:lnTo>
                    <a:lnTo>
                      <a:pt x="13" y="103"/>
                    </a:lnTo>
                    <a:lnTo>
                      <a:pt x="39" y="83"/>
                    </a:lnTo>
                    <a:lnTo>
                      <a:pt x="49" y="83"/>
                    </a:lnTo>
                    <a:lnTo>
                      <a:pt x="63" y="70"/>
                    </a:lnTo>
                    <a:lnTo>
                      <a:pt x="39" y="9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5" name="Freeform 80"/>
              <p:cNvSpPr>
                <a:spLocks/>
              </p:cNvSpPr>
              <p:nvPr/>
            </p:nvSpPr>
            <p:spPr bwMode="auto">
              <a:xfrm>
                <a:off x="2887" y="1421"/>
                <a:ext cx="420" cy="509"/>
              </a:xfrm>
              <a:custGeom>
                <a:avLst/>
                <a:gdLst>
                  <a:gd name="T0" fmla="*/ 210 w 420"/>
                  <a:gd name="T1" fmla="*/ 446 h 509"/>
                  <a:gd name="T2" fmla="*/ 237 w 420"/>
                  <a:gd name="T3" fmla="*/ 446 h 509"/>
                  <a:gd name="T4" fmla="*/ 263 w 420"/>
                  <a:gd name="T5" fmla="*/ 422 h 509"/>
                  <a:gd name="T6" fmla="*/ 303 w 420"/>
                  <a:gd name="T7" fmla="*/ 413 h 509"/>
                  <a:gd name="T8" fmla="*/ 303 w 420"/>
                  <a:gd name="T9" fmla="*/ 393 h 509"/>
                  <a:gd name="T10" fmla="*/ 303 w 420"/>
                  <a:gd name="T11" fmla="*/ 369 h 509"/>
                  <a:gd name="T12" fmla="*/ 263 w 420"/>
                  <a:gd name="T13" fmla="*/ 383 h 509"/>
                  <a:gd name="T14" fmla="*/ 237 w 420"/>
                  <a:gd name="T15" fmla="*/ 393 h 509"/>
                  <a:gd name="T16" fmla="*/ 227 w 420"/>
                  <a:gd name="T17" fmla="*/ 349 h 509"/>
                  <a:gd name="T18" fmla="*/ 210 w 420"/>
                  <a:gd name="T19" fmla="*/ 316 h 509"/>
                  <a:gd name="T20" fmla="*/ 263 w 420"/>
                  <a:gd name="T21" fmla="*/ 256 h 509"/>
                  <a:gd name="T22" fmla="*/ 250 w 420"/>
                  <a:gd name="T23" fmla="*/ 203 h 509"/>
                  <a:gd name="T24" fmla="*/ 210 w 420"/>
                  <a:gd name="T25" fmla="*/ 236 h 509"/>
                  <a:gd name="T26" fmla="*/ 174 w 420"/>
                  <a:gd name="T27" fmla="*/ 286 h 509"/>
                  <a:gd name="T28" fmla="*/ 160 w 420"/>
                  <a:gd name="T29" fmla="*/ 316 h 509"/>
                  <a:gd name="T30" fmla="*/ 147 w 420"/>
                  <a:gd name="T31" fmla="*/ 359 h 509"/>
                  <a:gd name="T32" fmla="*/ 174 w 420"/>
                  <a:gd name="T33" fmla="*/ 403 h 509"/>
                  <a:gd name="T34" fmla="*/ 160 w 420"/>
                  <a:gd name="T35" fmla="*/ 422 h 509"/>
                  <a:gd name="T36" fmla="*/ 147 w 420"/>
                  <a:gd name="T37" fmla="*/ 466 h 509"/>
                  <a:gd name="T38" fmla="*/ 134 w 420"/>
                  <a:gd name="T39" fmla="*/ 499 h 509"/>
                  <a:gd name="T40" fmla="*/ 107 w 420"/>
                  <a:gd name="T41" fmla="*/ 509 h 509"/>
                  <a:gd name="T42" fmla="*/ 94 w 420"/>
                  <a:gd name="T43" fmla="*/ 476 h 509"/>
                  <a:gd name="T44" fmla="*/ 80 w 420"/>
                  <a:gd name="T45" fmla="*/ 413 h 509"/>
                  <a:gd name="T46" fmla="*/ 54 w 420"/>
                  <a:gd name="T47" fmla="*/ 422 h 509"/>
                  <a:gd name="T48" fmla="*/ 30 w 420"/>
                  <a:gd name="T49" fmla="*/ 432 h 509"/>
                  <a:gd name="T50" fmla="*/ 0 w 420"/>
                  <a:gd name="T51" fmla="*/ 432 h 509"/>
                  <a:gd name="T52" fmla="*/ 0 w 420"/>
                  <a:gd name="T53" fmla="*/ 383 h 509"/>
                  <a:gd name="T54" fmla="*/ 0 w 420"/>
                  <a:gd name="T55" fmla="*/ 349 h 509"/>
                  <a:gd name="T56" fmla="*/ 30 w 420"/>
                  <a:gd name="T57" fmla="*/ 309 h 509"/>
                  <a:gd name="T58" fmla="*/ 67 w 420"/>
                  <a:gd name="T59" fmla="*/ 286 h 509"/>
                  <a:gd name="T60" fmla="*/ 67 w 420"/>
                  <a:gd name="T61" fmla="*/ 246 h 509"/>
                  <a:gd name="T62" fmla="*/ 107 w 420"/>
                  <a:gd name="T63" fmla="*/ 236 h 509"/>
                  <a:gd name="T64" fmla="*/ 94 w 420"/>
                  <a:gd name="T65" fmla="*/ 193 h 509"/>
                  <a:gd name="T66" fmla="*/ 120 w 420"/>
                  <a:gd name="T67" fmla="*/ 159 h 509"/>
                  <a:gd name="T68" fmla="*/ 147 w 420"/>
                  <a:gd name="T69" fmla="*/ 106 h 509"/>
                  <a:gd name="T70" fmla="*/ 187 w 420"/>
                  <a:gd name="T71" fmla="*/ 66 h 509"/>
                  <a:gd name="T72" fmla="*/ 237 w 420"/>
                  <a:gd name="T73" fmla="*/ 33 h 509"/>
                  <a:gd name="T74" fmla="*/ 290 w 420"/>
                  <a:gd name="T75" fmla="*/ 0 h 509"/>
                  <a:gd name="T76" fmla="*/ 343 w 420"/>
                  <a:gd name="T77" fmla="*/ 0 h 509"/>
                  <a:gd name="T78" fmla="*/ 357 w 420"/>
                  <a:gd name="T79" fmla="*/ 43 h 509"/>
                  <a:gd name="T80" fmla="*/ 330 w 420"/>
                  <a:gd name="T81" fmla="*/ 106 h 509"/>
                  <a:gd name="T82" fmla="*/ 370 w 420"/>
                  <a:gd name="T83" fmla="*/ 139 h 509"/>
                  <a:gd name="T84" fmla="*/ 410 w 420"/>
                  <a:gd name="T85" fmla="*/ 149 h 509"/>
                  <a:gd name="T86" fmla="*/ 410 w 420"/>
                  <a:gd name="T87" fmla="*/ 193 h 509"/>
                  <a:gd name="T88" fmla="*/ 410 w 420"/>
                  <a:gd name="T89" fmla="*/ 246 h 509"/>
                  <a:gd name="T90" fmla="*/ 420 w 420"/>
                  <a:gd name="T91" fmla="*/ 276 h 509"/>
                  <a:gd name="T92" fmla="*/ 410 w 420"/>
                  <a:gd name="T93" fmla="*/ 509 h 509"/>
                  <a:gd name="T94" fmla="*/ 210 w 420"/>
                  <a:gd name="T95" fmla="*/ 432 h 509"/>
                  <a:gd name="T96" fmla="*/ 210 w 420"/>
                  <a:gd name="T97" fmla="*/ 432 h 509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20"/>
                  <a:gd name="T148" fmla="*/ 0 h 509"/>
                  <a:gd name="T149" fmla="*/ 420 w 420"/>
                  <a:gd name="T150" fmla="*/ 509 h 509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20" h="509">
                    <a:moveTo>
                      <a:pt x="210" y="432"/>
                    </a:moveTo>
                    <a:lnTo>
                      <a:pt x="210" y="446"/>
                    </a:lnTo>
                    <a:lnTo>
                      <a:pt x="237" y="456"/>
                    </a:lnTo>
                    <a:lnTo>
                      <a:pt x="237" y="446"/>
                    </a:lnTo>
                    <a:lnTo>
                      <a:pt x="237" y="432"/>
                    </a:lnTo>
                    <a:lnTo>
                      <a:pt x="263" y="422"/>
                    </a:lnTo>
                    <a:lnTo>
                      <a:pt x="290" y="422"/>
                    </a:lnTo>
                    <a:lnTo>
                      <a:pt x="303" y="413"/>
                    </a:lnTo>
                    <a:lnTo>
                      <a:pt x="317" y="403"/>
                    </a:lnTo>
                    <a:lnTo>
                      <a:pt x="303" y="393"/>
                    </a:lnTo>
                    <a:lnTo>
                      <a:pt x="303" y="383"/>
                    </a:lnTo>
                    <a:lnTo>
                      <a:pt x="303" y="369"/>
                    </a:lnTo>
                    <a:lnTo>
                      <a:pt x="290" y="369"/>
                    </a:lnTo>
                    <a:lnTo>
                      <a:pt x="263" y="383"/>
                    </a:lnTo>
                    <a:lnTo>
                      <a:pt x="237" y="403"/>
                    </a:lnTo>
                    <a:lnTo>
                      <a:pt x="237" y="393"/>
                    </a:lnTo>
                    <a:lnTo>
                      <a:pt x="227" y="369"/>
                    </a:lnTo>
                    <a:lnTo>
                      <a:pt x="227" y="349"/>
                    </a:lnTo>
                    <a:lnTo>
                      <a:pt x="210" y="329"/>
                    </a:lnTo>
                    <a:lnTo>
                      <a:pt x="210" y="316"/>
                    </a:lnTo>
                    <a:lnTo>
                      <a:pt x="227" y="296"/>
                    </a:lnTo>
                    <a:lnTo>
                      <a:pt x="263" y="256"/>
                    </a:lnTo>
                    <a:lnTo>
                      <a:pt x="263" y="223"/>
                    </a:lnTo>
                    <a:lnTo>
                      <a:pt x="250" y="203"/>
                    </a:lnTo>
                    <a:lnTo>
                      <a:pt x="227" y="203"/>
                    </a:lnTo>
                    <a:lnTo>
                      <a:pt x="210" y="236"/>
                    </a:lnTo>
                    <a:lnTo>
                      <a:pt x="187" y="256"/>
                    </a:lnTo>
                    <a:lnTo>
                      <a:pt x="174" y="286"/>
                    </a:lnTo>
                    <a:lnTo>
                      <a:pt x="174" y="309"/>
                    </a:lnTo>
                    <a:lnTo>
                      <a:pt x="160" y="316"/>
                    </a:lnTo>
                    <a:lnTo>
                      <a:pt x="147" y="339"/>
                    </a:lnTo>
                    <a:lnTo>
                      <a:pt x="147" y="359"/>
                    </a:lnTo>
                    <a:lnTo>
                      <a:pt x="160" y="383"/>
                    </a:lnTo>
                    <a:lnTo>
                      <a:pt x="174" y="403"/>
                    </a:lnTo>
                    <a:lnTo>
                      <a:pt x="174" y="413"/>
                    </a:lnTo>
                    <a:lnTo>
                      <a:pt x="160" y="422"/>
                    </a:lnTo>
                    <a:lnTo>
                      <a:pt x="147" y="456"/>
                    </a:lnTo>
                    <a:lnTo>
                      <a:pt x="147" y="466"/>
                    </a:lnTo>
                    <a:lnTo>
                      <a:pt x="147" y="486"/>
                    </a:lnTo>
                    <a:lnTo>
                      <a:pt x="134" y="499"/>
                    </a:lnTo>
                    <a:lnTo>
                      <a:pt x="120" y="499"/>
                    </a:lnTo>
                    <a:lnTo>
                      <a:pt x="107" y="509"/>
                    </a:lnTo>
                    <a:lnTo>
                      <a:pt x="94" y="509"/>
                    </a:lnTo>
                    <a:lnTo>
                      <a:pt x="94" y="476"/>
                    </a:lnTo>
                    <a:lnTo>
                      <a:pt x="94" y="432"/>
                    </a:lnTo>
                    <a:lnTo>
                      <a:pt x="80" y="413"/>
                    </a:lnTo>
                    <a:lnTo>
                      <a:pt x="67" y="422"/>
                    </a:lnTo>
                    <a:lnTo>
                      <a:pt x="54" y="422"/>
                    </a:lnTo>
                    <a:lnTo>
                      <a:pt x="40" y="432"/>
                    </a:lnTo>
                    <a:lnTo>
                      <a:pt x="30" y="432"/>
                    </a:lnTo>
                    <a:lnTo>
                      <a:pt x="14" y="446"/>
                    </a:lnTo>
                    <a:lnTo>
                      <a:pt x="0" y="432"/>
                    </a:lnTo>
                    <a:lnTo>
                      <a:pt x="0" y="422"/>
                    </a:lnTo>
                    <a:lnTo>
                      <a:pt x="0" y="383"/>
                    </a:lnTo>
                    <a:lnTo>
                      <a:pt x="0" y="359"/>
                    </a:lnTo>
                    <a:lnTo>
                      <a:pt x="0" y="349"/>
                    </a:lnTo>
                    <a:lnTo>
                      <a:pt x="0" y="316"/>
                    </a:lnTo>
                    <a:lnTo>
                      <a:pt x="30" y="309"/>
                    </a:lnTo>
                    <a:lnTo>
                      <a:pt x="40" y="309"/>
                    </a:lnTo>
                    <a:lnTo>
                      <a:pt x="67" y="286"/>
                    </a:lnTo>
                    <a:lnTo>
                      <a:pt x="67" y="263"/>
                    </a:lnTo>
                    <a:lnTo>
                      <a:pt x="67" y="246"/>
                    </a:lnTo>
                    <a:lnTo>
                      <a:pt x="94" y="246"/>
                    </a:lnTo>
                    <a:lnTo>
                      <a:pt x="107" y="236"/>
                    </a:lnTo>
                    <a:lnTo>
                      <a:pt x="94" y="213"/>
                    </a:lnTo>
                    <a:lnTo>
                      <a:pt x="94" y="193"/>
                    </a:lnTo>
                    <a:lnTo>
                      <a:pt x="120" y="183"/>
                    </a:lnTo>
                    <a:lnTo>
                      <a:pt x="120" y="159"/>
                    </a:lnTo>
                    <a:lnTo>
                      <a:pt x="134" y="129"/>
                    </a:lnTo>
                    <a:lnTo>
                      <a:pt x="147" y="106"/>
                    </a:lnTo>
                    <a:lnTo>
                      <a:pt x="160" y="96"/>
                    </a:lnTo>
                    <a:lnTo>
                      <a:pt x="187" y="66"/>
                    </a:lnTo>
                    <a:lnTo>
                      <a:pt x="210" y="43"/>
                    </a:lnTo>
                    <a:lnTo>
                      <a:pt x="237" y="33"/>
                    </a:lnTo>
                    <a:lnTo>
                      <a:pt x="250" y="23"/>
                    </a:lnTo>
                    <a:lnTo>
                      <a:pt x="290" y="0"/>
                    </a:lnTo>
                    <a:lnTo>
                      <a:pt x="303" y="0"/>
                    </a:lnTo>
                    <a:lnTo>
                      <a:pt x="343" y="0"/>
                    </a:lnTo>
                    <a:lnTo>
                      <a:pt x="357" y="23"/>
                    </a:lnTo>
                    <a:lnTo>
                      <a:pt x="357" y="43"/>
                    </a:lnTo>
                    <a:lnTo>
                      <a:pt x="343" y="66"/>
                    </a:lnTo>
                    <a:lnTo>
                      <a:pt x="330" y="106"/>
                    </a:lnTo>
                    <a:lnTo>
                      <a:pt x="343" y="129"/>
                    </a:lnTo>
                    <a:lnTo>
                      <a:pt x="370" y="139"/>
                    </a:lnTo>
                    <a:lnTo>
                      <a:pt x="397" y="159"/>
                    </a:lnTo>
                    <a:lnTo>
                      <a:pt x="410" y="149"/>
                    </a:lnTo>
                    <a:lnTo>
                      <a:pt x="420" y="183"/>
                    </a:lnTo>
                    <a:lnTo>
                      <a:pt x="410" y="193"/>
                    </a:lnTo>
                    <a:lnTo>
                      <a:pt x="410" y="223"/>
                    </a:lnTo>
                    <a:lnTo>
                      <a:pt x="410" y="246"/>
                    </a:lnTo>
                    <a:lnTo>
                      <a:pt x="410" y="276"/>
                    </a:lnTo>
                    <a:lnTo>
                      <a:pt x="420" y="276"/>
                    </a:lnTo>
                    <a:lnTo>
                      <a:pt x="410" y="276"/>
                    </a:lnTo>
                    <a:lnTo>
                      <a:pt x="410" y="509"/>
                    </a:lnTo>
                    <a:lnTo>
                      <a:pt x="210" y="43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6" name="Freeform 81"/>
              <p:cNvSpPr>
                <a:spLocks/>
              </p:cNvSpPr>
              <p:nvPr/>
            </p:nvSpPr>
            <p:spPr bwMode="auto">
              <a:xfrm>
                <a:off x="3257" y="1098"/>
                <a:ext cx="1286" cy="632"/>
              </a:xfrm>
              <a:custGeom>
                <a:avLst/>
                <a:gdLst>
                  <a:gd name="T0" fmla="*/ 50 w 1286"/>
                  <a:gd name="T1" fmla="*/ 472 h 632"/>
                  <a:gd name="T2" fmla="*/ 103 w 1286"/>
                  <a:gd name="T3" fmla="*/ 482 h 632"/>
                  <a:gd name="T4" fmla="*/ 117 w 1286"/>
                  <a:gd name="T5" fmla="*/ 516 h 632"/>
                  <a:gd name="T6" fmla="*/ 63 w 1286"/>
                  <a:gd name="T7" fmla="*/ 536 h 632"/>
                  <a:gd name="T8" fmla="*/ 50 w 1286"/>
                  <a:gd name="T9" fmla="*/ 546 h 632"/>
                  <a:gd name="T10" fmla="*/ 63 w 1286"/>
                  <a:gd name="T11" fmla="*/ 599 h 632"/>
                  <a:gd name="T12" fmla="*/ 117 w 1286"/>
                  <a:gd name="T13" fmla="*/ 579 h 632"/>
                  <a:gd name="T14" fmla="*/ 147 w 1286"/>
                  <a:gd name="T15" fmla="*/ 579 h 632"/>
                  <a:gd name="T16" fmla="*/ 147 w 1286"/>
                  <a:gd name="T17" fmla="*/ 526 h 632"/>
                  <a:gd name="T18" fmla="*/ 147 w 1286"/>
                  <a:gd name="T19" fmla="*/ 472 h 632"/>
                  <a:gd name="T20" fmla="*/ 170 w 1286"/>
                  <a:gd name="T21" fmla="*/ 496 h 632"/>
                  <a:gd name="T22" fmla="*/ 223 w 1286"/>
                  <a:gd name="T23" fmla="*/ 482 h 632"/>
                  <a:gd name="T24" fmla="*/ 300 w 1286"/>
                  <a:gd name="T25" fmla="*/ 462 h 632"/>
                  <a:gd name="T26" fmla="*/ 380 w 1286"/>
                  <a:gd name="T27" fmla="*/ 409 h 632"/>
                  <a:gd name="T28" fmla="*/ 420 w 1286"/>
                  <a:gd name="T29" fmla="*/ 409 h 632"/>
                  <a:gd name="T30" fmla="*/ 446 w 1286"/>
                  <a:gd name="T31" fmla="*/ 452 h 632"/>
                  <a:gd name="T32" fmla="*/ 446 w 1286"/>
                  <a:gd name="T33" fmla="*/ 366 h 632"/>
                  <a:gd name="T34" fmla="*/ 500 w 1286"/>
                  <a:gd name="T35" fmla="*/ 273 h 632"/>
                  <a:gd name="T36" fmla="*/ 510 w 1286"/>
                  <a:gd name="T37" fmla="*/ 323 h 632"/>
                  <a:gd name="T38" fmla="*/ 510 w 1286"/>
                  <a:gd name="T39" fmla="*/ 399 h 632"/>
                  <a:gd name="T40" fmla="*/ 486 w 1286"/>
                  <a:gd name="T41" fmla="*/ 526 h 632"/>
                  <a:gd name="T42" fmla="*/ 550 w 1286"/>
                  <a:gd name="T43" fmla="*/ 506 h 632"/>
                  <a:gd name="T44" fmla="*/ 580 w 1286"/>
                  <a:gd name="T45" fmla="*/ 496 h 632"/>
                  <a:gd name="T46" fmla="*/ 580 w 1286"/>
                  <a:gd name="T47" fmla="*/ 429 h 632"/>
                  <a:gd name="T48" fmla="*/ 550 w 1286"/>
                  <a:gd name="T49" fmla="*/ 366 h 632"/>
                  <a:gd name="T50" fmla="*/ 550 w 1286"/>
                  <a:gd name="T51" fmla="*/ 273 h 632"/>
                  <a:gd name="T52" fmla="*/ 616 w 1286"/>
                  <a:gd name="T53" fmla="*/ 346 h 632"/>
                  <a:gd name="T54" fmla="*/ 643 w 1286"/>
                  <a:gd name="T55" fmla="*/ 346 h 632"/>
                  <a:gd name="T56" fmla="*/ 669 w 1286"/>
                  <a:gd name="T57" fmla="*/ 336 h 632"/>
                  <a:gd name="T58" fmla="*/ 656 w 1286"/>
                  <a:gd name="T59" fmla="*/ 233 h 632"/>
                  <a:gd name="T60" fmla="*/ 736 w 1286"/>
                  <a:gd name="T61" fmla="*/ 199 h 632"/>
                  <a:gd name="T62" fmla="*/ 746 w 1286"/>
                  <a:gd name="T63" fmla="*/ 146 h 632"/>
                  <a:gd name="T64" fmla="*/ 826 w 1286"/>
                  <a:gd name="T65" fmla="*/ 126 h 632"/>
                  <a:gd name="T66" fmla="*/ 853 w 1286"/>
                  <a:gd name="T67" fmla="*/ 113 h 632"/>
                  <a:gd name="T68" fmla="*/ 893 w 1286"/>
                  <a:gd name="T69" fmla="*/ 93 h 632"/>
                  <a:gd name="T70" fmla="*/ 906 w 1286"/>
                  <a:gd name="T71" fmla="*/ 59 h 632"/>
                  <a:gd name="T72" fmla="*/ 946 w 1286"/>
                  <a:gd name="T73" fmla="*/ 0 h 632"/>
                  <a:gd name="T74" fmla="*/ 956 w 1286"/>
                  <a:gd name="T75" fmla="*/ 40 h 632"/>
                  <a:gd name="T76" fmla="*/ 999 w 1286"/>
                  <a:gd name="T77" fmla="*/ 59 h 632"/>
                  <a:gd name="T78" fmla="*/ 1049 w 1286"/>
                  <a:gd name="T79" fmla="*/ 83 h 632"/>
                  <a:gd name="T80" fmla="*/ 1049 w 1286"/>
                  <a:gd name="T81" fmla="*/ 156 h 632"/>
                  <a:gd name="T82" fmla="*/ 986 w 1286"/>
                  <a:gd name="T83" fmla="*/ 219 h 632"/>
                  <a:gd name="T84" fmla="*/ 1036 w 1286"/>
                  <a:gd name="T85" fmla="*/ 209 h 632"/>
                  <a:gd name="T86" fmla="*/ 1076 w 1286"/>
                  <a:gd name="T87" fmla="*/ 233 h 632"/>
                  <a:gd name="T88" fmla="*/ 1139 w 1286"/>
                  <a:gd name="T89" fmla="*/ 273 h 632"/>
                  <a:gd name="T90" fmla="*/ 1192 w 1286"/>
                  <a:gd name="T91" fmla="*/ 253 h 632"/>
                  <a:gd name="T92" fmla="*/ 1232 w 1286"/>
                  <a:gd name="T93" fmla="*/ 243 h 632"/>
                  <a:gd name="T94" fmla="*/ 1272 w 1286"/>
                  <a:gd name="T95" fmla="*/ 273 h 632"/>
                  <a:gd name="T96" fmla="*/ 1286 w 1286"/>
                  <a:gd name="T97" fmla="*/ 283 h 632"/>
                  <a:gd name="T98" fmla="*/ 0 w 1286"/>
                  <a:gd name="T99" fmla="*/ 462 h 632"/>
                  <a:gd name="T100" fmla="*/ 0 w 1286"/>
                  <a:gd name="T101" fmla="*/ 462 h 63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286"/>
                  <a:gd name="T154" fmla="*/ 0 h 632"/>
                  <a:gd name="T155" fmla="*/ 1286 w 1286"/>
                  <a:gd name="T156" fmla="*/ 632 h 632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286" h="632">
                    <a:moveTo>
                      <a:pt x="0" y="462"/>
                    </a:moveTo>
                    <a:lnTo>
                      <a:pt x="40" y="472"/>
                    </a:lnTo>
                    <a:lnTo>
                      <a:pt x="50" y="472"/>
                    </a:lnTo>
                    <a:lnTo>
                      <a:pt x="90" y="472"/>
                    </a:lnTo>
                    <a:lnTo>
                      <a:pt x="90" y="482"/>
                    </a:lnTo>
                    <a:lnTo>
                      <a:pt x="103" y="482"/>
                    </a:lnTo>
                    <a:lnTo>
                      <a:pt x="103" y="506"/>
                    </a:lnTo>
                    <a:lnTo>
                      <a:pt x="117" y="506"/>
                    </a:lnTo>
                    <a:lnTo>
                      <a:pt x="117" y="516"/>
                    </a:lnTo>
                    <a:lnTo>
                      <a:pt x="103" y="526"/>
                    </a:lnTo>
                    <a:lnTo>
                      <a:pt x="80" y="536"/>
                    </a:lnTo>
                    <a:lnTo>
                      <a:pt x="63" y="536"/>
                    </a:lnTo>
                    <a:lnTo>
                      <a:pt x="80" y="536"/>
                    </a:lnTo>
                    <a:lnTo>
                      <a:pt x="63" y="536"/>
                    </a:lnTo>
                    <a:lnTo>
                      <a:pt x="50" y="546"/>
                    </a:lnTo>
                    <a:lnTo>
                      <a:pt x="50" y="569"/>
                    </a:lnTo>
                    <a:lnTo>
                      <a:pt x="50" y="586"/>
                    </a:lnTo>
                    <a:lnTo>
                      <a:pt x="63" y="599"/>
                    </a:lnTo>
                    <a:lnTo>
                      <a:pt x="80" y="599"/>
                    </a:lnTo>
                    <a:lnTo>
                      <a:pt x="103" y="586"/>
                    </a:lnTo>
                    <a:lnTo>
                      <a:pt x="117" y="579"/>
                    </a:lnTo>
                    <a:lnTo>
                      <a:pt x="130" y="569"/>
                    </a:lnTo>
                    <a:lnTo>
                      <a:pt x="130" y="559"/>
                    </a:lnTo>
                    <a:lnTo>
                      <a:pt x="147" y="579"/>
                    </a:lnTo>
                    <a:lnTo>
                      <a:pt x="147" y="546"/>
                    </a:lnTo>
                    <a:lnTo>
                      <a:pt x="147" y="536"/>
                    </a:lnTo>
                    <a:lnTo>
                      <a:pt x="147" y="526"/>
                    </a:lnTo>
                    <a:lnTo>
                      <a:pt x="147" y="516"/>
                    </a:lnTo>
                    <a:lnTo>
                      <a:pt x="157" y="496"/>
                    </a:lnTo>
                    <a:lnTo>
                      <a:pt x="147" y="472"/>
                    </a:lnTo>
                    <a:lnTo>
                      <a:pt x="157" y="452"/>
                    </a:lnTo>
                    <a:lnTo>
                      <a:pt x="183" y="462"/>
                    </a:lnTo>
                    <a:lnTo>
                      <a:pt x="170" y="496"/>
                    </a:lnTo>
                    <a:lnTo>
                      <a:pt x="183" y="516"/>
                    </a:lnTo>
                    <a:lnTo>
                      <a:pt x="210" y="506"/>
                    </a:lnTo>
                    <a:lnTo>
                      <a:pt x="223" y="482"/>
                    </a:lnTo>
                    <a:lnTo>
                      <a:pt x="250" y="462"/>
                    </a:lnTo>
                    <a:lnTo>
                      <a:pt x="290" y="452"/>
                    </a:lnTo>
                    <a:lnTo>
                      <a:pt x="300" y="462"/>
                    </a:lnTo>
                    <a:lnTo>
                      <a:pt x="340" y="452"/>
                    </a:lnTo>
                    <a:lnTo>
                      <a:pt x="353" y="452"/>
                    </a:lnTo>
                    <a:lnTo>
                      <a:pt x="380" y="409"/>
                    </a:lnTo>
                    <a:lnTo>
                      <a:pt x="420" y="409"/>
                    </a:lnTo>
                    <a:lnTo>
                      <a:pt x="433" y="419"/>
                    </a:lnTo>
                    <a:lnTo>
                      <a:pt x="420" y="409"/>
                    </a:lnTo>
                    <a:lnTo>
                      <a:pt x="433" y="409"/>
                    </a:lnTo>
                    <a:lnTo>
                      <a:pt x="433" y="442"/>
                    </a:lnTo>
                    <a:lnTo>
                      <a:pt x="446" y="452"/>
                    </a:lnTo>
                    <a:lnTo>
                      <a:pt x="460" y="409"/>
                    </a:lnTo>
                    <a:lnTo>
                      <a:pt x="446" y="409"/>
                    </a:lnTo>
                    <a:lnTo>
                      <a:pt x="446" y="366"/>
                    </a:lnTo>
                    <a:lnTo>
                      <a:pt x="446" y="346"/>
                    </a:lnTo>
                    <a:lnTo>
                      <a:pt x="473" y="293"/>
                    </a:lnTo>
                    <a:lnTo>
                      <a:pt x="500" y="273"/>
                    </a:lnTo>
                    <a:lnTo>
                      <a:pt x="536" y="263"/>
                    </a:lnTo>
                    <a:lnTo>
                      <a:pt x="523" y="293"/>
                    </a:lnTo>
                    <a:lnTo>
                      <a:pt x="510" y="323"/>
                    </a:lnTo>
                    <a:lnTo>
                      <a:pt x="500" y="346"/>
                    </a:lnTo>
                    <a:lnTo>
                      <a:pt x="510" y="366"/>
                    </a:lnTo>
                    <a:lnTo>
                      <a:pt x="510" y="399"/>
                    </a:lnTo>
                    <a:lnTo>
                      <a:pt x="510" y="452"/>
                    </a:lnTo>
                    <a:lnTo>
                      <a:pt x="510" y="482"/>
                    </a:lnTo>
                    <a:lnTo>
                      <a:pt x="486" y="526"/>
                    </a:lnTo>
                    <a:lnTo>
                      <a:pt x="500" y="559"/>
                    </a:lnTo>
                    <a:lnTo>
                      <a:pt x="523" y="546"/>
                    </a:lnTo>
                    <a:lnTo>
                      <a:pt x="550" y="506"/>
                    </a:lnTo>
                    <a:lnTo>
                      <a:pt x="550" y="482"/>
                    </a:lnTo>
                    <a:lnTo>
                      <a:pt x="563" y="462"/>
                    </a:lnTo>
                    <a:lnTo>
                      <a:pt x="580" y="496"/>
                    </a:lnTo>
                    <a:lnTo>
                      <a:pt x="603" y="472"/>
                    </a:lnTo>
                    <a:lnTo>
                      <a:pt x="603" y="442"/>
                    </a:lnTo>
                    <a:lnTo>
                      <a:pt x="580" y="429"/>
                    </a:lnTo>
                    <a:lnTo>
                      <a:pt x="550" y="419"/>
                    </a:lnTo>
                    <a:lnTo>
                      <a:pt x="550" y="399"/>
                    </a:lnTo>
                    <a:lnTo>
                      <a:pt x="550" y="366"/>
                    </a:lnTo>
                    <a:lnTo>
                      <a:pt x="536" y="346"/>
                    </a:lnTo>
                    <a:lnTo>
                      <a:pt x="523" y="323"/>
                    </a:lnTo>
                    <a:lnTo>
                      <a:pt x="550" y="273"/>
                    </a:lnTo>
                    <a:lnTo>
                      <a:pt x="580" y="293"/>
                    </a:lnTo>
                    <a:lnTo>
                      <a:pt x="603" y="346"/>
                    </a:lnTo>
                    <a:lnTo>
                      <a:pt x="616" y="346"/>
                    </a:lnTo>
                    <a:lnTo>
                      <a:pt x="603" y="336"/>
                    </a:lnTo>
                    <a:lnTo>
                      <a:pt x="603" y="293"/>
                    </a:lnTo>
                    <a:lnTo>
                      <a:pt x="643" y="346"/>
                    </a:lnTo>
                    <a:lnTo>
                      <a:pt x="656" y="366"/>
                    </a:lnTo>
                    <a:lnTo>
                      <a:pt x="669" y="366"/>
                    </a:lnTo>
                    <a:lnTo>
                      <a:pt x="669" y="336"/>
                    </a:lnTo>
                    <a:lnTo>
                      <a:pt x="643" y="293"/>
                    </a:lnTo>
                    <a:lnTo>
                      <a:pt x="629" y="283"/>
                    </a:lnTo>
                    <a:lnTo>
                      <a:pt x="656" y="233"/>
                    </a:lnTo>
                    <a:lnTo>
                      <a:pt x="696" y="233"/>
                    </a:lnTo>
                    <a:lnTo>
                      <a:pt x="736" y="219"/>
                    </a:lnTo>
                    <a:lnTo>
                      <a:pt x="736" y="199"/>
                    </a:lnTo>
                    <a:lnTo>
                      <a:pt x="736" y="179"/>
                    </a:lnTo>
                    <a:lnTo>
                      <a:pt x="719" y="166"/>
                    </a:lnTo>
                    <a:lnTo>
                      <a:pt x="746" y="146"/>
                    </a:lnTo>
                    <a:lnTo>
                      <a:pt x="776" y="136"/>
                    </a:lnTo>
                    <a:lnTo>
                      <a:pt x="799" y="136"/>
                    </a:lnTo>
                    <a:lnTo>
                      <a:pt x="826" y="126"/>
                    </a:lnTo>
                    <a:lnTo>
                      <a:pt x="799" y="106"/>
                    </a:lnTo>
                    <a:lnTo>
                      <a:pt x="839" y="93"/>
                    </a:lnTo>
                    <a:lnTo>
                      <a:pt x="853" y="113"/>
                    </a:lnTo>
                    <a:lnTo>
                      <a:pt x="866" y="126"/>
                    </a:lnTo>
                    <a:lnTo>
                      <a:pt x="879" y="113"/>
                    </a:lnTo>
                    <a:lnTo>
                      <a:pt x="893" y="93"/>
                    </a:lnTo>
                    <a:lnTo>
                      <a:pt x="906" y="93"/>
                    </a:lnTo>
                    <a:lnTo>
                      <a:pt x="906" y="73"/>
                    </a:lnTo>
                    <a:lnTo>
                      <a:pt x="906" y="59"/>
                    </a:lnTo>
                    <a:lnTo>
                      <a:pt x="919" y="40"/>
                    </a:lnTo>
                    <a:lnTo>
                      <a:pt x="929" y="20"/>
                    </a:lnTo>
                    <a:lnTo>
                      <a:pt x="946" y="0"/>
                    </a:lnTo>
                    <a:lnTo>
                      <a:pt x="973" y="10"/>
                    </a:lnTo>
                    <a:lnTo>
                      <a:pt x="956" y="30"/>
                    </a:lnTo>
                    <a:lnTo>
                      <a:pt x="956" y="40"/>
                    </a:lnTo>
                    <a:lnTo>
                      <a:pt x="973" y="53"/>
                    </a:lnTo>
                    <a:lnTo>
                      <a:pt x="973" y="59"/>
                    </a:lnTo>
                    <a:lnTo>
                      <a:pt x="999" y="59"/>
                    </a:lnTo>
                    <a:lnTo>
                      <a:pt x="1022" y="40"/>
                    </a:lnTo>
                    <a:lnTo>
                      <a:pt x="1049" y="59"/>
                    </a:lnTo>
                    <a:lnTo>
                      <a:pt x="1049" y="83"/>
                    </a:lnTo>
                    <a:lnTo>
                      <a:pt x="1062" y="113"/>
                    </a:lnTo>
                    <a:lnTo>
                      <a:pt x="1062" y="136"/>
                    </a:lnTo>
                    <a:lnTo>
                      <a:pt x="1049" y="156"/>
                    </a:lnTo>
                    <a:lnTo>
                      <a:pt x="1022" y="179"/>
                    </a:lnTo>
                    <a:lnTo>
                      <a:pt x="999" y="189"/>
                    </a:lnTo>
                    <a:lnTo>
                      <a:pt x="986" y="219"/>
                    </a:lnTo>
                    <a:lnTo>
                      <a:pt x="919" y="253"/>
                    </a:lnTo>
                    <a:lnTo>
                      <a:pt x="1009" y="233"/>
                    </a:lnTo>
                    <a:lnTo>
                      <a:pt x="1036" y="209"/>
                    </a:lnTo>
                    <a:lnTo>
                      <a:pt x="1076" y="219"/>
                    </a:lnTo>
                    <a:lnTo>
                      <a:pt x="1116" y="233"/>
                    </a:lnTo>
                    <a:lnTo>
                      <a:pt x="1076" y="233"/>
                    </a:lnTo>
                    <a:lnTo>
                      <a:pt x="1102" y="233"/>
                    </a:lnTo>
                    <a:lnTo>
                      <a:pt x="1129" y="253"/>
                    </a:lnTo>
                    <a:lnTo>
                      <a:pt x="1139" y="273"/>
                    </a:lnTo>
                    <a:lnTo>
                      <a:pt x="1179" y="273"/>
                    </a:lnTo>
                    <a:lnTo>
                      <a:pt x="1209" y="283"/>
                    </a:lnTo>
                    <a:lnTo>
                      <a:pt x="1192" y="253"/>
                    </a:lnTo>
                    <a:lnTo>
                      <a:pt x="1179" y="233"/>
                    </a:lnTo>
                    <a:lnTo>
                      <a:pt x="1209" y="233"/>
                    </a:lnTo>
                    <a:lnTo>
                      <a:pt x="1232" y="243"/>
                    </a:lnTo>
                    <a:lnTo>
                      <a:pt x="1209" y="219"/>
                    </a:lnTo>
                    <a:lnTo>
                      <a:pt x="1259" y="243"/>
                    </a:lnTo>
                    <a:lnTo>
                      <a:pt x="1272" y="273"/>
                    </a:lnTo>
                    <a:lnTo>
                      <a:pt x="1286" y="273"/>
                    </a:lnTo>
                    <a:lnTo>
                      <a:pt x="1246" y="253"/>
                    </a:lnTo>
                    <a:lnTo>
                      <a:pt x="1286" y="283"/>
                    </a:lnTo>
                    <a:lnTo>
                      <a:pt x="1259" y="306"/>
                    </a:lnTo>
                    <a:lnTo>
                      <a:pt x="1246" y="632"/>
                    </a:lnTo>
                    <a:lnTo>
                      <a:pt x="0" y="46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7" name="Freeform 82"/>
              <p:cNvSpPr>
                <a:spLocks/>
              </p:cNvSpPr>
              <p:nvPr/>
            </p:nvSpPr>
            <p:spPr bwMode="auto">
              <a:xfrm>
                <a:off x="4503" y="1371"/>
                <a:ext cx="816" cy="716"/>
              </a:xfrm>
              <a:custGeom>
                <a:avLst/>
                <a:gdLst>
                  <a:gd name="T0" fmla="*/ 13 w 816"/>
                  <a:gd name="T1" fmla="*/ 43 h 716"/>
                  <a:gd name="T2" fmla="*/ 26 w 816"/>
                  <a:gd name="T3" fmla="*/ 93 h 716"/>
                  <a:gd name="T4" fmla="*/ 53 w 816"/>
                  <a:gd name="T5" fmla="*/ 50 h 716"/>
                  <a:gd name="T6" fmla="*/ 106 w 816"/>
                  <a:gd name="T7" fmla="*/ 73 h 716"/>
                  <a:gd name="T8" fmla="*/ 143 w 816"/>
                  <a:gd name="T9" fmla="*/ 63 h 716"/>
                  <a:gd name="T10" fmla="*/ 143 w 816"/>
                  <a:gd name="T11" fmla="*/ 20 h 716"/>
                  <a:gd name="T12" fmla="*/ 196 w 816"/>
                  <a:gd name="T13" fmla="*/ 10 h 716"/>
                  <a:gd name="T14" fmla="*/ 183 w 816"/>
                  <a:gd name="T15" fmla="*/ 10 h 716"/>
                  <a:gd name="T16" fmla="*/ 236 w 816"/>
                  <a:gd name="T17" fmla="*/ 33 h 716"/>
                  <a:gd name="T18" fmla="*/ 236 w 816"/>
                  <a:gd name="T19" fmla="*/ 73 h 716"/>
                  <a:gd name="T20" fmla="*/ 289 w 816"/>
                  <a:gd name="T21" fmla="*/ 63 h 716"/>
                  <a:gd name="T22" fmla="*/ 316 w 816"/>
                  <a:gd name="T23" fmla="*/ 83 h 716"/>
                  <a:gd name="T24" fmla="*/ 383 w 816"/>
                  <a:gd name="T25" fmla="*/ 83 h 716"/>
                  <a:gd name="T26" fmla="*/ 419 w 816"/>
                  <a:gd name="T27" fmla="*/ 136 h 716"/>
                  <a:gd name="T28" fmla="*/ 419 w 816"/>
                  <a:gd name="T29" fmla="*/ 169 h 716"/>
                  <a:gd name="T30" fmla="*/ 486 w 816"/>
                  <a:gd name="T31" fmla="*/ 156 h 716"/>
                  <a:gd name="T32" fmla="*/ 539 w 816"/>
                  <a:gd name="T33" fmla="*/ 156 h 716"/>
                  <a:gd name="T34" fmla="*/ 552 w 816"/>
                  <a:gd name="T35" fmla="*/ 199 h 716"/>
                  <a:gd name="T36" fmla="*/ 629 w 816"/>
                  <a:gd name="T37" fmla="*/ 146 h 716"/>
                  <a:gd name="T38" fmla="*/ 646 w 816"/>
                  <a:gd name="T39" fmla="*/ 179 h 716"/>
                  <a:gd name="T40" fmla="*/ 722 w 816"/>
                  <a:gd name="T41" fmla="*/ 209 h 716"/>
                  <a:gd name="T42" fmla="*/ 776 w 816"/>
                  <a:gd name="T43" fmla="*/ 253 h 716"/>
                  <a:gd name="T44" fmla="*/ 776 w 816"/>
                  <a:gd name="T45" fmla="*/ 326 h 716"/>
                  <a:gd name="T46" fmla="*/ 776 w 816"/>
                  <a:gd name="T47" fmla="*/ 359 h 716"/>
                  <a:gd name="T48" fmla="*/ 762 w 816"/>
                  <a:gd name="T49" fmla="*/ 379 h 716"/>
                  <a:gd name="T50" fmla="*/ 762 w 816"/>
                  <a:gd name="T51" fmla="*/ 379 h 716"/>
                  <a:gd name="T52" fmla="*/ 762 w 816"/>
                  <a:gd name="T53" fmla="*/ 379 h 716"/>
                  <a:gd name="T54" fmla="*/ 762 w 816"/>
                  <a:gd name="T55" fmla="*/ 379 h 716"/>
                  <a:gd name="T56" fmla="*/ 762 w 816"/>
                  <a:gd name="T57" fmla="*/ 379 h 716"/>
                  <a:gd name="T58" fmla="*/ 802 w 816"/>
                  <a:gd name="T59" fmla="*/ 443 h 716"/>
                  <a:gd name="T60" fmla="*/ 776 w 816"/>
                  <a:gd name="T61" fmla="*/ 419 h 716"/>
                  <a:gd name="T62" fmla="*/ 762 w 816"/>
                  <a:gd name="T63" fmla="*/ 366 h 716"/>
                  <a:gd name="T64" fmla="*/ 709 w 816"/>
                  <a:gd name="T65" fmla="*/ 306 h 716"/>
                  <a:gd name="T66" fmla="*/ 709 w 816"/>
                  <a:gd name="T67" fmla="*/ 336 h 716"/>
                  <a:gd name="T68" fmla="*/ 646 w 816"/>
                  <a:gd name="T69" fmla="*/ 359 h 716"/>
                  <a:gd name="T70" fmla="*/ 682 w 816"/>
                  <a:gd name="T71" fmla="*/ 419 h 716"/>
                  <a:gd name="T72" fmla="*/ 629 w 816"/>
                  <a:gd name="T73" fmla="*/ 419 h 716"/>
                  <a:gd name="T74" fmla="*/ 592 w 816"/>
                  <a:gd name="T75" fmla="*/ 453 h 716"/>
                  <a:gd name="T76" fmla="*/ 539 w 816"/>
                  <a:gd name="T77" fmla="*/ 496 h 716"/>
                  <a:gd name="T78" fmla="*/ 499 w 816"/>
                  <a:gd name="T79" fmla="*/ 506 h 716"/>
                  <a:gd name="T80" fmla="*/ 473 w 816"/>
                  <a:gd name="T81" fmla="*/ 496 h 716"/>
                  <a:gd name="T82" fmla="*/ 459 w 816"/>
                  <a:gd name="T83" fmla="*/ 559 h 716"/>
                  <a:gd name="T84" fmla="*/ 449 w 816"/>
                  <a:gd name="T85" fmla="*/ 609 h 716"/>
                  <a:gd name="T86" fmla="*/ 419 w 816"/>
                  <a:gd name="T87" fmla="*/ 662 h 716"/>
                  <a:gd name="T88" fmla="*/ 383 w 816"/>
                  <a:gd name="T89" fmla="*/ 716 h 716"/>
                  <a:gd name="T90" fmla="*/ 356 w 816"/>
                  <a:gd name="T91" fmla="*/ 676 h 716"/>
                  <a:gd name="T92" fmla="*/ 369 w 816"/>
                  <a:gd name="T93" fmla="*/ 589 h 716"/>
                  <a:gd name="T94" fmla="*/ 396 w 816"/>
                  <a:gd name="T95" fmla="*/ 536 h 716"/>
                  <a:gd name="T96" fmla="*/ 486 w 816"/>
                  <a:gd name="T97" fmla="*/ 443 h 716"/>
                  <a:gd name="T98" fmla="*/ 486 w 816"/>
                  <a:gd name="T99" fmla="*/ 389 h 716"/>
                  <a:gd name="T100" fmla="*/ 449 w 816"/>
                  <a:gd name="T101" fmla="*/ 433 h 716"/>
                  <a:gd name="T102" fmla="*/ 406 w 816"/>
                  <a:gd name="T103" fmla="*/ 433 h 716"/>
                  <a:gd name="T104" fmla="*/ 369 w 816"/>
                  <a:gd name="T105" fmla="*/ 443 h 716"/>
                  <a:gd name="T106" fmla="*/ 369 w 816"/>
                  <a:gd name="T107" fmla="*/ 496 h 716"/>
                  <a:gd name="T108" fmla="*/ 329 w 816"/>
                  <a:gd name="T109" fmla="*/ 506 h 716"/>
                  <a:gd name="T110" fmla="*/ 263 w 816"/>
                  <a:gd name="T111" fmla="*/ 516 h 716"/>
                  <a:gd name="T112" fmla="*/ 40 w 816"/>
                  <a:gd name="T113" fmla="*/ 10 h 716"/>
                  <a:gd name="T114" fmla="*/ 40 w 816"/>
                  <a:gd name="T115" fmla="*/ 10 h 71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16"/>
                  <a:gd name="T175" fmla="*/ 0 h 716"/>
                  <a:gd name="T176" fmla="*/ 816 w 816"/>
                  <a:gd name="T177" fmla="*/ 716 h 71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16" h="716">
                    <a:moveTo>
                      <a:pt x="40" y="10"/>
                    </a:moveTo>
                    <a:lnTo>
                      <a:pt x="13" y="43"/>
                    </a:lnTo>
                    <a:lnTo>
                      <a:pt x="0" y="73"/>
                    </a:lnTo>
                    <a:lnTo>
                      <a:pt x="26" y="93"/>
                    </a:lnTo>
                    <a:lnTo>
                      <a:pt x="53" y="83"/>
                    </a:lnTo>
                    <a:lnTo>
                      <a:pt x="53" y="50"/>
                    </a:lnTo>
                    <a:lnTo>
                      <a:pt x="80" y="43"/>
                    </a:lnTo>
                    <a:lnTo>
                      <a:pt x="106" y="73"/>
                    </a:lnTo>
                    <a:lnTo>
                      <a:pt x="120" y="83"/>
                    </a:lnTo>
                    <a:lnTo>
                      <a:pt x="143" y="63"/>
                    </a:lnTo>
                    <a:lnTo>
                      <a:pt x="173" y="50"/>
                    </a:lnTo>
                    <a:lnTo>
                      <a:pt x="143" y="20"/>
                    </a:lnTo>
                    <a:lnTo>
                      <a:pt x="183" y="10"/>
                    </a:lnTo>
                    <a:lnTo>
                      <a:pt x="196" y="10"/>
                    </a:lnTo>
                    <a:lnTo>
                      <a:pt x="183" y="20"/>
                    </a:lnTo>
                    <a:lnTo>
                      <a:pt x="183" y="10"/>
                    </a:lnTo>
                    <a:lnTo>
                      <a:pt x="209" y="0"/>
                    </a:lnTo>
                    <a:lnTo>
                      <a:pt x="236" y="33"/>
                    </a:lnTo>
                    <a:lnTo>
                      <a:pt x="223" y="73"/>
                    </a:lnTo>
                    <a:lnTo>
                      <a:pt x="236" y="73"/>
                    </a:lnTo>
                    <a:lnTo>
                      <a:pt x="249" y="20"/>
                    </a:lnTo>
                    <a:lnTo>
                      <a:pt x="289" y="63"/>
                    </a:lnTo>
                    <a:lnTo>
                      <a:pt x="303" y="63"/>
                    </a:lnTo>
                    <a:lnTo>
                      <a:pt x="316" y="83"/>
                    </a:lnTo>
                    <a:lnTo>
                      <a:pt x="356" y="93"/>
                    </a:lnTo>
                    <a:lnTo>
                      <a:pt x="383" y="83"/>
                    </a:lnTo>
                    <a:lnTo>
                      <a:pt x="396" y="103"/>
                    </a:lnTo>
                    <a:lnTo>
                      <a:pt x="419" y="136"/>
                    </a:lnTo>
                    <a:lnTo>
                      <a:pt x="406" y="156"/>
                    </a:lnTo>
                    <a:lnTo>
                      <a:pt x="419" y="169"/>
                    </a:lnTo>
                    <a:lnTo>
                      <a:pt x="473" y="156"/>
                    </a:lnTo>
                    <a:lnTo>
                      <a:pt x="486" y="156"/>
                    </a:lnTo>
                    <a:lnTo>
                      <a:pt x="526" y="179"/>
                    </a:lnTo>
                    <a:lnTo>
                      <a:pt x="539" y="156"/>
                    </a:lnTo>
                    <a:lnTo>
                      <a:pt x="562" y="209"/>
                    </a:lnTo>
                    <a:lnTo>
                      <a:pt x="552" y="199"/>
                    </a:lnTo>
                    <a:lnTo>
                      <a:pt x="579" y="169"/>
                    </a:lnTo>
                    <a:lnTo>
                      <a:pt x="629" y="146"/>
                    </a:lnTo>
                    <a:lnTo>
                      <a:pt x="606" y="146"/>
                    </a:lnTo>
                    <a:lnTo>
                      <a:pt x="646" y="179"/>
                    </a:lnTo>
                    <a:lnTo>
                      <a:pt x="669" y="189"/>
                    </a:lnTo>
                    <a:lnTo>
                      <a:pt x="722" y="209"/>
                    </a:lnTo>
                    <a:lnTo>
                      <a:pt x="762" y="233"/>
                    </a:lnTo>
                    <a:lnTo>
                      <a:pt x="776" y="253"/>
                    </a:lnTo>
                    <a:lnTo>
                      <a:pt x="776" y="286"/>
                    </a:lnTo>
                    <a:lnTo>
                      <a:pt x="776" y="326"/>
                    </a:lnTo>
                    <a:lnTo>
                      <a:pt x="789" y="359"/>
                    </a:lnTo>
                    <a:lnTo>
                      <a:pt x="776" y="359"/>
                    </a:lnTo>
                    <a:lnTo>
                      <a:pt x="762" y="366"/>
                    </a:lnTo>
                    <a:lnTo>
                      <a:pt x="762" y="379"/>
                    </a:lnTo>
                    <a:lnTo>
                      <a:pt x="762" y="366"/>
                    </a:lnTo>
                    <a:lnTo>
                      <a:pt x="762" y="379"/>
                    </a:lnTo>
                    <a:lnTo>
                      <a:pt x="776" y="379"/>
                    </a:lnTo>
                    <a:lnTo>
                      <a:pt x="762" y="379"/>
                    </a:lnTo>
                    <a:lnTo>
                      <a:pt x="762" y="366"/>
                    </a:lnTo>
                    <a:lnTo>
                      <a:pt x="762" y="379"/>
                    </a:lnTo>
                    <a:lnTo>
                      <a:pt x="762" y="366"/>
                    </a:lnTo>
                    <a:lnTo>
                      <a:pt x="762" y="379"/>
                    </a:lnTo>
                    <a:lnTo>
                      <a:pt x="776" y="399"/>
                    </a:lnTo>
                    <a:lnTo>
                      <a:pt x="802" y="443"/>
                    </a:lnTo>
                    <a:lnTo>
                      <a:pt x="816" y="496"/>
                    </a:lnTo>
                    <a:lnTo>
                      <a:pt x="776" y="419"/>
                    </a:lnTo>
                    <a:lnTo>
                      <a:pt x="776" y="389"/>
                    </a:lnTo>
                    <a:lnTo>
                      <a:pt x="762" y="366"/>
                    </a:lnTo>
                    <a:lnTo>
                      <a:pt x="722" y="326"/>
                    </a:lnTo>
                    <a:lnTo>
                      <a:pt x="709" y="306"/>
                    </a:lnTo>
                    <a:lnTo>
                      <a:pt x="696" y="326"/>
                    </a:lnTo>
                    <a:lnTo>
                      <a:pt x="709" y="336"/>
                    </a:lnTo>
                    <a:lnTo>
                      <a:pt x="682" y="336"/>
                    </a:lnTo>
                    <a:lnTo>
                      <a:pt x="646" y="359"/>
                    </a:lnTo>
                    <a:lnTo>
                      <a:pt x="669" y="399"/>
                    </a:lnTo>
                    <a:lnTo>
                      <a:pt x="682" y="419"/>
                    </a:lnTo>
                    <a:lnTo>
                      <a:pt x="659" y="419"/>
                    </a:lnTo>
                    <a:lnTo>
                      <a:pt x="629" y="419"/>
                    </a:lnTo>
                    <a:lnTo>
                      <a:pt x="606" y="443"/>
                    </a:lnTo>
                    <a:lnTo>
                      <a:pt x="592" y="453"/>
                    </a:lnTo>
                    <a:lnTo>
                      <a:pt x="552" y="482"/>
                    </a:lnTo>
                    <a:lnTo>
                      <a:pt x="539" y="496"/>
                    </a:lnTo>
                    <a:lnTo>
                      <a:pt x="513" y="472"/>
                    </a:lnTo>
                    <a:lnTo>
                      <a:pt x="499" y="506"/>
                    </a:lnTo>
                    <a:lnTo>
                      <a:pt x="486" y="482"/>
                    </a:lnTo>
                    <a:lnTo>
                      <a:pt x="473" y="496"/>
                    </a:lnTo>
                    <a:lnTo>
                      <a:pt x="459" y="526"/>
                    </a:lnTo>
                    <a:lnTo>
                      <a:pt x="459" y="559"/>
                    </a:lnTo>
                    <a:lnTo>
                      <a:pt x="459" y="589"/>
                    </a:lnTo>
                    <a:lnTo>
                      <a:pt x="449" y="609"/>
                    </a:lnTo>
                    <a:lnTo>
                      <a:pt x="436" y="642"/>
                    </a:lnTo>
                    <a:lnTo>
                      <a:pt x="419" y="662"/>
                    </a:lnTo>
                    <a:lnTo>
                      <a:pt x="396" y="696"/>
                    </a:lnTo>
                    <a:lnTo>
                      <a:pt x="383" y="716"/>
                    </a:lnTo>
                    <a:lnTo>
                      <a:pt x="356" y="716"/>
                    </a:lnTo>
                    <a:lnTo>
                      <a:pt x="356" y="676"/>
                    </a:lnTo>
                    <a:lnTo>
                      <a:pt x="369" y="642"/>
                    </a:lnTo>
                    <a:lnTo>
                      <a:pt x="369" y="589"/>
                    </a:lnTo>
                    <a:lnTo>
                      <a:pt x="383" y="559"/>
                    </a:lnTo>
                    <a:lnTo>
                      <a:pt x="396" y="536"/>
                    </a:lnTo>
                    <a:lnTo>
                      <a:pt x="436" y="496"/>
                    </a:lnTo>
                    <a:lnTo>
                      <a:pt x="486" y="443"/>
                    </a:lnTo>
                    <a:lnTo>
                      <a:pt x="486" y="399"/>
                    </a:lnTo>
                    <a:lnTo>
                      <a:pt x="486" y="389"/>
                    </a:lnTo>
                    <a:lnTo>
                      <a:pt x="473" y="389"/>
                    </a:lnTo>
                    <a:lnTo>
                      <a:pt x="449" y="433"/>
                    </a:lnTo>
                    <a:lnTo>
                      <a:pt x="436" y="453"/>
                    </a:lnTo>
                    <a:lnTo>
                      <a:pt x="406" y="433"/>
                    </a:lnTo>
                    <a:lnTo>
                      <a:pt x="383" y="433"/>
                    </a:lnTo>
                    <a:lnTo>
                      <a:pt x="369" y="443"/>
                    </a:lnTo>
                    <a:lnTo>
                      <a:pt x="369" y="472"/>
                    </a:lnTo>
                    <a:lnTo>
                      <a:pt x="369" y="496"/>
                    </a:lnTo>
                    <a:lnTo>
                      <a:pt x="343" y="506"/>
                    </a:lnTo>
                    <a:lnTo>
                      <a:pt x="329" y="506"/>
                    </a:lnTo>
                    <a:lnTo>
                      <a:pt x="276" y="506"/>
                    </a:lnTo>
                    <a:lnTo>
                      <a:pt x="263" y="516"/>
                    </a:lnTo>
                    <a:lnTo>
                      <a:pt x="209" y="506"/>
                    </a:lnTo>
                    <a:lnTo>
                      <a:pt x="40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8" name="Freeform 83"/>
              <p:cNvSpPr>
                <a:spLocks/>
              </p:cNvSpPr>
              <p:nvPr/>
            </p:nvSpPr>
            <p:spPr bwMode="auto">
              <a:xfrm>
                <a:off x="3860" y="1444"/>
                <a:ext cx="919" cy="979"/>
              </a:xfrm>
              <a:custGeom>
                <a:avLst/>
                <a:gdLst>
                  <a:gd name="T0" fmla="*/ 906 w 919"/>
                  <a:gd name="T1" fmla="*/ 433 h 979"/>
                  <a:gd name="T2" fmla="*/ 906 w 919"/>
                  <a:gd name="T3" fmla="*/ 443 h 979"/>
                  <a:gd name="T4" fmla="*/ 866 w 919"/>
                  <a:gd name="T5" fmla="*/ 453 h 979"/>
                  <a:gd name="T6" fmla="*/ 852 w 919"/>
                  <a:gd name="T7" fmla="*/ 443 h 979"/>
                  <a:gd name="T8" fmla="*/ 839 w 919"/>
                  <a:gd name="T9" fmla="*/ 409 h 979"/>
                  <a:gd name="T10" fmla="*/ 816 w 919"/>
                  <a:gd name="T11" fmla="*/ 443 h 979"/>
                  <a:gd name="T12" fmla="*/ 773 w 919"/>
                  <a:gd name="T13" fmla="*/ 476 h 979"/>
                  <a:gd name="T14" fmla="*/ 723 w 919"/>
                  <a:gd name="T15" fmla="*/ 526 h 979"/>
                  <a:gd name="T16" fmla="*/ 786 w 919"/>
                  <a:gd name="T17" fmla="*/ 556 h 979"/>
                  <a:gd name="T18" fmla="*/ 816 w 919"/>
                  <a:gd name="T19" fmla="*/ 569 h 979"/>
                  <a:gd name="T20" fmla="*/ 786 w 919"/>
                  <a:gd name="T21" fmla="*/ 633 h 979"/>
                  <a:gd name="T22" fmla="*/ 786 w 919"/>
                  <a:gd name="T23" fmla="*/ 653 h 979"/>
                  <a:gd name="T24" fmla="*/ 763 w 919"/>
                  <a:gd name="T25" fmla="*/ 713 h 979"/>
                  <a:gd name="T26" fmla="*/ 749 w 919"/>
                  <a:gd name="T27" fmla="*/ 759 h 979"/>
                  <a:gd name="T28" fmla="*/ 709 w 919"/>
                  <a:gd name="T29" fmla="*/ 799 h 979"/>
                  <a:gd name="T30" fmla="*/ 683 w 919"/>
                  <a:gd name="T31" fmla="*/ 809 h 979"/>
                  <a:gd name="T32" fmla="*/ 643 w 919"/>
                  <a:gd name="T33" fmla="*/ 832 h 979"/>
                  <a:gd name="T34" fmla="*/ 616 w 919"/>
                  <a:gd name="T35" fmla="*/ 862 h 979"/>
                  <a:gd name="T36" fmla="*/ 629 w 919"/>
                  <a:gd name="T37" fmla="*/ 916 h 979"/>
                  <a:gd name="T38" fmla="*/ 629 w 919"/>
                  <a:gd name="T39" fmla="*/ 959 h 979"/>
                  <a:gd name="T40" fmla="*/ 576 w 919"/>
                  <a:gd name="T41" fmla="*/ 969 h 979"/>
                  <a:gd name="T42" fmla="*/ 606 w 919"/>
                  <a:gd name="T43" fmla="*/ 946 h 979"/>
                  <a:gd name="T44" fmla="*/ 589 w 919"/>
                  <a:gd name="T45" fmla="*/ 906 h 979"/>
                  <a:gd name="T46" fmla="*/ 576 w 919"/>
                  <a:gd name="T47" fmla="*/ 896 h 979"/>
                  <a:gd name="T48" fmla="*/ 576 w 919"/>
                  <a:gd name="T49" fmla="*/ 872 h 979"/>
                  <a:gd name="T50" fmla="*/ 553 w 919"/>
                  <a:gd name="T51" fmla="*/ 882 h 979"/>
                  <a:gd name="T52" fmla="*/ 536 w 919"/>
                  <a:gd name="T53" fmla="*/ 872 h 979"/>
                  <a:gd name="T54" fmla="*/ 526 w 919"/>
                  <a:gd name="T55" fmla="*/ 862 h 979"/>
                  <a:gd name="T56" fmla="*/ 486 w 919"/>
                  <a:gd name="T57" fmla="*/ 896 h 979"/>
                  <a:gd name="T58" fmla="*/ 536 w 919"/>
                  <a:gd name="T59" fmla="*/ 916 h 979"/>
                  <a:gd name="T60" fmla="*/ 536 w 919"/>
                  <a:gd name="T61" fmla="*/ 916 h 979"/>
                  <a:gd name="T62" fmla="*/ 446 w 919"/>
                  <a:gd name="T63" fmla="*/ 906 h 979"/>
                  <a:gd name="T64" fmla="*/ 290 w 919"/>
                  <a:gd name="T65" fmla="*/ 896 h 979"/>
                  <a:gd name="T66" fmla="*/ 40 w 919"/>
                  <a:gd name="T67" fmla="*/ 150 h 979"/>
                  <a:gd name="T68" fmla="*/ 709 w 919"/>
                  <a:gd name="T69" fmla="*/ 0 h 979"/>
                  <a:gd name="T70" fmla="*/ 866 w 919"/>
                  <a:gd name="T71" fmla="*/ 409 h 979"/>
                  <a:gd name="T72" fmla="*/ 919 w 919"/>
                  <a:gd name="T73" fmla="*/ 433 h 979"/>
                  <a:gd name="T74" fmla="*/ 919 w 919"/>
                  <a:gd name="T75" fmla="*/ 433 h 97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919"/>
                  <a:gd name="T115" fmla="*/ 0 h 979"/>
                  <a:gd name="T116" fmla="*/ 919 w 919"/>
                  <a:gd name="T117" fmla="*/ 979 h 97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919" h="979">
                    <a:moveTo>
                      <a:pt x="919" y="433"/>
                    </a:moveTo>
                    <a:lnTo>
                      <a:pt x="906" y="433"/>
                    </a:lnTo>
                    <a:lnTo>
                      <a:pt x="919" y="433"/>
                    </a:lnTo>
                    <a:lnTo>
                      <a:pt x="906" y="443"/>
                    </a:lnTo>
                    <a:lnTo>
                      <a:pt x="879" y="443"/>
                    </a:lnTo>
                    <a:lnTo>
                      <a:pt x="866" y="453"/>
                    </a:lnTo>
                    <a:lnTo>
                      <a:pt x="866" y="443"/>
                    </a:lnTo>
                    <a:lnTo>
                      <a:pt x="852" y="443"/>
                    </a:lnTo>
                    <a:lnTo>
                      <a:pt x="852" y="433"/>
                    </a:lnTo>
                    <a:lnTo>
                      <a:pt x="839" y="409"/>
                    </a:lnTo>
                    <a:lnTo>
                      <a:pt x="826" y="433"/>
                    </a:lnTo>
                    <a:lnTo>
                      <a:pt x="816" y="443"/>
                    </a:lnTo>
                    <a:lnTo>
                      <a:pt x="802" y="453"/>
                    </a:lnTo>
                    <a:lnTo>
                      <a:pt x="773" y="476"/>
                    </a:lnTo>
                    <a:lnTo>
                      <a:pt x="736" y="503"/>
                    </a:lnTo>
                    <a:lnTo>
                      <a:pt x="723" y="526"/>
                    </a:lnTo>
                    <a:lnTo>
                      <a:pt x="736" y="556"/>
                    </a:lnTo>
                    <a:lnTo>
                      <a:pt x="786" y="556"/>
                    </a:lnTo>
                    <a:lnTo>
                      <a:pt x="816" y="556"/>
                    </a:lnTo>
                    <a:lnTo>
                      <a:pt x="816" y="569"/>
                    </a:lnTo>
                    <a:lnTo>
                      <a:pt x="802" y="609"/>
                    </a:lnTo>
                    <a:lnTo>
                      <a:pt x="786" y="633"/>
                    </a:lnTo>
                    <a:lnTo>
                      <a:pt x="786" y="643"/>
                    </a:lnTo>
                    <a:lnTo>
                      <a:pt x="786" y="653"/>
                    </a:lnTo>
                    <a:lnTo>
                      <a:pt x="773" y="696"/>
                    </a:lnTo>
                    <a:lnTo>
                      <a:pt x="763" y="713"/>
                    </a:lnTo>
                    <a:lnTo>
                      <a:pt x="763" y="736"/>
                    </a:lnTo>
                    <a:lnTo>
                      <a:pt x="749" y="759"/>
                    </a:lnTo>
                    <a:lnTo>
                      <a:pt x="736" y="779"/>
                    </a:lnTo>
                    <a:lnTo>
                      <a:pt x="709" y="799"/>
                    </a:lnTo>
                    <a:lnTo>
                      <a:pt x="709" y="809"/>
                    </a:lnTo>
                    <a:lnTo>
                      <a:pt x="683" y="809"/>
                    </a:lnTo>
                    <a:lnTo>
                      <a:pt x="669" y="809"/>
                    </a:lnTo>
                    <a:lnTo>
                      <a:pt x="643" y="832"/>
                    </a:lnTo>
                    <a:lnTo>
                      <a:pt x="629" y="862"/>
                    </a:lnTo>
                    <a:lnTo>
                      <a:pt x="616" y="862"/>
                    </a:lnTo>
                    <a:lnTo>
                      <a:pt x="616" y="896"/>
                    </a:lnTo>
                    <a:lnTo>
                      <a:pt x="629" y="916"/>
                    </a:lnTo>
                    <a:lnTo>
                      <a:pt x="643" y="936"/>
                    </a:lnTo>
                    <a:lnTo>
                      <a:pt x="629" y="959"/>
                    </a:lnTo>
                    <a:lnTo>
                      <a:pt x="589" y="979"/>
                    </a:lnTo>
                    <a:lnTo>
                      <a:pt x="576" y="969"/>
                    </a:lnTo>
                    <a:lnTo>
                      <a:pt x="606" y="959"/>
                    </a:lnTo>
                    <a:lnTo>
                      <a:pt x="606" y="946"/>
                    </a:lnTo>
                    <a:lnTo>
                      <a:pt x="606" y="926"/>
                    </a:lnTo>
                    <a:lnTo>
                      <a:pt x="589" y="906"/>
                    </a:lnTo>
                    <a:lnTo>
                      <a:pt x="576" y="906"/>
                    </a:lnTo>
                    <a:lnTo>
                      <a:pt x="576" y="896"/>
                    </a:lnTo>
                    <a:lnTo>
                      <a:pt x="576" y="882"/>
                    </a:lnTo>
                    <a:lnTo>
                      <a:pt x="576" y="872"/>
                    </a:lnTo>
                    <a:lnTo>
                      <a:pt x="563" y="872"/>
                    </a:lnTo>
                    <a:lnTo>
                      <a:pt x="553" y="882"/>
                    </a:lnTo>
                    <a:lnTo>
                      <a:pt x="536" y="896"/>
                    </a:lnTo>
                    <a:lnTo>
                      <a:pt x="536" y="872"/>
                    </a:lnTo>
                    <a:lnTo>
                      <a:pt x="553" y="852"/>
                    </a:lnTo>
                    <a:lnTo>
                      <a:pt x="526" y="862"/>
                    </a:lnTo>
                    <a:lnTo>
                      <a:pt x="499" y="872"/>
                    </a:lnTo>
                    <a:lnTo>
                      <a:pt x="486" y="896"/>
                    </a:lnTo>
                    <a:lnTo>
                      <a:pt x="513" y="906"/>
                    </a:lnTo>
                    <a:lnTo>
                      <a:pt x="536" y="916"/>
                    </a:lnTo>
                    <a:lnTo>
                      <a:pt x="536" y="906"/>
                    </a:lnTo>
                    <a:lnTo>
                      <a:pt x="536" y="916"/>
                    </a:lnTo>
                    <a:lnTo>
                      <a:pt x="536" y="906"/>
                    </a:lnTo>
                    <a:lnTo>
                      <a:pt x="446" y="906"/>
                    </a:lnTo>
                    <a:lnTo>
                      <a:pt x="343" y="916"/>
                    </a:lnTo>
                    <a:lnTo>
                      <a:pt x="290" y="896"/>
                    </a:lnTo>
                    <a:lnTo>
                      <a:pt x="0" y="926"/>
                    </a:lnTo>
                    <a:lnTo>
                      <a:pt x="40" y="150"/>
                    </a:lnTo>
                    <a:lnTo>
                      <a:pt x="683" y="0"/>
                    </a:lnTo>
                    <a:lnTo>
                      <a:pt x="709" y="0"/>
                    </a:lnTo>
                    <a:lnTo>
                      <a:pt x="892" y="170"/>
                    </a:lnTo>
                    <a:lnTo>
                      <a:pt x="866" y="409"/>
                    </a:lnTo>
                    <a:lnTo>
                      <a:pt x="919" y="4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89" name="Freeform 84"/>
              <p:cNvSpPr>
                <a:spLocks/>
              </p:cNvSpPr>
              <p:nvPr/>
            </p:nvSpPr>
            <p:spPr bwMode="auto">
              <a:xfrm>
                <a:off x="3087" y="1414"/>
                <a:ext cx="839" cy="966"/>
              </a:xfrm>
              <a:custGeom>
                <a:avLst/>
                <a:gdLst>
                  <a:gd name="T0" fmla="*/ 510 w 839"/>
                  <a:gd name="T1" fmla="*/ 966 h 966"/>
                  <a:gd name="T2" fmla="*/ 430 w 839"/>
                  <a:gd name="T3" fmla="*/ 882 h 966"/>
                  <a:gd name="T4" fmla="*/ 403 w 839"/>
                  <a:gd name="T5" fmla="*/ 862 h 966"/>
                  <a:gd name="T6" fmla="*/ 430 w 839"/>
                  <a:gd name="T7" fmla="*/ 839 h 966"/>
                  <a:gd name="T8" fmla="*/ 420 w 839"/>
                  <a:gd name="T9" fmla="*/ 819 h 966"/>
                  <a:gd name="T10" fmla="*/ 380 w 839"/>
                  <a:gd name="T11" fmla="*/ 789 h 966"/>
                  <a:gd name="T12" fmla="*/ 403 w 839"/>
                  <a:gd name="T13" fmla="*/ 766 h 966"/>
                  <a:gd name="T14" fmla="*/ 403 w 839"/>
                  <a:gd name="T15" fmla="*/ 726 h 966"/>
                  <a:gd name="T16" fmla="*/ 367 w 839"/>
                  <a:gd name="T17" fmla="*/ 703 h 966"/>
                  <a:gd name="T18" fmla="*/ 327 w 839"/>
                  <a:gd name="T19" fmla="*/ 756 h 966"/>
                  <a:gd name="T20" fmla="*/ 353 w 839"/>
                  <a:gd name="T21" fmla="*/ 796 h 966"/>
                  <a:gd name="T22" fmla="*/ 367 w 839"/>
                  <a:gd name="T23" fmla="*/ 839 h 966"/>
                  <a:gd name="T24" fmla="*/ 353 w 839"/>
                  <a:gd name="T25" fmla="*/ 862 h 966"/>
                  <a:gd name="T26" fmla="*/ 353 w 839"/>
                  <a:gd name="T27" fmla="*/ 862 h 966"/>
                  <a:gd name="T28" fmla="*/ 353 w 839"/>
                  <a:gd name="T29" fmla="*/ 862 h 966"/>
                  <a:gd name="T30" fmla="*/ 353 w 839"/>
                  <a:gd name="T31" fmla="*/ 862 h 966"/>
                  <a:gd name="T32" fmla="*/ 233 w 839"/>
                  <a:gd name="T33" fmla="*/ 819 h 966"/>
                  <a:gd name="T34" fmla="*/ 250 w 839"/>
                  <a:gd name="T35" fmla="*/ 796 h 966"/>
                  <a:gd name="T36" fmla="*/ 220 w 839"/>
                  <a:gd name="T37" fmla="*/ 776 h 966"/>
                  <a:gd name="T38" fmla="*/ 210 w 839"/>
                  <a:gd name="T39" fmla="*/ 756 h 966"/>
                  <a:gd name="T40" fmla="*/ 220 w 839"/>
                  <a:gd name="T41" fmla="*/ 713 h 966"/>
                  <a:gd name="T42" fmla="*/ 210 w 839"/>
                  <a:gd name="T43" fmla="*/ 703 h 966"/>
                  <a:gd name="T44" fmla="*/ 170 w 839"/>
                  <a:gd name="T45" fmla="*/ 713 h 966"/>
                  <a:gd name="T46" fmla="*/ 183 w 839"/>
                  <a:gd name="T47" fmla="*/ 743 h 966"/>
                  <a:gd name="T48" fmla="*/ 157 w 839"/>
                  <a:gd name="T49" fmla="*/ 766 h 966"/>
                  <a:gd name="T50" fmla="*/ 157 w 839"/>
                  <a:gd name="T51" fmla="*/ 726 h 966"/>
                  <a:gd name="T52" fmla="*/ 157 w 839"/>
                  <a:gd name="T53" fmla="*/ 726 h 966"/>
                  <a:gd name="T54" fmla="*/ 157 w 839"/>
                  <a:gd name="T55" fmla="*/ 726 h 966"/>
                  <a:gd name="T56" fmla="*/ 130 w 839"/>
                  <a:gd name="T57" fmla="*/ 726 h 966"/>
                  <a:gd name="T58" fmla="*/ 90 w 839"/>
                  <a:gd name="T59" fmla="*/ 743 h 966"/>
                  <a:gd name="T60" fmla="*/ 77 w 839"/>
                  <a:gd name="T61" fmla="*/ 789 h 966"/>
                  <a:gd name="T62" fmla="*/ 50 w 839"/>
                  <a:gd name="T63" fmla="*/ 819 h 966"/>
                  <a:gd name="T64" fmla="*/ 63 w 839"/>
                  <a:gd name="T65" fmla="*/ 849 h 966"/>
                  <a:gd name="T66" fmla="*/ 37 w 839"/>
                  <a:gd name="T67" fmla="*/ 882 h 966"/>
                  <a:gd name="T68" fmla="*/ 0 w 839"/>
                  <a:gd name="T69" fmla="*/ 473 h 966"/>
                  <a:gd name="T70" fmla="*/ 157 w 839"/>
                  <a:gd name="T71" fmla="*/ 463 h 966"/>
                  <a:gd name="T72" fmla="*/ 300 w 839"/>
                  <a:gd name="T73" fmla="*/ 230 h 966"/>
                  <a:gd name="T74" fmla="*/ 340 w 839"/>
                  <a:gd name="T75" fmla="*/ 166 h 966"/>
                  <a:gd name="T76" fmla="*/ 380 w 839"/>
                  <a:gd name="T77" fmla="*/ 190 h 966"/>
                  <a:gd name="T78" fmla="*/ 603 w 839"/>
                  <a:gd name="T79" fmla="*/ 156 h 966"/>
                  <a:gd name="T80" fmla="*/ 656 w 839"/>
                  <a:gd name="T81" fmla="*/ 83 h 966"/>
                  <a:gd name="T82" fmla="*/ 733 w 839"/>
                  <a:gd name="T83" fmla="*/ 0 h 966"/>
                  <a:gd name="T84" fmla="*/ 813 w 839"/>
                  <a:gd name="T85" fmla="*/ 872 h 966"/>
                  <a:gd name="T86" fmla="*/ 773 w 839"/>
                  <a:gd name="T87" fmla="*/ 912 h 966"/>
                  <a:gd name="T88" fmla="*/ 773 w 839"/>
                  <a:gd name="T89" fmla="*/ 912 h 96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839"/>
                  <a:gd name="T136" fmla="*/ 0 h 966"/>
                  <a:gd name="T137" fmla="*/ 839 w 839"/>
                  <a:gd name="T138" fmla="*/ 966 h 96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839" h="966">
                    <a:moveTo>
                      <a:pt x="773" y="912"/>
                    </a:moveTo>
                    <a:lnTo>
                      <a:pt x="510" y="966"/>
                    </a:lnTo>
                    <a:lnTo>
                      <a:pt x="443" y="892"/>
                    </a:lnTo>
                    <a:lnTo>
                      <a:pt x="430" y="882"/>
                    </a:lnTo>
                    <a:lnTo>
                      <a:pt x="420" y="872"/>
                    </a:lnTo>
                    <a:lnTo>
                      <a:pt x="403" y="862"/>
                    </a:lnTo>
                    <a:lnTo>
                      <a:pt x="420" y="849"/>
                    </a:lnTo>
                    <a:lnTo>
                      <a:pt x="430" y="839"/>
                    </a:lnTo>
                    <a:lnTo>
                      <a:pt x="430" y="829"/>
                    </a:lnTo>
                    <a:lnTo>
                      <a:pt x="420" y="819"/>
                    </a:lnTo>
                    <a:lnTo>
                      <a:pt x="393" y="796"/>
                    </a:lnTo>
                    <a:lnTo>
                      <a:pt x="380" y="789"/>
                    </a:lnTo>
                    <a:lnTo>
                      <a:pt x="393" y="776"/>
                    </a:lnTo>
                    <a:lnTo>
                      <a:pt x="403" y="766"/>
                    </a:lnTo>
                    <a:lnTo>
                      <a:pt x="403" y="756"/>
                    </a:lnTo>
                    <a:lnTo>
                      <a:pt x="403" y="726"/>
                    </a:lnTo>
                    <a:lnTo>
                      <a:pt x="393" y="703"/>
                    </a:lnTo>
                    <a:lnTo>
                      <a:pt x="367" y="703"/>
                    </a:lnTo>
                    <a:lnTo>
                      <a:pt x="340" y="736"/>
                    </a:lnTo>
                    <a:lnTo>
                      <a:pt x="327" y="756"/>
                    </a:lnTo>
                    <a:lnTo>
                      <a:pt x="353" y="776"/>
                    </a:lnTo>
                    <a:lnTo>
                      <a:pt x="353" y="796"/>
                    </a:lnTo>
                    <a:lnTo>
                      <a:pt x="367" y="819"/>
                    </a:lnTo>
                    <a:lnTo>
                      <a:pt x="367" y="839"/>
                    </a:lnTo>
                    <a:lnTo>
                      <a:pt x="367" y="849"/>
                    </a:lnTo>
                    <a:lnTo>
                      <a:pt x="353" y="862"/>
                    </a:lnTo>
                    <a:lnTo>
                      <a:pt x="367" y="862"/>
                    </a:lnTo>
                    <a:lnTo>
                      <a:pt x="353" y="862"/>
                    </a:lnTo>
                    <a:lnTo>
                      <a:pt x="353" y="849"/>
                    </a:lnTo>
                    <a:lnTo>
                      <a:pt x="353" y="862"/>
                    </a:lnTo>
                    <a:lnTo>
                      <a:pt x="353" y="849"/>
                    </a:lnTo>
                    <a:lnTo>
                      <a:pt x="353" y="862"/>
                    </a:lnTo>
                    <a:lnTo>
                      <a:pt x="327" y="902"/>
                    </a:lnTo>
                    <a:lnTo>
                      <a:pt x="233" y="819"/>
                    </a:lnTo>
                    <a:lnTo>
                      <a:pt x="250" y="809"/>
                    </a:lnTo>
                    <a:lnTo>
                      <a:pt x="250" y="796"/>
                    </a:lnTo>
                    <a:lnTo>
                      <a:pt x="233" y="789"/>
                    </a:lnTo>
                    <a:lnTo>
                      <a:pt x="220" y="776"/>
                    </a:lnTo>
                    <a:lnTo>
                      <a:pt x="210" y="766"/>
                    </a:lnTo>
                    <a:lnTo>
                      <a:pt x="210" y="756"/>
                    </a:lnTo>
                    <a:lnTo>
                      <a:pt x="220" y="736"/>
                    </a:lnTo>
                    <a:lnTo>
                      <a:pt x="220" y="713"/>
                    </a:lnTo>
                    <a:lnTo>
                      <a:pt x="220" y="703"/>
                    </a:lnTo>
                    <a:lnTo>
                      <a:pt x="210" y="703"/>
                    </a:lnTo>
                    <a:lnTo>
                      <a:pt x="183" y="703"/>
                    </a:lnTo>
                    <a:lnTo>
                      <a:pt x="170" y="713"/>
                    </a:lnTo>
                    <a:lnTo>
                      <a:pt x="183" y="736"/>
                    </a:lnTo>
                    <a:lnTo>
                      <a:pt x="183" y="743"/>
                    </a:lnTo>
                    <a:lnTo>
                      <a:pt x="170" y="766"/>
                    </a:lnTo>
                    <a:lnTo>
                      <a:pt x="157" y="766"/>
                    </a:lnTo>
                    <a:lnTo>
                      <a:pt x="143" y="756"/>
                    </a:lnTo>
                    <a:lnTo>
                      <a:pt x="157" y="726"/>
                    </a:lnTo>
                    <a:lnTo>
                      <a:pt x="143" y="726"/>
                    </a:lnTo>
                    <a:lnTo>
                      <a:pt x="157" y="726"/>
                    </a:lnTo>
                    <a:lnTo>
                      <a:pt x="143" y="726"/>
                    </a:lnTo>
                    <a:lnTo>
                      <a:pt x="157" y="726"/>
                    </a:lnTo>
                    <a:lnTo>
                      <a:pt x="143" y="713"/>
                    </a:lnTo>
                    <a:lnTo>
                      <a:pt x="130" y="726"/>
                    </a:lnTo>
                    <a:lnTo>
                      <a:pt x="103" y="726"/>
                    </a:lnTo>
                    <a:lnTo>
                      <a:pt x="90" y="743"/>
                    </a:lnTo>
                    <a:lnTo>
                      <a:pt x="77" y="776"/>
                    </a:lnTo>
                    <a:lnTo>
                      <a:pt x="77" y="789"/>
                    </a:lnTo>
                    <a:lnTo>
                      <a:pt x="63" y="809"/>
                    </a:lnTo>
                    <a:lnTo>
                      <a:pt x="50" y="819"/>
                    </a:lnTo>
                    <a:lnTo>
                      <a:pt x="63" y="839"/>
                    </a:lnTo>
                    <a:lnTo>
                      <a:pt x="63" y="849"/>
                    </a:lnTo>
                    <a:lnTo>
                      <a:pt x="37" y="849"/>
                    </a:lnTo>
                    <a:lnTo>
                      <a:pt x="37" y="882"/>
                    </a:lnTo>
                    <a:lnTo>
                      <a:pt x="10" y="872"/>
                    </a:lnTo>
                    <a:lnTo>
                      <a:pt x="0" y="473"/>
                    </a:lnTo>
                    <a:lnTo>
                      <a:pt x="50" y="439"/>
                    </a:lnTo>
                    <a:lnTo>
                      <a:pt x="157" y="463"/>
                    </a:lnTo>
                    <a:lnTo>
                      <a:pt x="183" y="283"/>
                    </a:lnTo>
                    <a:lnTo>
                      <a:pt x="300" y="230"/>
                    </a:lnTo>
                    <a:lnTo>
                      <a:pt x="327" y="180"/>
                    </a:lnTo>
                    <a:lnTo>
                      <a:pt x="340" y="166"/>
                    </a:lnTo>
                    <a:lnTo>
                      <a:pt x="353" y="190"/>
                    </a:lnTo>
                    <a:lnTo>
                      <a:pt x="380" y="190"/>
                    </a:lnTo>
                    <a:lnTo>
                      <a:pt x="483" y="166"/>
                    </a:lnTo>
                    <a:lnTo>
                      <a:pt x="603" y="156"/>
                    </a:lnTo>
                    <a:lnTo>
                      <a:pt x="603" y="103"/>
                    </a:lnTo>
                    <a:lnTo>
                      <a:pt x="656" y="83"/>
                    </a:lnTo>
                    <a:lnTo>
                      <a:pt x="680" y="0"/>
                    </a:lnTo>
                    <a:lnTo>
                      <a:pt x="733" y="0"/>
                    </a:lnTo>
                    <a:lnTo>
                      <a:pt x="839" y="200"/>
                    </a:lnTo>
                    <a:lnTo>
                      <a:pt x="813" y="872"/>
                    </a:lnTo>
                    <a:lnTo>
                      <a:pt x="773" y="9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0" name="Freeform 85"/>
              <p:cNvSpPr>
                <a:spLocks/>
              </p:cNvSpPr>
              <p:nvPr/>
            </p:nvSpPr>
            <p:spPr bwMode="auto">
              <a:xfrm>
                <a:off x="4529" y="2263"/>
                <a:ext cx="147" cy="140"/>
              </a:xfrm>
              <a:custGeom>
                <a:avLst/>
                <a:gdLst>
                  <a:gd name="T0" fmla="*/ 40 w 147"/>
                  <a:gd name="T1" fmla="*/ 103 h 140"/>
                  <a:gd name="T2" fmla="*/ 54 w 147"/>
                  <a:gd name="T3" fmla="*/ 97 h 140"/>
                  <a:gd name="T4" fmla="*/ 80 w 147"/>
                  <a:gd name="T5" fmla="*/ 87 h 140"/>
                  <a:gd name="T6" fmla="*/ 94 w 147"/>
                  <a:gd name="T7" fmla="*/ 87 h 140"/>
                  <a:gd name="T8" fmla="*/ 104 w 147"/>
                  <a:gd name="T9" fmla="*/ 63 h 140"/>
                  <a:gd name="T10" fmla="*/ 117 w 147"/>
                  <a:gd name="T11" fmla="*/ 13 h 140"/>
                  <a:gd name="T12" fmla="*/ 133 w 147"/>
                  <a:gd name="T13" fmla="*/ 0 h 140"/>
                  <a:gd name="T14" fmla="*/ 147 w 147"/>
                  <a:gd name="T15" fmla="*/ 23 h 140"/>
                  <a:gd name="T16" fmla="*/ 147 w 147"/>
                  <a:gd name="T17" fmla="*/ 43 h 140"/>
                  <a:gd name="T18" fmla="*/ 147 w 147"/>
                  <a:gd name="T19" fmla="*/ 63 h 140"/>
                  <a:gd name="T20" fmla="*/ 147 w 147"/>
                  <a:gd name="T21" fmla="*/ 77 h 140"/>
                  <a:gd name="T22" fmla="*/ 133 w 147"/>
                  <a:gd name="T23" fmla="*/ 77 h 140"/>
                  <a:gd name="T24" fmla="*/ 133 w 147"/>
                  <a:gd name="T25" fmla="*/ 97 h 140"/>
                  <a:gd name="T26" fmla="*/ 117 w 147"/>
                  <a:gd name="T27" fmla="*/ 97 h 140"/>
                  <a:gd name="T28" fmla="*/ 117 w 147"/>
                  <a:gd name="T29" fmla="*/ 117 h 140"/>
                  <a:gd name="T30" fmla="*/ 94 w 147"/>
                  <a:gd name="T31" fmla="*/ 117 h 140"/>
                  <a:gd name="T32" fmla="*/ 80 w 147"/>
                  <a:gd name="T33" fmla="*/ 117 h 140"/>
                  <a:gd name="T34" fmla="*/ 67 w 147"/>
                  <a:gd name="T35" fmla="*/ 140 h 140"/>
                  <a:gd name="T36" fmla="*/ 54 w 147"/>
                  <a:gd name="T37" fmla="*/ 127 h 140"/>
                  <a:gd name="T38" fmla="*/ 54 w 147"/>
                  <a:gd name="T39" fmla="*/ 117 h 140"/>
                  <a:gd name="T40" fmla="*/ 14 w 147"/>
                  <a:gd name="T41" fmla="*/ 127 h 140"/>
                  <a:gd name="T42" fmla="*/ 0 w 147"/>
                  <a:gd name="T43" fmla="*/ 127 h 140"/>
                  <a:gd name="T44" fmla="*/ 27 w 147"/>
                  <a:gd name="T45" fmla="*/ 107 h 140"/>
                  <a:gd name="T46" fmla="*/ 40 w 147"/>
                  <a:gd name="T47" fmla="*/ 97 h 140"/>
                  <a:gd name="T48" fmla="*/ 40 w 147"/>
                  <a:gd name="T49" fmla="*/ 107 h 140"/>
                  <a:gd name="T50" fmla="*/ 40 w 147"/>
                  <a:gd name="T51" fmla="*/ 107 h 140"/>
                  <a:gd name="T52" fmla="*/ 40 w 147"/>
                  <a:gd name="T53" fmla="*/ 103 h 140"/>
                  <a:gd name="T54" fmla="*/ 40 w 147"/>
                  <a:gd name="T55" fmla="*/ 103 h 140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47"/>
                  <a:gd name="T85" fmla="*/ 0 h 140"/>
                  <a:gd name="T86" fmla="*/ 147 w 147"/>
                  <a:gd name="T87" fmla="*/ 140 h 140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47" h="140">
                    <a:moveTo>
                      <a:pt x="40" y="103"/>
                    </a:moveTo>
                    <a:lnTo>
                      <a:pt x="54" y="97"/>
                    </a:lnTo>
                    <a:lnTo>
                      <a:pt x="80" y="87"/>
                    </a:lnTo>
                    <a:lnTo>
                      <a:pt x="94" y="87"/>
                    </a:lnTo>
                    <a:lnTo>
                      <a:pt x="104" y="63"/>
                    </a:lnTo>
                    <a:lnTo>
                      <a:pt x="117" y="13"/>
                    </a:lnTo>
                    <a:lnTo>
                      <a:pt x="133" y="0"/>
                    </a:lnTo>
                    <a:lnTo>
                      <a:pt x="147" y="23"/>
                    </a:lnTo>
                    <a:lnTo>
                      <a:pt x="147" y="43"/>
                    </a:lnTo>
                    <a:lnTo>
                      <a:pt x="147" y="63"/>
                    </a:lnTo>
                    <a:lnTo>
                      <a:pt x="147" y="77"/>
                    </a:lnTo>
                    <a:lnTo>
                      <a:pt x="133" y="77"/>
                    </a:lnTo>
                    <a:lnTo>
                      <a:pt x="133" y="97"/>
                    </a:lnTo>
                    <a:lnTo>
                      <a:pt x="117" y="97"/>
                    </a:lnTo>
                    <a:lnTo>
                      <a:pt x="117" y="117"/>
                    </a:lnTo>
                    <a:lnTo>
                      <a:pt x="94" y="117"/>
                    </a:lnTo>
                    <a:lnTo>
                      <a:pt x="80" y="117"/>
                    </a:lnTo>
                    <a:lnTo>
                      <a:pt x="67" y="140"/>
                    </a:lnTo>
                    <a:lnTo>
                      <a:pt x="54" y="127"/>
                    </a:lnTo>
                    <a:lnTo>
                      <a:pt x="54" y="117"/>
                    </a:lnTo>
                    <a:lnTo>
                      <a:pt x="14" y="127"/>
                    </a:lnTo>
                    <a:lnTo>
                      <a:pt x="0" y="127"/>
                    </a:lnTo>
                    <a:lnTo>
                      <a:pt x="27" y="107"/>
                    </a:lnTo>
                    <a:lnTo>
                      <a:pt x="40" y="97"/>
                    </a:lnTo>
                    <a:lnTo>
                      <a:pt x="40" y="107"/>
                    </a:lnTo>
                    <a:lnTo>
                      <a:pt x="40" y="1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1" name="Freeform 86"/>
              <p:cNvSpPr>
                <a:spLocks/>
              </p:cNvSpPr>
              <p:nvPr/>
            </p:nvSpPr>
            <p:spPr bwMode="auto">
              <a:xfrm>
                <a:off x="4646" y="2190"/>
                <a:ext cx="66" cy="63"/>
              </a:xfrm>
              <a:custGeom>
                <a:avLst/>
                <a:gdLst>
                  <a:gd name="T0" fmla="*/ 40 w 66"/>
                  <a:gd name="T1" fmla="*/ 63 h 63"/>
                  <a:gd name="T2" fmla="*/ 30 w 66"/>
                  <a:gd name="T3" fmla="*/ 53 h 63"/>
                  <a:gd name="T4" fmla="*/ 16 w 66"/>
                  <a:gd name="T5" fmla="*/ 63 h 63"/>
                  <a:gd name="T6" fmla="*/ 0 w 66"/>
                  <a:gd name="T7" fmla="*/ 53 h 63"/>
                  <a:gd name="T8" fmla="*/ 30 w 66"/>
                  <a:gd name="T9" fmla="*/ 20 h 63"/>
                  <a:gd name="T10" fmla="*/ 16 w 66"/>
                  <a:gd name="T11" fmla="*/ 53 h 63"/>
                  <a:gd name="T12" fmla="*/ 30 w 66"/>
                  <a:gd name="T13" fmla="*/ 43 h 63"/>
                  <a:gd name="T14" fmla="*/ 30 w 66"/>
                  <a:gd name="T15" fmla="*/ 33 h 63"/>
                  <a:gd name="T16" fmla="*/ 40 w 66"/>
                  <a:gd name="T17" fmla="*/ 13 h 63"/>
                  <a:gd name="T18" fmla="*/ 40 w 66"/>
                  <a:gd name="T19" fmla="*/ 0 h 63"/>
                  <a:gd name="T20" fmla="*/ 53 w 66"/>
                  <a:gd name="T21" fmla="*/ 13 h 63"/>
                  <a:gd name="T22" fmla="*/ 66 w 66"/>
                  <a:gd name="T23" fmla="*/ 20 h 63"/>
                  <a:gd name="T24" fmla="*/ 66 w 66"/>
                  <a:gd name="T25" fmla="*/ 43 h 63"/>
                  <a:gd name="T26" fmla="*/ 66 w 66"/>
                  <a:gd name="T27" fmla="*/ 53 h 63"/>
                  <a:gd name="T28" fmla="*/ 40 w 66"/>
                  <a:gd name="T29" fmla="*/ 63 h 63"/>
                  <a:gd name="T30" fmla="*/ 40 w 66"/>
                  <a:gd name="T31" fmla="*/ 63 h 63"/>
                  <a:gd name="T32" fmla="*/ 40 w 66"/>
                  <a:gd name="T33" fmla="*/ 63 h 6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66"/>
                  <a:gd name="T52" fmla="*/ 0 h 63"/>
                  <a:gd name="T53" fmla="*/ 66 w 66"/>
                  <a:gd name="T54" fmla="*/ 63 h 6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66" h="63">
                    <a:moveTo>
                      <a:pt x="40" y="63"/>
                    </a:moveTo>
                    <a:lnTo>
                      <a:pt x="30" y="53"/>
                    </a:lnTo>
                    <a:lnTo>
                      <a:pt x="16" y="63"/>
                    </a:lnTo>
                    <a:lnTo>
                      <a:pt x="0" y="53"/>
                    </a:lnTo>
                    <a:lnTo>
                      <a:pt x="30" y="20"/>
                    </a:lnTo>
                    <a:lnTo>
                      <a:pt x="16" y="53"/>
                    </a:lnTo>
                    <a:lnTo>
                      <a:pt x="30" y="43"/>
                    </a:lnTo>
                    <a:lnTo>
                      <a:pt x="30" y="33"/>
                    </a:lnTo>
                    <a:lnTo>
                      <a:pt x="40" y="13"/>
                    </a:lnTo>
                    <a:lnTo>
                      <a:pt x="40" y="0"/>
                    </a:lnTo>
                    <a:lnTo>
                      <a:pt x="53" y="13"/>
                    </a:lnTo>
                    <a:lnTo>
                      <a:pt x="66" y="20"/>
                    </a:lnTo>
                    <a:lnTo>
                      <a:pt x="66" y="43"/>
                    </a:lnTo>
                    <a:lnTo>
                      <a:pt x="66" y="53"/>
                    </a:lnTo>
                    <a:lnTo>
                      <a:pt x="40" y="6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2" name="Freeform 87"/>
              <p:cNvSpPr>
                <a:spLocks/>
              </p:cNvSpPr>
              <p:nvPr/>
            </p:nvSpPr>
            <p:spPr bwMode="auto">
              <a:xfrm>
                <a:off x="4676" y="2000"/>
                <a:ext cx="23" cy="180"/>
              </a:xfrm>
              <a:custGeom>
                <a:avLst/>
                <a:gdLst>
                  <a:gd name="T0" fmla="*/ 23 w 23"/>
                  <a:gd name="T1" fmla="*/ 180 h 180"/>
                  <a:gd name="T2" fmla="*/ 23 w 23"/>
                  <a:gd name="T3" fmla="*/ 170 h 180"/>
                  <a:gd name="T4" fmla="*/ 23 w 23"/>
                  <a:gd name="T5" fmla="*/ 150 h 180"/>
                  <a:gd name="T6" fmla="*/ 23 w 23"/>
                  <a:gd name="T7" fmla="*/ 127 h 180"/>
                  <a:gd name="T8" fmla="*/ 23 w 23"/>
                  <a:gd name="T9" fmla="*/ 107 h 180"/>
                  <a:gd name="T10" fmla="*/ 23 w 23"/>
                  <a:gd name="T11" fmla="*/ 87 h 180"/>
                  <a:gd name="T12" fmla="*/ 23 w 23"/>
                  <a:gd name="T13" fmla="*/ 67 h 180"/>
                  <a:gd name="T14" fmla="*/ 23 w 23"/>
                  <a:gd name="T15" fmla="*/ 23 h 180"/>
                  <a:gd name="T16" fmla="*/ 10 w 23"/>
                  <a:gd name="T17" fmla="*/ 0 h 180"/>
                  <a:gd name="T18" fmla="*/ 0 w 23"/>
                  <a:gd name="T19" fmla="*/ 13 h 180"/>
                  <a:gd name="T20" fmla="*/ 10 w 23"/>
                  <a:gd name="T21" fmla="*/ 23 h 180"/>
                  <a:gd name="T22" fmla="*/ 10 w 23"/>
                  <a:gd name="T23" fmla="*/ 47 h 180"/>
                  <a:gd name="T24" fmla="*/ 10 w 23"/>
                  <a:gd name="T25" fmla="*/ 67 h 180"/>
                  <a:gd name="T26" fmla="*/ 10 w 23"/>
                  <a:gd name="T27" fmla="*/ 87 h 180"/>
                  <a:gd name="T28" fmla="*/ 10 w 23"/>
                  <a:gd name="T29" fmla="*/ 107 h 180"/>
                  <a:gd name="T30" fmla="*/ 10 w 23"/>
                  <a:gd name="T31" fmla="*/ 127 h 180"/>
                  <a:gd name="T32" fmla="*/ 0 w 23"/>
                  <a:gd name="T33" fmla="*/ 157 h 180"/>
                  <a:gd name="T34" fmla="*/ 0 w 23"/>
                  <a:gd name="T35" fmla="*/ 170 h 180"/>
                  <a:gd name="T36" fmla="*/ 23 w 23"/>
                  <a:gd name="T37" fmla="*/ 180 h 180"/>
                  <a:gd name="T38" fmla="*/ 23 w 23"/>
                  <a:gd name="T39" fmla="*/ 180 h 180"/>
                  <a:gd name="T40" fmla="*/ 23 w 23"/>
                  <a:gd name="T41" fmla="*/ 180 h 180"/>
                  <a:gd name="T42" fmla="*/ 23 w 23"/>
                  <a:gd name="T43" fmla="*/ 180 h 18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3"/>
                  <a:gd name="T67" fmla="*/ 0 h 180"/>
                  <a:gd name="T68" fmla="*/ 23 w 23"/>
                  <a:gd name="T69" fmla="*/ 180 h 18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3" h="180">
                    <a:moveTo>
                      <a:pt x="23" y="180"/>
                    </a:moveTo>
                    <a:lnTo>
                      <a:pt x="23" y="170"/>
                    </a:lnTo>
                    <a:lnTo>
                      <a:pt x="23" y="150"/>
                    </a:lnTo>
                    <a:lnTo>
                      <a:pt x="23" y="127"/>
                    </a:lnTo>
                    <a:lnTo>
                      <a:pt x="23" y="107"/>
                    </a:lnTo>
                    <a:lnTo>
                      <a:pt x="23" y="87"/>
                    </a:lnTo>
                    <a:lnTo>
                      <a:pt x="23" y="67"/>
                    </a:lnTo>
                    <a:lnTo>
                      <a:pt x="23" y="23"/>
                    </a:lnTo>
                    <a:lnTo>
                      <a:pt x="10" y="0"/>
                    </a:lnTo>
                    <a:lnTo>
                      <a:pt x="0" y="13"/>
                    </a:lnTo>
                    <a:lnTo>
                      <a:pt x="10" y="23"/>
                    </a:lnTo>
                    <a:lnTo>
                      <a:pt x="10" y="47"/>
                    </a:lnTo>
                    <a:lnTo>
                      <a:pt x="10" y="67"/>
                    </a:lnTo>
                    <a:lnTo>
                      <a:pt x="10" y="87"/>
                    </a:lnTo>
                    <a:lnTo>
                      <a:pt x="10" y="107"/>
                    </a:lnTo>
                    <a:lnTo>
                      <a:pt x="10" y="127"/>
                    </a:lnTo>
                    <a:lnTo>
                      <a:pt x="0" y="157"/>
                    </a:lnTo>
                    <a:lnTo>
                      <a:pt x="0" y="170"/>
                    </a:lnTo>
                    <a:lnTo>
                      <a:pt x="23" y="18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3" name="Freeform 88"/>
              <p:cNvSpPr>
                <a:spLocks/>
              </p:cNvSpPr>
              <p:nvPr/>
            </p:nvSpPr>
            <p:spPr bwMode="auto">
              <a:xfrm>
                <a:off x="4516" y="2423"/>
                <a:ext cx="13" cy="33"/>
              </a:xfrm>
              <a:custGeom>
                <a:avLst/>
                <a:gdLst>
                  <a:gd name="T0" fmla="*/ 0 w 13"/>
                  <a:gd name="T1" fmla="*/ 0 h 33"/>
                  <a:gd name="T2" fmla="*/ 13 w 13"/>
                  <a:gd name="T3" fmla="*/ 10 h 33"/>
                  <a:gd name="T4" fmla="*/ 13 w 13"/>
                  <a:gd name="T5" fmla="*/ 33 h 33"/>
                  <a:gd name="T6" fmla="*/ 0 w 13"/>
                  <a:gd name="T7" fmla="*/ 0 h 33"/>
                  <a:gd name="T8" fmla="*/ 0 w 13"/>
                  <a:gd name="T9" fmla="*/ 0 h 33"/>
                  <a:gd name="T10" fmla="*/ 0 w 13"/>
                  <a:gd name="T11" fmla="*/ 0 h 33"/>
                  <a:gd name="T12" fmla="*/ 0 w 13"/>
                  <a:gd name="T13" fmla="*/ 0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33"/>
                  <a:gd name="T23" fmla="*/ 13 w 13"/>
                  <a:gd name="T24" fmla="*/ 33 h 3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33">
                    <a:moveTo>
                      <a:pt x="0" y="0"/>
                    </a:moveTo>
                    <a:lnTo>
                      <a:pt x="13" y="10"/>
                    </a:lnTo>
                    <a:lnTo>
                      <a:pt x="13" y="3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4" name="Freeform 89"/>
              <p:cNvSpPr>
                <a:spLocks/>
              </p:cNvSpPr>
              <p:nvPr/>
            </p:nvSpPr>
            <p:spPr bwMode="auto">
              <a:xfrm>
                <a:off x="3847" y="2769"/>
                <a:ext cx="26" cy="44"/>
              </a:xfrm>
              <a:custGeom>
                <a:avLst/>
                <a:gdLst>
                  <a:gd name="T0" fmla="*/ 13 w 26"/>
                  <a:gd name="T1" fmla="*/ 20 h 44"/>
                  <a:gd name="T2" fmla="*/ 13 w 26"/>
                  <a:gd name="T3" fmla="*/ 10 h 44"/>
                  <a:gd name="T4" fmla="*/ 26 w 26"/>
                  <a:gd name="T5" fmla="*/ 10 h 44"/>
                  <a:gd name="T6" fmla="*/ 26 w 26"/>
                  <a:gd name="T7" fmla="*/ 20 h 44"/>
                  <a:gd name="T8" fmla="*/ 26 w 26"/>
                  <a:gd name="T9" fmla="*/ 44 h 44"/>
                  <a:gd name="T10" fmla="*/ 13 w 26"/>
                  <a:gd name="T11" fmla="*/ 44 h 44"/>
                  <a:gd name="T12" fmla="*/ 0 w 26"/>
                  <a:gd name="T13" fmla="*/ 44 h 44"/>
                  <a:gd name="T14" fmla="*/ 13 w 26"/>
                  <a:gd name="T15" fmla="*/ 0 h 44"/>
                  <a:gd name="T16" fmla="*/ 13 w 26"/>
                  <a:gd name="T17" fmla="*/ 20 h 44"/>
                  <a:gd name="T18" fmla="*/ 13 w 26"/>
                  <a:gd name="T19" fmla="*/ 20 h 44"/>
                  <a:gd name="T20" fmla="*/ 13 w 26"/>
                  <a:gd name="T21" fmla="*/ 20 h 44"/>
                  <a:gd name="T22" fmla="*/ 13 w 26"/>
                  <a:gd name="T23" fmla="*/ 20 h 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"/>
                  <a:gd name="T37" fmla="*/ 0 h 44"/>
                  <a:gd name="T38" fmla="*/ 26 w 26"/>
                  <a:gd name="T39" fmla="*/ 44 h 4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" h="44">
                    <a:moveTo>
                      <a:pt x="13" y="20"/>
                    </a:moveTo>
                    <a:lnTo>
                      <a:pt x="13" y="10"/>
                    </a:lnTo>
                    <a:lnTo>
                      <a:pt x="26" y="10"/>
                    </a:lnTo>
                    <a:lnTo>
                      <a:pt x="26" y="20"/>
                    </a:lnTo>
                    <a:lnTo>
                      <a:pt x="26" y="44"/>
                    </a:lnTo>
                    <a:lnTo>
                      <a:pt x="13" y="44"/>
                    </a:lnTo>
                    <a:lnTo>
                      <a:pt x="0" y="44"/>
                    </a:lnTo>
                    <a:lnTo>
                      <a:pt x="13" y="0"/>
                    </a:lnTo>
                    <a:lnTo>
                      <a:pt x="13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5" name="Freeform 90"/>
              <p:cNvSpPr>
                <a:spLocks/>
              </p:cNvSpPr>
              <p:nvPr/>
            </p:nvSpPr>
            <p:spPr bwMode="auto">
              <a:xfrm>
                <a:off x="2981" y="918"/>
                <a:ext cx="116" cy="233"/>
              </a:xfrm>
              <a:custGeom>
                <a:avLst/>
                <a:gdLst>
                  <a:gd name="T0" fmla="*/ 40 w 116"/>
                  <a:gd name="T1" fmla="*/ 136 h 233"/>
                  <a:gd name="T2" fmla="*/ 53 w 116"/>
                  <a:gd name="T3" fmla="*/ 126 h 233"/>
                  <a:gd name="T4" fmla="*/ 66 w 116"/>
                  <a:gd name="T5" fmla="*/ 106 h 233"/>
                  <a:gd name="T6" fmla="*/ 53 w 116"/>
                  <a:gd name="T7" fmla="*/ 96 h 233"/>
                  <a:gd name="T8" fmla="*/ 40 w 116"/>
                  <a:gd name="T9" fmla="*/ 73 h 233"/>
                  <a:gd name="T10" fmla="*/ 40 w 116"/>
                  <a:gd name="T11" fmla="*/ 106 h 233"/>
                  <a:gd name="T12" fmla="*/ 13 w 116"/>
                  <a:gd name="T13" fmla="*/ 116 h 233"/>
                  <a:gd name="T14" fmla="*/ 0 w 116"/>
                  <a:gd name="T15" fmla="*/ 63 h 233"/>
                  <a:gd name="T16" fmla="*/ 0 w 116"/>
                  <a:gd name="T17" fmla="*/ 43 h 233"/>
                  <a:gd name="T18" fmla="*/ 26 w 116"/>
                  <a:gd name="T19" fmla="*/ 0 h 233"/>
                  <a:gd name="T20" fmla="*/ 26 w 116"/>
                  <a:gd name="T21" fmla="*/ 30 h 233"/>
                  <a:gd name="T22" fmla="*/ 40 w 116"/>
                  <a:gd name="T23" fmla="*/ 10 h 233"/>
                  <a:gd name="T24" fmla="*/ 80 w 116"/>
                  <a:gd name="T25" fmla="*/ 0 h 233"/>
                  <a:gd name="T26" fmla="*/ 106 w 116"/>
                  <a:gd name="T27" fmla="*/ 30 h 233"/>
                  <a:gd name="T28" fmla="*/ 116 w 116"/>
                  <a:gd name="T29" fmla="*/ 53 h 233"/>
                  <a:gd name="T30" fmla="*/ 116 w 116"/>
                  <a:gd name="T31" fmla="*/ 73 h 233"/>
                  <a:gd name="T32" fmla="*/ 106 w 116"/>
                  <a:gd name="T33" fmla="*/ 96 h 233"/>
                  <a:gd name="T34" fmla="*/ 106 w 116"/>
                  <a:gd name="T35" fmla="*/ 116 h 233"/>
                  <a:gd name="T36" fmla="*/ 93 w 116"/>
                  <a:gd name="T37" fmla="*/ 180 h 233"/>
                  <a:gd name="T38" fmla="*/ 80 w 116"/>
                  <a:gd name="T39" fmla="*/ 200 h 233"/>
                  <a:gd name="T40" fmla="*/ 80 w 116"/>
                  <a:gd name="T41" fmla="*/ 233 h 233"/>
                  <a:gd name="T42" fmla="*/ 53 w 116"/>
                  <a:gd name="T43" fmla="*/ 233 h 233"/>
                  <a:gd name="T44" fmla="*/ 40 w 116"/>
                  <a:gd name="T45" fmla="*/ 190 h 233"/>
                  <a:gd name="T46" fmla="*/ 53 w 116"/>
                  <a:gd name="T47" fmla="*/ 180 h 233"/>
                  <a:gd name="T48" fmla="*/ 26 w 116"/>
                  <a:gd name="T49" fmla="*/ 160 h 233"/>
                  <a:gd name="T50" fmla="*/ 53 w 116"/>
                  <a:gd name="T51" fmla="*/ 126 h 233"/>
                  <a:gd name="T52" fmla="*/ 66 w 116"/>
                  <a:gd name="T53" fmla="*/ 96 h 233"/>
                  <a:gd name="T54" fmla="*/ 53 w 116"/>
                  <a:gd name="T55" fmla="*/ 83 h 233"/>
                  <a:gd name="T56" fmla="*/ 40 w 116"/>
                  <a:gd name="T57" fmla="*/ 136 h 233"/>
                  <a:gd name="T58" fmla="*/ 40 w 116"/>
                  <a:gd name="T59" fmla="*/ 136 h 233"/>
                  <a:gd name="T60" fmla="*/ 40 w 116"/>
                  <a:gd name="T61" fmla="*/ 136 h 23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6"/>
                  <a:gd name="T94" fmla="*/ 0 h 233"/>
                  <a:gd name="T95" fmla="*/ 116 w 116"/>
                  <a:gd name="T96" fmla="*/ 233 h 23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6" h="233">
                    <a:moveTo>
                      <a:pt x="40" y="136"/>
                    </a:moveTo>
                    <a:lnTo>
                      <a:pt x="53" y="126"/>
                    </a:lnTo>
                    <a:lnTo>
                      <a:pt x="66" y="106"/>
                    </a:lnTo>
                    <a:lnTo>
                      <a:pt x="53" y="96"/>
                    </a:lnTo>
                    <a:lnTo>
                      <a:pt x="40" y="73"/>
                    </a:lnTo>
                    <a:lnTo>
                      <a:pt x="40" y="106"/>
                    </a:lnTo>
                    <a:lnTo>
                      <a:pt x="13" y="116"/>
                    </a:lnTo>
                    <a:lnTo>
                      <a:pt x="0" y="63"/>
                    </a:lnTo>
                    <a:lnTo>
                      <a:pt x="0" y="43"/>
                    </a:lnTo>
                    <a:lnTo>
                      <a:pt x="26" y="0"/>
                    </a:lnTo>
                    <a:lnTo>
                      <a:pt x="26" y="30"/>
                    </a:lnTo>
                    <a:lnTo>
                      <a:pt x="40" y="10"/>
                    </a:lnTo>
                    <a:lnTo>
                      <a:pt x="80" y="0"/>
                    </a:lnTo>
                    <a:lnTo>
                      <a:pt x="106" y="30"/>
                    </a:lnTo>
                    <a:lnTo>
                      <a:pt x="116" y="53"/>
                    </a:lnTo>
                    <a:lnTo>
                      <a:pt x="116" y="73"/>
                    </a:lnTo>
                    <a:lnTo>
                      <a:pt x="106" y="96"/>
                    </a:lnTo>
                    <a:lnTo>
                      <a:pt x="106" y="116"/>
                    </a:lnTo>
                    <a:lnTo>
                      <a:pt x="93" y="180"/>
                    </a:lnTo>
                    <a:lnTo>
                      <a:pt x="80" y="200"/>
                    </a:lnTo>
                    <a:lnTo>
                      <a:pt x="80" y="233"/>
                    </a:lnTo>
                    <a:lnTo>
                      <a:pt x="53" y="233"/>
                    </a:lnTo>
                    <a:lnTo>
                      <a:pt x="40" y="190"/>
                    </a:lnTo>
                    <a:lnTo>
                      <a:pt x="53" y="180"/>
                    </a:lnTo>
                    <a:lnTo>
                      <a:pt x="26" y="160"/>
                    </a:lnTo>
                    <a:lnTo>
                      <a:pt x="53" y="126"/>
                    </a:lnTo>
                    <a:lnTo>
                      <a:pt x="66" y="96"/>
                    </a:lnTo>
                    <a:lnTo>
                      <a:pt x="53" y="83"/>
                    </a:lnTo>
                    <a:lnTo>
                      <a:pt x="40" y="13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6" name="Freeform 91"/>
              <p:cNvSpPr>
                <a:spLocks/>
              </p:cNvSpPr>
              <p:nvPr/>
            </p:nvSpPr>
            <p:spPr bwMode="auto">
              <a:xfrm>
                <a:off x="3061" y="874"/>
                <a:ext cx="129" cy="97"/>
              </a:xfrm>
              <a:custGeom>
                <a:avLst/>
                <a:gdLst>
                  <a:gd name="T0" fmla="*/ 49 w 129"/>
                  <a:gd name="T1" fmla="*/ 54 h 97"/>
                  <a:gd name="T2" fmla="*/ 63 w 129"/>
                  <a:gd name="T3" fmla="*/ 97 h 97"/>
                  <a:gd name="T4" fmla="*/ 89 w 129"/>
                  <a:gd name="T5" fmla="*/ 97 h 97"/>
                  <a:gd name="T6" fmla="*/ 116 w 129"/>
                  <a:gd name="T7" fmla="*/ 74 h 97"/>
                  <a:gd name="T8" fmla="*/ 129 w 129"/>
                  <a:gd name="T9" fmla="*/ 54 h 97"/>
                  <a:gd name="T10" fmla="*/ 129 w 129"/>
                  <a:gd name="T11" fmla="*/ 34 h 97"/>
                  <a:gd name="T12" fmla="*/ 116 w 129"/>
                  <a:gd name="T13" fmla="*/ 34 h 97"/>
                  <a:gd name="T14" fmla="*/ 116 w 129"/>
                  <a:gd name="T15" fmla="*/ 0 h 97"/>
                  <a:gd name="T16" fmla="*/ 89 w 129"/>
                  <a:gd name="T17" fmla="*/ 0 h 97"/>
                  <a:gd name="T18" fmla="*/ 76 w 129"/>
                  <a:gd name="T19" fmla="*/ 0 h 97"/>
                  <a:gd name="T20" fmla="*/ 76 w 129"/>
                  <a:gd name="T21" fmla="*/ 24 h 97"/>
                  <a:gd name="T22" fmla="*/ 63 w 129"/>
                  <a:gd name="T23" fmla="*/ 24 h 97"/>
                  <a:gd name="T24" fmla="*/ 53 w 129"/>
                  <a:gd name="T25" fmla="*/ 0 h 97"/>
                  <a:gd name="T26" fmla="*/ 36 w 129"/>
                  <a:gd name="T27" fmla="*/ 0 h 97"/>
                  <a:gd name="T28" fmla="*/ 26 w 129"/>
                  <a:gd name="T29" fmla="*/ 0 h 97"/>
                  <a:gd name="T30" fmla="*/ 0 w 129"/>
                  <a:gd name="T31" fmla="*/ 24 h 97"/>
                  <a:gd name="T32" fmla="*/ 36 w 129"/>
                  <a:gd name="T33" fmla="*/ 54 h 97"/>
                  <a:gd name="T34" fmla="*/ 53 w 129"/>
                  <a:gd name="T35" fmla="*/ 74 h 97"/>
                  <a:gd name="T36" fmla="*/ 53 w 129"/>
                  <a:gd name="T37" fmla="*/ 54 h 97"/>
                  <a:gd name="T38" fmla="*/ 53 w 129"/>
                  <a:gd name="T39" fmla="*/ 54 h 97"/>
                  <a:gd name="T40" fmla="*/ 49 w 129"/>
                  <a:gd name="T41" fmla="*/ 54 h 97"/>
                  <a:gd name="T42" fmla="*/ 49 w 129"/>
                  <a:gd name="T43" fmla="*/ 54 h 9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29"/>
                  <a:gd name="T67" fmla="*/ 0 h 97"/>
                  <a:gd name="T68" fmla="*/ 129 w 129"/>
                  <a:gd name="T69" fmla="*/ 97 h 9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29" h="97">
                    <a:moveTo>
                      <a:pt x="49" y="54"/>
                    </a:moveTo>
                    <a:lnTo>
                      <a:pt x="63" y="97"/>
                    </a:lnTo>
                    <a:lnTo>
                      <a:pt x="89" y="97"/>
                    </a:lnTo>
                    <a:lnTo>
                      <a:pt x="116" y="74"/>
                    </a:lnTo>
                    <a:lnTo>
                      <a:pt x="129" y="54"/>
                    </a:lnTo>
                    <a:lnTo>
                      <a:pt x="129" y="34"/>
                    </a:lnTo>
                    <a:lnTo>
                      <a:pt x="116" y="34"/>
                    </a:lnTo>
                    <a:lnTo>
                      <a:pt x="116" y="0"/>
                    </a:lnTo>
                    <a:lnTo>
                      <a:pt x="89" y="0"/>
                    </a:lnTo>
                    <a:lnTo>
                      <a:pt x="76" y="0"/>
                    </a:lnTo>
                    <a:lnTo>
                      <a:pt x="76" y="24"/>
                    </a:lnTo>
                    <a:lnTo>
                      <a:pt x="63" y="24"/>
                    </a:lnTo>
                    <a:lnTo>
                      <a:pt x="53" y="0"/>
                    </a:lnTo>
                    <a:lnTo>
                      <a:pt x="36" y="0"/>
                    </a:lnTo>
                    <a:lnTo>
                      <a:pt x="26" y="0"/>
                    </a:lnTo>
                    <a:lnTo>
                      <a:pt x="0" y="24"/>
                    </a:lnTo>
                    <a:lnTo>
                      <a:pt x="36" y="54"/>
                    </a:lnTo>
                    <a:lnTo>
                      <a:pt x="53" y="74"/>
                    </a:lnTo>
                    <a:lnTo>
                      <a:pt x="53" y="54"/>
                    </a:lnTo>
                    <a:lnTo>
                      <a:pt x="49" y="5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7" name="Freeform 92"/>
              <p:cNvSpPr>
                <a:spLocks/>
              </p:cNvSpPr>
              <p:nvPr/>
            </p:nvSpPr>
            <p:spPr bwMode="auto">
              <a:xfrm>
                <a:off x="3124" y="1014"/>
                <a:ext cx="13" cy="20"/>
              </a:xfrm>
              <a:custGeom>
                <a:avLst/>
                <a:gdLst>
                  <a:gd name="T0" fmla="*/ 0 w 13"/>
                  <a:gd name="T1" fmla="*/ 20 h 20"/>
                  <a:gd name="T2" fmla="*/ 13 w 13"/>
                  <a:gd name="T3" fmla="*/ 0 h 20"/>
                  <a:gd name="T4" fmla="*/ 0 w 13"/>
                  <a:gd name="T5" fmla="*/ 10 h 20"/>
                  <a:gd name="T6" fmla="*/ 0 w 13"/>
                  <a:gd name="T7" fmla="*/ 20 h 20"/>
                  <a:gd name="T8" fmla="*/ 0 w 13"/>
                  <a:gd name="T9" fmla="*/ 20 h 20"/>
                  <a:gd name="T10" fmla="*/ 0 w 13"/>
                  <a:gd name="T11" fmla="*/ 20 h 20"/>
                  <a:gd name="T12" fmla="*/ 0 w 13"/>
                  <a:gd name="T13" fmla="*/ 20 h 2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20"/>
                  <a:gd name="T23" fmla="*/ 13 w 13"/>
                  <a:gd name="T24" fmla="*/ 20 h 2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20">
                    <a:moveTo>
                      <a:pt x="0" y="20"/>
                    </a:moveTo>
                    <a:lnTo>
                      <a:pt x="13" y="0"/>
                    </a:lnTo>
                    <a:lnTo>
                      <a:pt x="0" y="10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8" name="Freeform 93"/>
              <p:cNvSpPr>
                <a:spLocks/>
              </p:cNvSpPr>
              <p:nvPr/>
            </p:nvSpPr>
            <p:spPr bwMode="auto">
              <a:xfrm>
                <a:off x="3124" y="1064"/>
                <a:ext cx="26" cy="44"/>
              </a:xfrm>
              <a:custGeom>
                <a:avLst/>
                <a:gdLst>
                  <a:gd name="T0" fmla="*/ 0 w 26"/>
                  <a:gd name="T1" fmla="*/ 0 h 44"/>
                  <a:gd name="T2" fmla="*/ 13 w 26"/>
                  <a:gd name="T3" fmla="*/ 0 h 44"/>
                  <a:gd name="T4" fmla="*/ 26 w 26"/>
                  <a:gd name="T5" fmla="*/ 24 h 44"/>
                  <a:gd name="T6" fmla="*/ 13 w 26"/>
                  <a:gd name="T7" fmla="*/ 44 h 44"/>
                  <a:gd name="T8" fmla="*/ 0 w 26"/>
                  <a:gd name="T9" fmla="*/ 34 h 44"/>
                  <a:gd name="T10" fmla="*/ 0 w 26"/>
                  <a:gd name="T11" fmla="*/ 24 h 44"/>
                  <a:gd name="T12" fmla="*/ 0 w 26"/>
                  <a:gd name="T13" fmla="*/ 14 h 44"/>
                  <a:gd name="T14" fmla="*/ 0 w 26"/>
                  <a:gd name="T15" fmla="*/ 0 h 44"/>
                  <a:gd name="T16" fmla="*/ 0 w 26"/>
                  <a:gd name="T17" fmla="*/ 0 h 44"/>
                  <a:gd name="T18" fmla="*/ 0 w 26"/>
                  <a:gd name="T19" fmla="*/ 0 h 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"/>
                  <a:gd name="T31" fmla="*/ 0 h 44"/>
                  <a:gd name="T32" fmla="*/ 26 w 26"/>
                  <a:gd name="T33" fmla="*/ 44 h 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" h="44">
                    <a:moveTo>
                      <a:pt x="0" y="0"/>
                    </a:moveTo>
                    <a:lnTo>
                      <a:pt x="13" y="0"/>
                    </a:lnTo>
                    <a:lnTo>
                      <a:pt x="26" y="24"/>
                    </a:lnTo>
                    <a:lnTo>
                      <a:pt x="13" y="44"/>
                    </a:lnTo>
                    <a:lnTo>
                      <a:pt x="0" y="34"/>
                    </a:lnTo>
                    <a:lnTo>
                      <a:pt x="0" y="2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99" name="Freeform 94"/>
              <p:cNvSpPr>
                <a:spLocks/>
              </p:cNvSpPr>
              <p:nvPr/>
            </p:nvSpPr>
            <p:spPr bwMode="auto">
              <a:xfrm>
                <a:off x="3404" y="854"/>
                <a:ext cx="63" cy="20"/>
              </a:xfrm>
              <a:custGeom>
                <a:avLst/>
                <a:gdLst>
                  <a:gd name="T0" fmla="*/ 0 w 63"/>
                  <a:gd name="T1" fmla="*/ 0 h 20"/>
                  <a:gd name="T2" fmla="*/ 36 w 63"/>
                  <a:gd name="T3" fmla="*/ 0 h 20"/>
                  <a:gd name="T4" fmla="*/ 63 w 63"/>
                  <a:gd name="T5" fmla="*/ 0 h 20"/>
                  <a:gd name="T6" fmla="*/ 36 w 63"/>
                  <a:gd name="T7" fmla="*/ 10 h 20"/>
                  <a:gd name="T8" fmla="*/ 23 w 63"/>
                  <a:gd name="T9" fmla="*/ 20 h 20"/>
                  <a:gd name="T10" fmla="*/ 0 w 63"/>
                  <a:gd name="T11" fmla="*/ 0 h 20"/>
                  <a:gd name="T12" fmla="*/ 0 w 63"/>
                  <a:gd name="T13" fmla="*/ 0 h 20"/>
                  <a:gd name="T14" fmla="*/ 0 w 63"/>
                  <a:gd name="T15" fmla="*/ 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3"/>
                  <a:gd name="T25" fmla="*/ 0 h 20"/>
                  <a:gd name="T26" fmla="*/ 63 w 63"/>
                  <a:gd name="T27" fmla="*/ 20 h 2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3" h="20">
                    <a:moveTo>
                      <a:pt x="0" y="0"/>
                    </a:moveTo>
                    <a:lnTo>
                      <a:pt x="36" y="0"/>
                    </a:lnTo>
                    <a:lnTo>
                      <a:pt x="63" y="0"/>
                    </a:lnTo>
                    <a:lnTo>
                      <a:pt x="36" y="10"/>
                    </a:lnTo>
                    <a:lnTo>
                      <a:pt x="23" y="2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0" name="Freeform 95"/>
              <p:cNvSpPr>
                <a:spLocks/>
              </p:cNvSpPr>
              <p:nvPr/>
            </p:nvSpPr>
            <p:spPr bwMode="auto">
              <a:xfrm>
                <a:off x="3467" y="844"/>
                <a:ext cx="50" cy="54"/>
              </a:xfrm>
              <a:custGeom>
                <a:avLst/>
                <a:gdLst>
                  <a:gd name="T0" fmla="*/ 0 w 50"/>
                  <a:gd name="T1" fmla="*/ 40 h 54"/>
                  <a:gd name="T2" fmla="*/ 13 w 50"/>
                  <a:gd name="T3" fmla="*/ 20 h 54"/>
                  <a:gd name="T4" fmla="*/ 50 w 50"/>
                  <a:gd name="T5" fmla="*/ 0 h 54"/>
                  <a:gd name="T6" fmla="*/ 50 w 50"/>
                  <a:gd name="T7" fmla="*/ 20 h 54"/>
                  <a:gd name="T8" fmla="*/ 23 w 50"/>
                  <a:gd name="T9" fmla="*/ 44 h 54"/>
                  <a:gd name="T10" fmla="*/ 0 w 50"/>
                  <a:gd name="T11" fmla="*/ 54 h 54"/>
                  <a:gd name="T12" fmla="*/ 0 w 50"/>
                  <a:gd name="T13" fmla="*/ 44 h 54"/>
                  <a:gd name="T14" fmla="*/ 0 w 50"/>
                  <a:gd name="T15" fmla="*/ 44 h 54"/>
                  <a:gd name="T16" fmla="*/ 0 w 50"/>
                  <a:gd name="T17" fmla="*/ 40 h 54"/>
                  <a:gd name="T18" fmla="*/ 0 w 50"/>
                  <a:gd name="T19" fmla="*/ 40 h 5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0"/>
                  <a:gd name="T31" fmla="*/ 0 h 54"/>
                  <a:gd name="T32" fmla="*/ 50 w 50"/>
                  <a:gd name="T33" fmla="*/ 54 h 5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0" h="54">
                    <a:moveTo>
                      <a:pt x="0" y="40"/>
                    </a:moveTo>
                    <a:lnTo>
                      <a:pt x="13" y="20"/>
                    </a:lnTo>
                    <a:lnTo>
                      <a:pt x="50" y="0"/>
                    </a:lnTo>
                    <a:lnTo>
                      <a:pt x="50" y="20"/>
                    </a:lnTo>
                    <a:lnTo>
                      <a:pt x="23" y="44"/>
                    </a:lnTo>
                    <a:lnTo>
                      <a:pt x="0" y="54"/>
                    </a:lnTo>
                    <a:lnTo>
                      <a:pt x="0" y="44"/>
                    </a:lnTo>
                    <a:lnTo>
                      <a:pt x="0" y="4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1" name="Freeform 96"/>
              <p:cNvSpPr>
                <a:spLocks/>
              </p:cNvSpPr>
              <p:nvPr/>
            </p:nvSpPr>
            <p:spPr bwMode="auto">
              <a:xfrm>
                <a:off x="3570" y="824"/>
                <a:ext cx="13" cy="30"/>
              </a:xfrm>
              <a:custGeom>
                <a:avLst/>
                <a:gdLst>
                  <a:gd name="T0" fmla="*/ 0 w 13"/>
                  <a:gd name="T1" fmla="*/ 0 h 30"/>
                  <a:gd name="T2" fmla="*/ 13 w 13"/>
                  <a:gd name="T3" fmla="*/ 30 h 30"/>
                  <a:gd name="T4" fmla="*/ 13 w 13"/>
                  <a:gd name="T5" fmla="*/ 10 h 30"/>
                  <a:gd name="T6" fmla="*/ 0 w 13"/>
                  <a:gd name="T7" fmla="*/ 0 h 30"/>
                  <a:gd name="T8" fmla="*/ 0 w 13"/>
                  <a:gd name="T9" fmla="*/ 0 h 30"/>
                  <a:gd name="T10" fmla="*/ 0 w 13"/>
                  <a:gd name="T11" fmla="*/ 0 h 30"/>
                  <a:gd name="T12" fmla="*/ 0 w 13"/>
                  <a:gd name="T13" fmla="*/ 0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30"/>
                  <a:gd name="T23" fmla="*/ 13 w 13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30">
                    <a:moveTo>
                      <a:pt x="0" y="0"/>
                    </a:moveTo>
                    <a:lnTo>
                      <a:pt x="13" y="30"/>
                    </a:lnTo>
                    <a:lnTo>
                      <a:pt x="13" y="1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2" name="Freeform 97"/>
              <p:cNvSpPr>
                <a:spLocks/>
              </p:cNvSpPr>
              <p:nvPr/>
            </p:nvSpPr>
            <p:spPr bwMode="auto">
              <a:xfrm>
                <a:off x="3583" y="791"/>
                <a:ext cx="14" cy="23"/>
              </a:xfrm>
              <a:custGeom>
                <a:avLst/>
                <a:gdLst>
                  <a:gd name="T0" fmla="*/ 14 w 14"/>
                  <a:gd name="T1" fmla="*/ 0 h 23"/>
                  <a:gd name="T2" fmla="*/ 0 w 14"/>
                  <a:gd name="T3" fmla="*/ 10 h 23"/>
                  <a:gd name="T4" fmla="*/ 14 w 14"/>
                  <a:gd name="T5" fmla="*/ 23 h 23"/>
                  <a:gd name="T6" fmla="*/ 14 w 14"/>
                  <a:gd name="T7" fmla="*/ 0 h 23"/>
                  <a:gd name="T8" fmla="*/ 14 w 14"/>
                  <a:gd name="T9" fmla="*/ 0 h 23"/>
                  <a:gd name="T10" fmla="*/ 14 w 14"/>
                  <a:gd name="T11" fmla="*/ 0 h 23"/>
                  <a:gd name="T12" fmla="*/ 14 w 14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23"/>
                  <a:gd name="T23" fmla="*/ 14 w 14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23">
                    <a:moveTo>
                      <a:pt x="14" y="0"/>
                    </a:moveTo>
                    <a:lnTo>
                      <a:pt x="0" y="10"/>
                    </a:lnTo>
                    <a:lnTo>
                      <a:pt x="14" y="23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3" name="Freeform 98"/>
              <p:cNvSpPr>
                <a:spLocks/>
              </p:cNvSpPr>
              <p:nvPr/>
            </p:nvSpPr>
            <p:spPr bwMode="auto">
              <a:xfrm>
                <a:off x="3690" y="801"/>
                <a:ext cx="13" cy="33"/>
              </a:xfrm>
              <a:custGeom>
                <a:avLst/>
                <a:gdLst>
                  <a:gd name="T0" fmla="*/ 0 w 13"/>
                  <a:gd name="T1" fmla="*/ 0 h 33"/>
                  <a:gd name="T2" fmla="*/ 13 w 13"/>
                  <a:gd name="T3" fmla="*/ 0 h 33"/>
                  <a:gd name="T4" fmla="*/ 13 w 13"/>
                  <a:gd name="T5" fmla="*/ 13 h 33"/>
                  <a:gd name="T6" fmla="*/ 0 w 13"/>
                  <a:gd name="T7" fmla="*/ 33 h 33"/>
                  <a:gd name="T8" fmla="*/ 0 w 13"/>
                  <a:gd name="T9" fmla="*/ 0 h 33"/>
                  <a:gd name="T10" fmla="*/ 0 w 13"/>
                  <a:gd name="T11" fmla="*/ 0 h 33"/>
                  <a:gd name="T12" fmla="*/ 0 w 13"/>
                  <a:gd name="T13" fmla="*/ 0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33"/>
                  <a:gd name="T23" fmla="*/ 13 w 13"/>
                  <a:gd name="T24" fmla="*/ 33 h 3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33">
                    <a:moveTo>
                      <a:pt x="0" y="0"/>
                    </a:moveTo>
                    <a:lnTo>
                      <a:pt x="13" y="0"/>
                    </a:lnTo>
                    <a:lnTo>
                      <a:pt x="13" y="13"/>
                    </a:lnTo>
                    <a:lnTo>
                      <a:pt x="0" y="3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4" name="Freeform 99"/>
              <p:cNvSpPr>
                <a:spLocks/>
              </p:cNvSpPr>
              <p:nvPr/>
            </p:nvSpPr>
            <p:spPr bwMode="auto">
              <a:xfrm>
                <a:off x="3623" y="854"/>
                <a:ext cx="40" cy="44"/>
              </a:xfrm>
              <a:custGeom>
                <a:avLst/>
                <a:gdLst>
                  <a:gd name="T0" fmla="*/ 14 w 40"/>
                  <a:gd name="T1" fmla="*/ 0 h 44"/>
                  <a:gd name="T2" fmla="*/ 27 w 40"/>
                  <a:gd name="T3" fmla="*/ 0 h 44"/>
                  <a:gd name="T4" fmla="*/ 40 w 40"/>
                  <a:gd name="T5" fmla="*/ 20 h 44"/>
                  <a:gd name="T6" fmla="*/ 40 w 40"/>
                  <a:gd name="T7" fmla="*/ 34 h 44"/>
                  <a:gd name="T8" fmla="*/ 14 w 40"/>
                  <a:gd name="T9" fmla="*/ 34 h 44"/>
                  <a:gd name="T10" fmla="*/ 0 w 40"/>
                  <a:gd name="T11" fmla="*/ 44 h 44"/>
                  <a:gd name="T12" fmla="*/ 0 w 40"/>
                  <a:gd name="T13" fmla="*/ 10 h 44"/>
                  <a:gd name="T14" fmla="*/ 14 w 40"/>
                  <a:gd name="T15" fmla="*/ 0 h 44"/>
                  <a:gd name="T16" fmla="*/ 14 w 40"/>
                  <a:gd name="T17" fmla="*/ 0 h 44"/>
                  <a:gd name="T18" fmla="*/ 14 w 40"/>
                  <a:gd name="T19" fmla="*/ 0 h 44"/>
                  <a:gd name="T20" fmla="*/ 14 w 40"/>
                  <a:gd name="T21" fmla="*/ 0 h 4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0"/>
                  <a:gd name="T34" fmla="*/ 0 h 44"/>
                  <a:gd name="T35" fmla="*/ 40 w 40"/>
                  <a:gd name="T36" fmla="*/ 44 h 4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0" h="44">
                    <a:moveTo>
                      <a:pt x="14" y="0"/>
                    </a:moveTo>
                    <a:lnTo>
                      <a:pt x="27" y="0"/>
                    </a:lnTo>
                    <a:lnTo>
                      <a:pt x="40" y="20"/>
                    </a:lnTo>
                    <a:lnTo>
                      <a:pt x="40" y="34"/>
                    </a:lnTo>
                    <a:lnTo>
                      <a:pt x="14" y="34"/>
                    </a:lnTo>
                    <a:lnTo>
                      <a:pt x="0" y="44"/>
                    </a:lnTo>
                    <a:lnTo>
                      <a:pt x="0" y="10"/>
                    </a:lnTo>
                    <a:lnTo>
                      <a:pt x="1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5" name="Freeform 100"/>
              <p:cNvSpPr>
                <a:spLocks/>
              </p:cNvSpPr>
              <p:nvPr/>
            </p:nvSpPr>
            <p:spPr bwMode="auto">
              <a:xfrm>
                <a:off x="4136" y="981"/>
                <a:ext cx="77" cy="107"/>
              </a:xfrm>
              <a:custGeom>
                <a:avLst/>
                <a:gdLst>
                  <a:gd name="T0" fmla="*/ 0 w 77"/>
                  <a:gd name="T1" fmla="*/ 107 h 107"/>
                  <a:gd name="T2" fmla="*/ 14 w 77"/>
                  <a:gd name="T3" fmla="*/ 97 h 107"/>
                  <a:gd name="T4" fmla="*/ 14 w 77"/>
                  <a:gd name="T5" fmla="*/ 73 h 107"/>
                  <a:gd name="T6" fmla="*/ 14 w 77"/>
                  <a:gd name="T7" fmla="*/ 53 h 107"/>
                  <a:gd name="T8" fmla="*/ 27 w 77"/>
                  <a:gd name="T9" fmla="*/ 0 h 107"/>
                  <a:gd name="T10" fmla="*/ 40 w 77"/>
                  <a:gd name="T11" fmla="*/ 0 h 107"/>
                  <a:gd name="T12" fmla="*/ 50 w 77"/>
                  <a:gd name="T13" fmla="*/ 33 h 107"/>
                  <a:gd name="T14" fmla="*/ 77 w 77"/>
                  <a:gd name="T15" fmla="*/ 53 h 107"/>
                  <a:gd name="T16" fmla="*/ 77 w 77"/>
                  <a:gd name="T17" fmla="*/ 73 h 107"/>
                  <a:gd name="T18" fmla="*/ 67 w 77"/>
                  <a:gd name="T19" fmla="*/ 97 h 107"/>
                  <a:gd name="T20" fmla="*/ 27 w 77"/>
                  <a:gd name="T21" fmla="*/ 97 h 107"/>
                  <a:gd name="T22" fmla="*/ 27 w 77"/>
                  <a:gd name="T23" fmla="*/ 107 h 107"/>
                  <a:gd name="T24" fmla="*/ 0 w 77"/>
                  <a:gd name="T25" fmla="*/ 107 h 107"/>
                  <a:gd name="T26" fmla="*/ 0 w 77"/>
                  <a:gd name="T27" fmla="*/ 107 h 107"/>
                  <a:gd name="T28" fmla="*/ 0 w 77"/>
                  <a:gd name="T29" fmla="*/ 107 h 10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"/>
                  <a:gd name="T46" fmla="*/ 0 h 107"/>
                  <a:gd name="T47" fmla="*/ 77 w 77"/>
                  <a:gd name="T48" fmla="*/ 107 h 10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" h="107">
                    <a:moveTo>
                      <a:pt x="0" y="107"/>
                    </a:moveTo>
                    <a:lnTo>
                      <a:pt x="14" y="97"/>
                    </a:lnTo>
                    <a:lnTo>
                      <a:pt x="14" y="73"/>
                    </a:lnTo>
                    <a:lnTo>
                      <a:pt x="14" y="53"/>
                    </a:lnTo>
                    <a:lnTo>
                      <a:pt x="27" y="0"/>
                    </a:lnTo>
                    <a:lnTo>
                      <a:pt x="40" y="0"/>
                    </a:lnTo>
                    <a:lnTo>
                      <a:pt x="50" y="33"/>
                    </a:lnTo>
                    <a:lnTo>
                      <a:pt x="77" y="53"/>
                    </a:lnTo>
                    <a:lnTo>
                      <a:pt x="77" y="73"/>
                    </a:lnTo>
                    <a:lnTo>
                      <a:pt x="67" y="97"/>
                    </a:lnTo>
                    <a:lnTo>
                      <a:pt x="27" y="97"/>
                    </a:lnTo>
                    <a:lnTo>
                      <a:pt x="27" y="107"/>
                    </a:lnTo>
                    <a:lnTo>
                      <a:pt x="0" y="10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6" name="Freeform 101"/>
              <p:cNvSpPr>
                <a:spLocks/>
              </p:cNvSpPr>
              <p:nvPr/>
            </p:nvSpPr>
            <p:spPr bwMode="auto">
              <a:xfrm>
                <a:off x="4046" y="928"/>
                <a:ext cx="104" cy="96"/>
              </a:xfrm>
              <a:custGeom>
                <a:avLst/>
                <a:gdLst>
                  <a:gd name="T0" fmla="*/ 0 w 104"/>
                  <a:gd name="T1" fmla="*/ 33 h 96"/>
                  <a:gd name="T2" fmla="*/ 24 w 104"/>
                  <a:gd name="T3" fmla="*/ 20 h 96"/>
                  <a:gd name="T4" fmla="*/ 77 w 104"/>
                  <a:gd name="T5" fmla="*/ 0 h 96"/>
                  <a:gd name="T6" fmla="*/ 77 w 104"/>
                  <a:gd name="T7" fmla="*/ 33 h 96"/>
                  <a:gd name="T8" fmla="*/ 104 w 104"/>
                  <a:gd name="T9" fmla="*/ 13 h 96"/>
                  <a:gd name="T10" fmla="*/ 104 w 104"/>
                  <a:gd name="T11" fmla="*/ 20 h 96"/>
                  <a:gd name="T12" fmla="*/ 104 w 104"/>
                  <a:gd name="T13" fmla="*/ 63 h 96"/>
                  <a:gd name="T14" fmla="*/ 77 w 104"/>
                  <a:gd name="T15" fmla="*/ 96 h 96"/>
                  <a:gd name="T16" fmla="*/ 50 w 104"/>
                  <a:gd name="T17" fmla="*/ 63 h 96"/>
                  <a:gd name="T18" fmla="*/ 24 w 104"/>
                  <a:gd name="T19" fmla="*/ 73 h 96"/>
                  <a:gd name="T20" fmla="*/ 0 w 104"/>
                  <a:gd name="T21" fmla="*/ 33 h 96"/>
                  <a:gd name="T22" fmla="*/ 0 w 104"/>
                  <a:gd name="T23" fmla="*/ 33 h 96"/>
                  <a:gd name="T24" fmla="*/ 0 w 104"/>
                  <a:gd name="T25" fmla="*/ 33 h 9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04"/>
                  <a:gd name="T40" fmla="*/ 0 h 96"/>
                  <a:gd name="T41" fmla="*/ 104 w 104"/>
                  <a:gd name="T42" fmla="*/ 96 h 9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04" h="96">
                    <a:moveTo>
                      <a:pt x="0" y="33"/>
                    </a:moveTo>
                    <a:lnTo>
                      <a:pt x="24" y="20"/>
                    </a:lnTo>
                    <a:lnTo>
                      <a:pt x="77" y="0"/>
                    </a:lnTo>
                    <a:lnTo>
                      <a:pt x="77" y="33"/>
                    </a:lnTo>
                    <a:lnTo>
                      <a:pt x="104" y="13"/>
                    </a:lnTo>
                    <a:lnTo>
                      <a:pt x="104" y="20"/>
                    </a:lnTo>
                    <a:lnTo>
                      <a:pt x="104" y="63"/>
                    </a:lnTo>
                    <a:lnTo>
                      <a:pt x="77" y="96"/>
                    </a:lnTo>
                    <a:lnTo>
                      <a:pt x="50" y="63"/>
                    </a:lnTo>
                    <a:lnTo>
                      <a:pt x="24" y="73"/>
                    </a:lnTo>
                    <a:lnTo>
                      <a:pt x="0" y="3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7" name="Freeform 102"/>
              <p:cNvSpPr>
                <a:spLocks/>
              </p:cNvSpPr>
              <p:nvPr/>
            </p:nvSpPr>
            <p:spPr bwMode="auto">
              <a:xfrm>
                <a:off x="4046" y="814"/>
                <a:ext cx="77" cy="104"/>
              </a:xfrm>
              <a:custGeom>
                <a:avLst/>
                <a:gdLst>
                  <a:gd name="T0" fmla="*/ 0 w 77"/>
                  <a:gd name="T1" fmla="*/ 70 h 104"/>
                  <a:gd name="T2" fmla="*/ 10 w 77"/>
                  <a:gd name="T3" fmla="*/ 50 h 104"/>
                  <a:gd name="T4" fmla="*/ 37 w 77"/>
                  <a:gd name="T5" fmla="*/ 20 h 104"/>
                  <a:gd name="T6" fmla="*/ 50 w 77"/>
                  <a:gd name="T7" fmla="*/ 0 h 104"/>
                  <a:gd name="T8" fmla="*/ 77 w 77"/>
                  <a:gd name="T9" fmla="*/ 20 h 104"/>
                  <a:gd name="T10" fmla="*/ 77 w 77"/>
                  <a:gd name="T11" fmla="*/ 40 h 104"/>
                  <a:gd name="T12" fmla="*/ 64 w 77"/>
                  <a:gd name="T13" fmla="*/ 84 h 104"/>
                  <a:gd name="T14" fmla="*/ 50 w 77"/>
                  <a:gd name="T15" fmla="*/ 94 h 104"/>
                  <a:gd name="T16" fmla="*/ 24 w 77"/>
                  <a:gd name="T17" fmla="*/ 104 h 104"/>
                  <a:gd name="T18" fmla="*/ 10 w 77"/>
                  <a:gd name="T19" fmla="*/ 84 h 104"/>
                  <a:gd name="T20" fmla="*/ 0 w 77"/>
                  <a:gd name="T21" fmla="*/ 74 h 104"/>
                  <a:gd name="T22" fmla="*/ 0 w 77"/>
                  <a:gd name="T23" fmla="*/ 74 h 104"/>
                  <a:gd name="T24" fmla="*/ 0 w 77"/>
                  <a:gd name="T25" fmla="*/ 70 h 104"/>
                  <a:gd name="T26" fmla="*/ 0 w 77"/>
                  <a:gd name="T27" fmla="*/ 70 h 1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7"/>
                  <a:gd name="T43" fmla="*/ 0 h 104"/>
                  <a:gd name="T44" fmla="*/ 77 w 77"/>
                  <a:gd name="T45" fmla="*/ 104 h 1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7" h="104">
                    <a:moveTo>
                      <a:pt x="0" y="70"/>
                    </a:moveTo>
                    <a:lnTo>
                      <a:pt x="10" y="50"/>
                    </a:lnTo>
                    <a:lnTo>
                      <a:pt x="37" y="20"/>
                    </a:lnTo>
                    <a:lnTo>
                      <a:pt x="50" y="0"/>
                    </a:lnTo>
                    <a:lnTo>
                      <a:pt x="77" y="20"/>
                    </a:lnTo>
                    <a:lnTo>
                      <a:pt x="77" y="40"/>
                    </a:lnTo>
                    <a:lnTo>
                      <a:pt x="64" y="84"/>
                    </a:lnTo>
                    <a:lnTo>
                      <a:pt x="50" y="94"/>
                    </a:lnTo>
                    <a:lnTo>
                      <a:pt x="24" y="104"/>
                    </a:lnTo>
                    <a:lnTo>
                      <a:pt x="10" y="84"/>
                    </a:lnTo>
                    <a:lnTo>
                      <a:pt x="0" y="74"/>
                    </a:lnTo>
                    <a:lnTo>
                      <a:pt x="0" y="7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8" name="Freeform 103"/>
              <p:cNvSpPr>
                <a:spLocks/>
              </p:cNvSpPr>
              <p:nvPr/>
            </p:nvSpPr>
            <p:spPr bwMode="auto">
              <a:xfrm>
                <a:off x="4623" y="1211"/>
                <a:ext cx="103" cy="96"/>
              </a:xfrm>
              <a:custGeom>
                <a:avLst/>
                <a:gdLst>
                  <a:gd name="T0" fmla="*/ 53 w 103"/>
                  <a:gd name="T1" fmla="*/ 43 h 96"/>
                  <a:gd name="T2" fmla="*/ 63 w 103"/>
                  <a:gd name="T3" fmla="*/ 23 h 96"/>
                  <a:gd name="T4" fmla="*/ 89 w 103"/>
                  <a:gd name="T5" fmla="*/ 23 h 96"/>
                  <a:gd name="T6" fmla="*/ 103 w 103"/>
                  <a:gd name="T7" fmla="*/ 53 h 96"/>
                  <a:gd name="T8" fmla="*/ 76 w 103"/>
                  <a:gd name="T9" fmla="*/ 76 h 96"/>
                  <a:gd name="T10" fmla="*/ 63 w 103"/>
                  <a:gd name="T11" fmla="*/ 86 h 96"/>
                  <a:gd name="T12" fmla="*/ 23 w 103"/>
                  <a:gd name="T13" fmla="*/ 96 h 96"/>
                  <a:gd name="T14" fmla="*/ 0 w 103"/>
                  <a:gd name="T15" fmla="*/ 76 h 96"/>
                  <a:gd name="T16" fmla="*/ 10 w 103"/>
                  <a:gd name="T17" fmla="*/ 43 h 96"/>
                  <a:gd name="T18" fmla="*/ 39 w 103"/>
                  <a:gd name="T19" fmla="*/ 0 h 96"/>
                  <a:gd name="T20" fmla="*/ 53 w 103"/>
                  <a:gd name="T21" fmla="*/ 33 h 96"/>
                  <a:gd name="T22" fmla="*/ 53 w 103"/>
                  <a:gd name="T23" fmla="*/ 43 h 96"/>
                  <a:gd name="T24" fmla="*/ 53 w 103"/>
                  <a:gd name="T25" fmla="*/ 43 h 96"/>
                  <a:gd name="T26" fmla="*/ 53 w 103"/>
                  <a:gd name="T27" fmla="*/ 43 h 96"/>
                  <a:gd name="T28" fmla="*/ 53 w 103"/>
                  <a:gd name="T29" fmla="*/ 43 h 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3"/>
                  <a:gd name="T46" fmla="*/ 0 h 96"/>
                  <a:gd name="T47" fmla="*/ 103 w 103"/>
                  <a:gd name="T48" fmla="*/ 96 h 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3" h="96">
                    <a:moveTo>
                      <a:pt x="53" y="43"/>
                    </a:moveTo>
                    <a:lnTo>
                      <a:pt x="63" y="23"/>
                    </a:lnTo>
                    <a:lnTo>
                      <a:pt x="89" y="23"/>
                    </a:lnTo>
                    <a:lnTo>
                      <a:pt x="103" y="53"/>
                    </a:lnTo>
                    <a:lnTo>
                      <a:pt x="76" y="76"/>
                    </a:lnTo>
                    <a:lnTo>
                      <a:pt x="63" y="86"/>
                    </a:lnTo>
                    <a:lnTo>
                      <a:pt x="23" y="96"/>
                    </a:lnTo>
                    <a:lnTo>
                      <a:pt x="0" y="76"/>
                    </a:lnTo>
                    <a:lnTo>
                      <a:pt x="10" y="43"/>
                    </a:lnTo>
                    <a:lnTo>
                      <a:pt x="39" y="0"/>
                    </a:lnTo>
                    <a:lnTo>
                      <a:pt x="53" y="33"/>
                    </a:lnTo>
                    <a:lnTo>
                      <a:pt x="53" y="4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09" name="Freeform 104"/>
              <p:cNvSpPr>
                <a:spLocks/>
              </p:cNvSpPr>
              <p:nvPr/>
            </p:nvSpPr>
            <p:spPr bwMode="auto">
              <a:xfrm>
                <a:off x="4752" y="1264"/>
                <a:ext cx="54" cy="43"/>
              </a:xfrm>
              <a:custGeom>
                <a:avLst/>
                <a:gdLst>
                  <a:gd name="T0" fmla="*/ 0 w 54"/>
                  <a:gd name="T1" fmla="*/ 23 h 43"/>
                  <a:gd name="T2" fmla="*/ 27 w 54"/>
                  <a:gd name="T3" fmla="*/ 43 h 43"/>
                  <a:gd name="T4" fmla="*/ 54 w 54"/>
                  <a:gd name="T5" fmla="*/ 23 h 43"/>
                  <a:gd name="T6" fmla="*/ 27 w 54"/>
                  <a:gd name="T7" fmla="*/ 23 h 43"/>
                  <a:gd name="T8" fmla="*/ 14 w 54"/>
                  <a:gd name="T9" fmla="*/ 0 h 43"/>
                  <a:gd name="T10" fmla="*/ 0 w 54"/>
                  <a:gd name="T11" fmla="*/ 23 h 43"/>
                  <a:gd name="T12" fmla="*/ 0 w 54"/>
                  <a:gd name="T13" fmla="*/ 23 h 43"/>
                  <a:gd name="T14" fmla="*/ 0 w 54"/>
                  <a:gd name="T15" fmla="*/ 23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4"/>
                  <a:gd name="T25" fmla="*/ 0 h 43"/>
                  <a:gd name="T26" fmla="*/ 54 w 54"/>
                  <a:gd name="T27" fmla="*/ 43 h 43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4" h="43">
                    <a:moveTo>
                      <a:pt x="0" y="23"/>
                    </a:moveTo>
                    <a:lnTo>
                      <a:pt x="27" y="43"/>
                    </a:lnTo>
                    <a:lnTo>
                      <a:pt x="54" y="23"/>
                    </a:lnTo>
                    <a:lnTo>
                      <a:pt x="27" y="23"/>
                    </a:lnTo>
                    <a:lnTo>
                      <a:pt x="14" y="0"/>
                    </a:lnTo>
                    <a:lnTo>
                      <a:pt x="0" y="2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0" name="Freeform 105"/>
              <p:cNvSpPr>
                <a:spLocks/>
              </p:cNvSpPr>
              <p:nvPr/>
            </p:nvSpPr>
            <p:spPr bwMode="auto">
              <a:xfrm>
                <a:off x="3547" y="1138"/>
                <a:ext cx="196" cy="193"/>
              </a:xfrm>
              <a:custGeom>
                <a:avLst/>
                <a:gdLst>
                  <a:gd name="T0" fmla="*/ 23 w 196"/>
                  <a:gd name="T1" fmla="*/ 193 h 193"/>
                  <a:gd name="T2" fmla="*/ 50 w 196"/>
                  <a:gd name="T3" fmla="*/ 169 h 193"/>
                  <a:gd name="T4" fmla="*/ 50 w 196"/>
                  <a:gd name="T5" fmla="*/ 149 h 193"/>
                  <a:gd name="T6" fmla="*/ 63 w 196"/>
                  <a:gd name="T7" fmla="*/ 126 h 193"/>
                  <a:gd name="T8" fmla="*/ 90 w 196"/>
                  <a:gd name="T9" fmla="*/ 116 h 193"/>
                  <a:gd name="T10" fmla="*/ 103 w 196"/>
                  <a:gd name="T11" fmla="*/ 86 h 193"/>
                  <a:gd name="T12" fmla="*/ 143 w 196"/>
                  <a:gd name="T13" fmla="*/ 73 h 193"/>
                  <a:gd name="T14" fmla="*/ 170 w 196"/>
                  <a:gd name="T15" fmla="*/ 53 h 193"/>
                  <a:gd name="T16" fmla="*/ 183 w 196"/>
                  <a:gd name="T17" fmla="*/ 43 h 193"/>
                  <a:gd name="T18" fmla="*/ 196 w 196"/>
                  <a:gd name="T19" fmla="*/ 13 h 193"/>
                  <a:gd name="T20" fmla="*/ 183 w 196"/>
                  <a:gd name="T21" fmla="*/ 0 h 193"/>
                  <a:gd name="T22" fmla="*/ 156 w 196"/>
                  <a:gd name="T23" fmla="*/ 13 h 193"/>
                  <a:gd name="T24" fmla="*/ 143 w 196"/>
                  <a:gd name="T25" fmla="*/ 19 h 193"/>
                  <a:gd name="T26" fmla="*/ 103 w 196"/>
                  <a:gd name="T27" fmla="*/ 43 h 193"/>
                  <a:gd name="T28" fmla="*/ 76 w 196"/>
                  <a:gd name="T29" fmla="*/ 53 h 193"/>
                  <a:gd name="T30" fmla="*/ 50 w 196"/>
                  <a:gd name="T31" fmla="*/ 86 h 193"/>
                  <a:gd name="T32" fmla="*/ 23 w 196"/>
                  <a:gd name="T33" fmla="*/ 106 h 193"/>
                  <a:gd name="T34" fmla="*/ 0 w 196"/>
                  <a:gd name="T35" fmla="*/ 139 h 193"/>
                  <a:gd name="T36" fmla="*/ 0 w 196"/>
                  <a:gd name="T37" fmla="*/ 169 h 193"/>
                  <a:gd name="T38" fmla="*/ 0 w 196"/>
                  <a:gd name="T39" fmla="*/ 193 h 193"/>
                  <a:gd name="T40" fmla="*/ 23 w 196"/>
                  <a:gd name="T41" fmla="*/ 193 h 193"/>
                  <a:gd name="T42" fmla="*/ 23 w 196"/>
                  <a:gd name="T43" fmla="*/ 193 h 193"/>
                  <a:gd name="T44" fmla="*/ 23 w 196"/>
                  <a:gd name="T45" fmla="*/ 193 h 193"/>
                  <a:gd name="T46" fmla="*/ 23 w 196"/>
                  <a:gd name="T47" fmla="*/ 193 h 19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96"/>
                  <a:gd name="T73" fmla="*/ 0 h 193"/>
                  <a:gd name="T74" fmla="*/ 196 w 196"/>
                  <a:gd name="T75" fmla="*/ 193 h 19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96" h="193">
                    <a:moveTo>
                      <a:pt x="23" y="193"/>
                    </a:moveTo>
                    <a:lnTo>
                      <a:pt x="50" y="169"/>
                    </a:lnTo>
                    <a:lnTo>
                      <a:pt x="50" y="149"/>
                    </a:lnTo>
                    <a:lnTo>
                      <a:pt x="63" y="126"/>
                    </a:lnTo>
                    <a:lnTo>
                      <a:pt x="90" y="116"/>
                    </a:lnTo>
                    <a:lnTo>
                      <a:pt x="103" y="86"/>
                    </a:lnTo>
                    <a:lnTo>
                      <a:pt x="143" y="73"/>
                    </a:lnTo>
                    <a:lnTo>
                      <a:pt x="170" y="53"/>
                    </a:lnTo>
                    <a:lnTo>
                      <a:pt x="183" y="43"/>
                    </a:lnTo>
                    <a:lnTo>
                      <a:pt x="196" y="13"/>
                    </a:lnTo>
                    <a:lnTo>
                      <a:pt x="183" y="0"/>
                    </a:lnTo>
                    <a:lnTo>
                      <a:pt x="156" y="13"/>
                    </a:lnTo>
                    <a:lnTo>
                      <a:pt x="143" y="19"/>
                    </a:lnTo>
                    <a:lnTo>
                      <a:pt x="103" y="43"/>
                    </a:lnTo>
                    <a:lnTo>
                      <a:pt x="76" y="53"/>
                    </a:lnTo>
                    <a:lnTo>
                      <a:pt x="50" y="86"/>
                    </a:lnTo>
                    <a:lnTo>
                      <a:pt x="23" y="106"/>
                    </a:lnTo>
                    <a:lnTo>
                      <a:pt x="0" y="139"/>
                    </a:lnTo>
                    <a:lnTo>
                      <a:pt x="0" y="169"/>
                    </a:lnTo>
                    <a:lnTo>
                      <a:pt x="0" y="193"/>
                    </a:lnTo>
                    <a:lnTo>
                      <a:pt x="23" y="19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1" name="Freeform 106"/>
              <p:cNvSpPr>
                <a:spLocks/>
              </p:cNvSpPr>
              <p:nvPr/>
            </p:nvSpPr>
            <p:spPr bwMode="auto">
              <a:xfrm>
                <a:off x="3507" y="1341"/>
                <a:ext cx="76" cy="123"/>
              </a:xfrm>
              <a:custGeom>
                <a:avLst/>
                <a:gdLst>
                  <a:gd name="T0" fmla="*/ 23 w 76"/>
                  <a:gd name="T1" fmla="*/ 20 h 123"/>
                  <a:gd name="T2" fmla="*/ 40 w 76"/>
                  <a:gd name="T3" fmla="*/ 10 h 123"/>
                  <a:gd name="T4" fmla="*/ 50 w 76"/>
                  <a:gd name="T5" fmla="*/ 0 h 123"/>
                  <a:gd name="T6" fmla="*/ 50 w 76"/>
                  <a:gd name="T7" fmla="*/ 30 h 123"/>
                  <a:gd name="T8" fmla="*/ 50 w 76"/>
                  <a:gd name="T9" fmla="*/ 50 h 123"/>
                  <a:gd name="T10" fmla="*/ 50 w 76"/>
                  <a:gd name="T11" fmla="*/ 73 h 123"/>
                  <a:gd name="T12" fmla="*/ 63 w 76"/>
                  <a:gd name="T13" fmla="*/ 93 h 123"/>
                  <a:gd name="T14" fmla="*/ 76 w 76"/>
                  <a:gd name="T15" fmla="*/ 103 h 123"/>
                  <a:gd name="T16" fmla="*/ 76 w 76"/>
                  <a:gd name="T17" fmla="*/ 123 h 123"/>
                  <a:gd name="T18" fmla="*/ 63 w 76"/>
                  <a:gd name="T19" fmla="*/ 123 h 123"/>
                  <a:gd name="T20" fmla="*/ 50 w 76"/>
                  <a:gd name="T21" fmla="*/ 123 h 123"/>
                  <a:gd name="T22" fmla="*/ 40 w 76"/>
                  <a:gd name="T23" fmla="*/ 123 h 123"/>
                  <a:gd name="T24" fmla="*/ 23 w 76"/>
                  <a:gd name="T25" fmla="*/ 113 h 123"/>
                  <a:gd name="T26" fmla="*/ 10 w 76"/>
                  <a:gd name="T27" fmla="*/ 103 h 123"/>
                  <a:gd name="T28" fmla="*/ 0 w 76"/>
                  <a:gd name="T29" fmla="*/ 93 h 123"/>
                  <a:gd name="T30" fmla="*/ 0 w 76"/>
                  <a:gd name="T31" fmla="*/ 80 h 123"/>
                  <a:gd name="T32" fmla="*/ 0 w 76"/>
                  <a:gd name="T33" fmla="*/ 73 h 123"/>
                  <a:gd name="T34" fmla="*/ 10 w 76"/>
                  <a:gd name="T35" fmla="*/ 50 h 123"/>
                  <a:gd name="T36" fmla="*/ 10 w 76"/>
                  <a:gd name="T37" fmla="*/ 40 h 123"/>
                  <a:gd name="T38" fmla="*/ 23 w 76"/>
                  <a:gd name="T39" fmla="*/ 10 h 123"/>
                  <a:gd name="T40" fmla="*/ 40 w 76"/>
                  <a:gd name="T41" fmla="*/ 0 h 123"/>
                  <a:gd name="T42" fmla="*/ 23 w 76"/>
                  <a:gd name="T43" fmla="*/ 20 h 123"/>
                  <a:gd name="T44" fmla="*/ 23 w 76"/>
                  <a:gd name="T45" fmla="*/ 20 h 123"/>
                  <a:gd name="T46" fmla="*/ 23 w 76"/>
                  <a:gd name="T47" fmla="*/ 20 h 12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76"/>
                  <a:gd name="T73" fmla="*/ 0 h 123"/>
                  <a:gd name="T74" fmla="*/ 76 w 76"/>
                  <a:gd name="T75" fmla="*/ 123 h 12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76" h="123">
                    <a:moveTo>
                      <a:pt x="23" y="20"/>
                    </a:moveTo>
                    <a:lnTo>
                      <a:pt x="40" y="10"/>
                    </a:lnTo>
                    <a:lnTo>
                      <a:pt x="50" y="0"/>
                    </a:lnTo>
                    <a:lnTo>
                      <a:pt x="50" y="30"/>
                    </a:lnTo>
                    <a:lnTo>
                      <a:pt x="50" y="50"/>
                    </a:lnTo>
                    <a:lnTo>
                      <a:pt x="50" y="73"/>
                    </a:lnTo>
                    <a:lnTo>
                      <a:pt x="63" y="93"/>
                    </a:lnTo>
                    <a:lnTo>
                      <a:pt x="76" y="103"/>
                    </a:lnTo>
                    <a:lnTo>
                      <a:pt x="76" y="123"/>
                    </a:lnTo>
                    <a:lnTo>
                      <a:pt x="63" y="123"/>
                    </a:lnTo>
                    <a:lnTo>
                      <a:pt x="50" y="123"/>
                    </a:lnTo>
                    <a:lnTo>
                      <a:pt x="40" y="123"/>
                    </a:lnTo>
                    <a:lnTo>
                      <a:pt x="23" y="113"/>
                    </a:lnTo>
                    <a:lnTo>
                      <a:pt x="10" y="103"/>
                    </a:lnTo>
                    <a:lnTo>
                      <a:pt x="0" y="93"/>
                    </a:lnTo>
                    <a:lnTo>
                      <a:pt x="0" y="80"/>
                    </a:lnTo>
                    <a:lnTo>
                      <a:pt x="0" y="73"/>
                    </a:lnTo>
                    <a:lnTo>
                      <a:pt x="10" y="50"/>
                    </a:lnTo>
                    <a:lnTo>
                      <a:pt x="10" y="40"/>
                    </a:lnTo>
                    <a:lnTo>
                      <a:pt x="23" y="10"/>
                    </a:lnTo>
                    <a:lnTo>
                      <a:pt x="40" y="0"/>
                    </a:lnTo>
                    <a:lnTo>
                      <a:pt x="23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2" name="Freeform 107"/>
              <p:cNvSpPr>
                <a:spLocks/>
              </p:cNvSpPr>
              <p:nvPr/>
            </p:nvSpPr>
            <p:spPr bwMode="auto">
              <a:xfrm>
                <a:off x="2967" y="2286"/>
                <a:ext cx="14" cy="10"/>
              </a:xfrm>
              <a:custGeom>
                <a:avLst/>
                <a:gdLst>
                  <a:gd name="T0" fmla="*/ 0 w 14"/>
                  <a:gd name="T1" fmla="*/ 10 h 10"/>
                  <a:gd name="T2" fmla="*/ 0 w 14"/>
                  <a:gd name="T3" fmla="*/ 0 h 10"/>
                  <a:gd name="T4" fmla="*/ 14 w 14"/>
                  <a:gd name="T5" fmla="*/ 0 h 10"/>
                  <a:gd name="T6" fmla="*/ 14 w 14"/>
                  <a:gd name="T7" fmla="*/ 10 h 10"/>
                  <a:gd name="T8" fmla="*/ 0 w 14"/>
                  <a:gd name="T9" fmla="*/ 10 h 10"/>
                  <a:gd name="T10" fmla="*/ 0 w 14"/>
                  <a:gd name="T11" fmla="*/ 10 h 10"/>
                  <a:gd name="T12" fmla="*/ 0 w 14"/>
                  <a:gd name="T13" fmla="*/ 10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"/>
                  <a:gd name="T22" fmla="*/ 0 h 10"/>
                  <a:gd name="T23" fmla="*/ 14 w 14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" h="10">
                    <a:moveTo>
                      <a:pt x="0" y="10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14" y="10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3" name="Freeform 108"/>
              <p:cNvSpPr>
                <a:spLocks/>
              </p:cNvSpPr>
              <p:nvPr/>
            </p:nvSpPr>
            <p:spPr bwMode="auto">
              <a:xfrm>
                <a:off x="2914" y="2210"/>
                <a:ext cx="13" cy="23"/>
              </a:xfrm>
              <a:custGeom>
                <a:avLst/>
                <a:gdLst>
                  <a:gd name="T0" fmla="*/ 0 w 13"/>
                  <a:gd name="T1" fmla="*/ 0 h 23"/>
                  <a:gd name="T2" fmla="*/ 13 w 13"/>
                  <a:gd name="T3" fmla="*/ 13 h 23"/>
                  <a:gd name="T4" fmla="*/ 13 w 13"/>
                  <a:gd name="T5" fmla="*/ 23 h 23"/>
                  <a:gd name="T6" fmla="*/ 3 w 13"/>
                  <a:gd name="T7" fmla="*/ 0 h 23"/>
                  <a:gd name="T8" fmla="*/ 3 w 13"/>
                  <a:gd name="T9" fmla="*/ 0 h 23"/>
                  <a:gd name="T10" fmla="*/ 0 w 13"/>
                  <a:gd name="T11" fmla="*/ 0 h 23"/>
                  <a:gd name="T12" fmla="*/ 0 w 13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23"/>
                  <a:gd name="T23" fmla="*/ 13 w 13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23">
                    <a:moveTo>
                      <a:pt x="0" y="0"/>
                    </a:moveTo>
                    <a:lnTo>
                      <a:pt x="13" y="13"/>
                    </a:lnTo>
                    <a:lnTo>
                      <a:pt x="13" y="23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  <p:sp>
            <p:nvSpPr>
              <p:cNvPr id="114" name="Freeform 109"/>
              <p:cNvSpPr>
                <a:spLocks/>
              </p:cNvSpPr>
              <p:nvPr/>
            </p:nvSpPr>
            <p:spPr bwMode="auto">
              <a:xfrm>
                <a:off x="3110" y="2350"/>
                <a:ext cx="27" cy="20"/>
              </a:xfrm>
              <a:custGeom>
                <a:avLst/>
                <a:gdLst>
                  <a:gd name="T0" fmla="*/ 0 w 27"/>
                  <a:gd name="T1" fmla="*/ 0 h 20"/>
                  <a:gd name="T2" fmla="*/ 14 w 27"/>
                  <a:gd name="T3" fmla="*/ 10 h 20"/>
                  <a:gd name="T4" fmla="*/ 27 w 27"/>
                  <a:gd name="T5" fmla="*/ 20 h 20"/>
                  <a:gd name="T6" fmla="*/ 4 w 27"/>
                  <a:gd name="T7" fmla="*/ 20 h 20"/>
                  <a:gd name="T8" fmla="*/ 4 w 27"/>
                  <a:gd name="T9" fmla="*/ 0 h 20"/>
                  <a:gd name="T10" fmla="*/ 4 w 27"/>
                  <a:gd name="T11" fmla="*/ 0 h 20"/>
                  <a:gd name="T12" fmla="*/ 0 w 27"/>
                  <a:gd name="T13" fmla="*/ 0 h 20"/>
                  <a:gd name="T14" fmla="*/ 0 w 27"/>
                  <a:gd name="T15" fmla="*/ 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7"/>
                  <a:gd name="T25" fmla="*/ 0 h 20"/>
                  <a:gd name="T26" fmla="*/ 27 w 27"/>
                  <a:gd name="T27" fmla="*/ 20 h 2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7" h="20">
                    <a:moveTo>
                      <a:pt x="0" y="0"/>
                    </a:moveTo>
                    <a:lnTo>
                      <a:pt x="14" y="10"/>
                    </a:lnTo>
                    <a:lnTo>
                      <a:pt x="27" y="20"/>
                    </a:lnTo>
                    <a:lnTo>
                      <a:pt x="4" y="20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en-US" sz="1400" b="1" smtClean="0">
                  <a:solidFill>
                    <a:srgbClr val="004990"/>
                  </a:solidFill>
                </a:endParaRPr>
              </a:p>
            </p:txBody>
          </p:sp>
        </p:grpSp>
        <p:sp>
          <p:nvSpPr>
            <p:cNvPr id="126" name="Oval 125"/>
            <p:cNvSpPr/>
            <p:nvPr/>
          </p:nvSpPr>
          <p:spPr>
            <a:xfrm>
              <a:off x="475774" y="5293763"/>
              <a:ext cx="285507" cy="286291"/>
            </a:xfrm>
            <a:prstGeom prst="ellipse">
              <a:avLst/>
            </a:prstGeom>
            <a:solidFill>
              <a:srgbClr val="00499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  <p:sp>
          <p:nvSpPr>
            <p:cNvPr id="127" name="Oval 126"/>
            <p:cNvSpPr/>
            <p:nvPr/>
          </p:nvSpPr>
          <p:spPr>
            <a:xfrm rot="195188">
              <a:off x="475774" y="5665506"/>
              <a:ext cx="295273" cy="286291"/>
            </a:xfrm>
            <a:prstGeom prst="ellipse">
              <a:avLst/>
            </a:prstGeom>
            <a:solidFill>
              <a:srgbClr val="CC593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100" b="1" dirty="0" err="1" smtClean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61280" y="5300863"/>
              <a:ext cx="14829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b="1" dirty="0" smtClean="0"/>
                <a:t>Mercado de dívida</a:t>
              </a:r>
              <a:endParaRPr lang="en-US" sz="1100" b="1" dirty="0" smtClean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61279" y="5688224"/>
              <a:ext cx="148291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b="1" dirty="0" smtClean="0"/>
                <a:t>Mercado acionário</a:t>
              </a:r>
              <a:endParaRPr lang="en-US" sz="1100" b="1" dirty="0" smtClean="0"/>
            </a:p>
          </p:txBody>
        </p:sp>
      </p:grp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" y="137160"/>
            <a:ext cx="8778240" cy="649224"/>
          </a:xfrm>
        </p:spPr>
        <p:txBody>
          <a:bodyPr/>
          <a:lstStyle/>
          <a:p>
            <a:r>
              <a:rPr lang="pt-BR" dirty="0" smtClean="0"/>
              <a:t>Qual o tamanho relativo de Brasil?</a:t>
            </a:r>
          </a:p>
          <a:p>
            <a:r>
              <a:rPr lang="pt-BR" sz="1600" b="0" dirty="0" smtClean="0"/>
              <a:t>Tamanho dos mercados de dívida e acionário (em US$ Trilhões)</a:t>
            </a:r>
            <a:endParaRPr lang="pt-BR" sz="1600" b="0" dirty="0"/>
          </a:p>
          <a:p>
            <a:endParaRPr lang="pt-BR" sz="3200" dirty="0"/>
          </a:p>
          <a:p>
            <a:endParaRPr lang="en-US" dirty="0"/>
          </a:p>
        </p:txBody>
      </p:sp>
      <p:sp>
        <p:nvSpPr>
          <p:cNvPr id="5" name="Text Placeholder 8"/>
          <p:cNvSpPr txBox="1">
            <a:spLocks/>
          </p:cNvSpPr>
          <p:nvPr/>
        </p:nvSpPr>
        <p:spPr bwMode="gray">
          <a:xfrm>
            <a:off x="140112" y="6169877"/>
            <a:ext cx="8778240" cy="191970"/>
          </a:xfrm>
          <a:prstGeom prst="rect">
            <a:avLst/>
          </a:prstGeom>
        </p:spPr>
        <p:txBody>
          <a:bodyPr vert="horz" wrap="square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ts val="840"/>
              </a:spcBef>
              <a:spcAft>
                <a:spcPts val="840"/>
              </a:spcAft>
              <a:buFontTx/>
              <a:buNone/>
              <a:defRPr sz="1400" b="1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3429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4572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 Narrow" pitchFamily="34" charset="0"/>
              <a:buChar char="–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5715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" pitchFamily="2" charset="2"/>
              <a:buChar char="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6858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Wingdings 3" pitchFamily="18" charset="2"/>
              <a:buChar char="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800" b="0" i="1" dirty="0" err="1" smtClean="0">
                <a:solidFill>
                  <a:schemeClr val="bg1">
                    <a:lumMod val="50000"/>
                  </a:schemeClr>
                </a:solidFill>
              </a:rPr>
              <a:t>Fontes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en-US" sz="800" b="0" i="1" dirty="0" err="1" smtClean="0">
                <a:solidFill>
                  <a:schemeClr val="bg1">
                    <a:lumMod val="50000"/>
                  </a:schemeClr>
                </a:solidFill>
              </a:rPr>
              <a:t>Dívida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– Bank 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</a:rPr>
              <a:t>of International 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Settlements 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BIS), dados 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</a:rPr>
              <a:t>de </a:t>
            </a:r>
            <a:r>
              <a:rPr lang="en-US" sz="800" b="0" i="1" dirty="0" err="1" smtClean="0">
                <a:solidFill>
                  <a:schemeClr val="bg1">
                    <a:lumMod val="50000"/>
                  </a:schemeClr>
                </a:solidFill>
              </a:rPr>
              <a:t>dez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/17 (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http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  <a:hlinkClick r:id="rId3"/>
              </a:rPr>
              <a:t>://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stats.bis.org/statx/srs/table/c1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); </a:t>
            </a:r>
            <a:r>
              <a:rPr lang="en-US" sz="800" b="0" i="1" dirty="0" err="1" smtClean="0">
                <a:solidFill>
                  <a:schemeClr val="bg1">
                    <a:lumMod val="50000"/>
                  </a:schemeClr>
                </a:solidFill>
              </a:rPr>
              <a:t>Ações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 – World Bank, dados de </a:t>
            </a:r>
            <a:r>
              <a:rPr lang="en-US" sz="800" b="0" i="1" dirty="0" err="1" smtClean="0">
                <a:solidFill>
                  <a:schemeClr val="bg1">
                    <a:lumMod val="50000"/>
                  </a:schemeClr>
                </a:solidFill>
              </a:rPr>
              <a:t>dez</a:t>
            </a:r>
            <a:r>
              <a:rPr lang="en-US" sz="800" b="0" i="1" dirty="0">
                <a:solidFill>
                  <a:schemeClr val="bg1">
                    <a:lumMod val="50000"/>
                  </a:schemeClr>
                </a:solidFill>
              </a:rPr>
              <a:t>/17 (https://</a:t>
            </a:r>
            <a:r>
              <a:rPr lang="en-US" sz="800" b="0" i="1" dirty="0" smtClean="0">
                <a:solidFill>
                  <a:schemeClr val="bg1">
                    <a:lumMod val="50000"/>
                  </a:schemeClr>
                </a:solidFill>
              </a:rPr>
              <a:t>data.worldbank.org/indicator/CM.MKT.LCAP.CD)</a:t>
            </a:r>
            <a:endParaRPr lang="pt-BR" sz="800" b="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967491" y="2624325"/>
            <a:ext cx="1306800" cy="1306800"/>
          </a:xfrm>
          <a:prstGeom prst="ellipse">
            <a:avLst/>
          </a:prstGeom>
          <a:solidFill>
            <a:srgbClr val="00499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39,5</a:t>
            </a:r>
            <a:endParaRPr lang="en-US" sz="1100" b="1" dirty="0" err="1" smtClean="0"/>
          </a:p>
        </p:txBody>
      </p:sp>
      <p:sp>
        <p:nvSpPr>
          <p:cNvPr id="116" name="Oval 115"/>
          <p:cNvSpPr/>
          <p:nvPr/>
        </p:nvSpPr>
        <p:spPr>
          <a:xfrm>
            <a:off x="2160254" y="2738122"/>
            <a:ext cx="1141200" cy="1141200"/>
          </a:xfrm>
          <a:prstGeom prst="ellipse">
            <a:avLst/>
          </a:prstGeom>
          <a:solidFill>
            <a:schemeClr val="accent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34,5</a:t>
            </a:r>
            <a:endParaRPr lang="en-US" sz="1100" b="1" dirty="0" err="1" smtClean="0"/>
          </a:p>
        </p:txBody>
      </p:sp>
      <p:sp>
        <p:nvSpPr>
          <p:cNvPr id="118" name="Oval 117"/>
          <p:cNvSpPr/>
          <p:nvPr/>
        </p:nvSpPr>
        <p:spPr>
          <a:xfrm>
            <a:off x="3717173" y="2769426"/>
            <a:ext cx="1054800" cy="1054800"/>
          </a:xfrm>
          <a:prstGeom prst="ellipse">
            <a:avLst/>
          </a:prstGeom>
          <a:solidFill>
            <a:srgbClr val="00499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28,8</a:t>
            </a:r>
            <a:endParaRPr lang="en-US" sz="1100" b="1" dirty="0" err="1" smtClean="0"/>
          </a:p>
        </p:txBody>
      </p:sp>
      <p:sp>
        <p:nvSpPr>
          <p:cNvPr id="119" name="Oval 118"/>
          <p:cNvSpPr/>
          <p:nvPr/>
        </p:nvSpPr>
        <p:spPr>
          <a:xfrm>
            <a:off x="6532864" y="3136795"/>
            <a:ext cx="1029600" cy="1029600"/>
          </a:xfrm>
          <a:prstGeom prst="ellipse">
            <a:avLst/>
          </a:prstGeom>
          <a:solidFill>
            <a:srgbClr val="00499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27,7</a:t>
            </a:r>
            <a:endParaRPr lang="en-US" sz="1100" b="1" dirty="0" err="1" smtClean="0"/>
          </a:p>
        </p:txBody>
      </p:sp>
      <p:sp>
        <p:nvSpPr>
          <p:cNvPr id="120" name="Oval 119"/>
          <p:cNvSpPr/>
          <p:nvPr/>
        </p:nvSpPr>
        <p:spPr>
          <a:xfrm>
            <a:off x="7328677" y="3164945"/>
            <a:ext cx="1011600" cy="1011600"/>
          </a:xfrm>
          <a:prstGeom prst="ellipse">
            <a:avLst/>
          </a:prstGeom>
          <a:solidFill>
            <a:srgbClr val="CC593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26,5</a:t>
            </a:r>
            <a:endParaRPr lang="en-US" sz="1100" b="1" dirty="0" err="1" smtClean="0"/>
          </a:p>
        </p:txBody>
      </p:sp>
      <p:sp>
        <p:nvSpPr>
          <p:cNvPr id="121" name="Oval 120"/>
          <p:cNvSpPr/>
          <p:nvPr/>
        </p:nvSpPr>
        <p:spPr>
          <a:xfrm>
            <a:off x="4601523" y="2896207"/>
            <a:ext cx="838800" cy="838800"/>
          </a:xfrm>
          <a:prstGeom prst="ellipse">
            <a:avLst/>
          </a:prstGeom>
          <a:solidFill>
            <a:srgbClr val="CC593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1100" b="1" dirty="0" smtClean="0"/>
              <a:t>7,9</a:t>
            </a:r>
            <a:endParaRPr lang="en-US" sz="1100" b="1" dirty="0" err="1" smtClean="0"/>
          </a:p>
        </p:txBody>
      </p:sp>
      <p:sp>
        <p:nvSpPr>
          <p:cNvPr id="122" name="Oval 121"/>
          <p:cNvSpPr/>
          <p:nvPr/>
        </p:nvSpPr>
        <p:spPr>
          <a:xfrm>
            <a:off x="3151188" y="4681575"/>
            <a:ext cx="309600" cy="309600"/>
          </a:xfrm>
          <a:prstGeom prst="ellipse">
            <a:avLst/>
          </a:prstGeom>
          <a:solidFill>
            <a:srgbClr val="00499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123" name="Oval 122"/>
          <p:cNvSpPr/>
          <p:nvPr/>
        </p:nvSpPr>
        <p:spPr>
          <a:xfrm flipH="1">
            <a:off x="3412359" y="4738912"/>
            <a:ext cx="180000" cy="180000"/>
          </a:xfrm>
          <a:prstGeom prst="ellipse">
            <a:avLst/>
          </a:prstGeom>
          <a:solidFill>
            <a:srgbClr val="CC593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2855272" y="4714122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/>
              <a:t>2,0</a:t>
            </a:r>
            <a:endParaRPr lang="en-US" sz="1100" b="1" dirty="0" smtClean="0"/>
          </a:p>
        </p:txBody>
      </p:sp>
      <p:sp>
        <p:nvSpPr>
          <p:cNvPr id="125" name="TextBox 124"/>
          <p:cNvSpPr txBox="1"/>
          <p:nvPr/>
        </p:nvSpPr>
        <p:spPr>
          <a:xfrm>
            <a:off x="3550823" y="4698107"/>
            <a:ext cx="355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/>
              <a:t>0,9</a:t>
            </a:r>
            <a:endParaRPr lang="en-US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34746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37160" y="137160"/>
            <a:ext cx="9006840" cy="402336"/>
          </a:xfrm>
        </p:spPr>
        <p:txBody>
          <a:bodyPr/>
          <a:lstStyle/>
          <a:p>
            <a:r>
              <a:rPr lang="pt-BR" dirty="0" smtClean="0"/>
              <a:t>O que são os Benchmarks Internacionais?</a:t>
            </a:r>
            <a:endParaRPr lang="en-US" dirty="0" smtClean="0"/>
          </a:p>
        </p:txBody>
      </p:sp>
      <p:sp>
        <p:nvSpPr>
          <p:cNvPr id="12" name="Text Placeholder 4"/>
          <p:cNvSpPr txBox="1">
            <a:spLocks/>
          </p:cNvSpPr>
          <p:nvPr/>
        </p:nvSpPr>
        <p:spPr bwMode="gray">
          <a:xfrm>
            <a:off x="9461500" y="533146"/>
            <a:ext cx="4343400" cy="457200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840"/>
              </a:spcBef>
              <a:spcAft>
                <a:spcPts val="840"/>
              </a:spcAft>
              <a:buFontTx/>
              <a:buNone/>
              <a:defRPr sz="1400" b="1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3429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4572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 Narrow" pitchFamily="34" charset="0"/>
              <a:buChar char="–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5715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" pitchFamily="2" charset="2"/>
              <a:buChar char="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685800" indent="-1143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Wingdings 3" pitchFamily="18" charset="2"/>
              <a:buChar char="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24" name="Text Placeholder 13"/>
          <p:cNvSpPr txBox="1">
            <a:spLocks/>
          </p:cNvSpPr>
          <p:nvPr/>
        </p:nvSpPr>
        <p:spPr bwMode="gray">
          <a:xfrm>
            <a:off x="6030965" y="1280160"/>
            <a:ext cx="8778241" cy="359060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200"/>
              </a:spcBef>
              <a:spcAft>
                <a:spcPts val="200"/>
              </a:spcAft>
              <a:buFontTx/>
              <a:buNone/>
              <a:defRPr sz="1400" b="1" kern="1200">
                <a:solidFill>
                  <a:schemeClr val="tx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342900" indent="-114300" algn="l" defTabSz="914400" rtl="0" eaLnBrk="1" latinLnBrk="0" hangingPunct="1">
              <a:spcBef>
                <a:spcPts val="0"/>
              </a:spcBef>
              <a:buClr>
                <a:schemeClr val="accent6"/>
              </a:buClr>
              <a:buSzPct val="110000"/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457200" indent="-114300" algn="l" defTabSz="914400" rtl="0" eaLnBrk="1" latinLnBrk="0" hangingPunct="1">
              <a:spcBef>
                <a:spcPts val="0"/>
              </a:spcBef>
              <a:buClr>
                <a:schemeClr val="accent6"/>
              </a:buClr>
              <a:buFont typeface="Arial Narrow" pitchFamily="34" charset="0"/>
              <a:buChar char="–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571500" indent="-114300" algn="l" defTabSz="914400" rtl="0" eaLnBrk="1" latinLnBrk="0" hangingPunct="1">
              <a:spcBef>
                <a:spcPts val="0"/>
              </a:spcBef>
              <a:buClr>
                <a:schemeClr val="accent6"/>
              </a:buClr>
              <a:buSzPct val="100000"/>
              <a:buFont typeface="Wingdings" pitchFamily="2" charset="2"/>
              <a:buChar char="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685800" indent="-114300" algn="l" defTabSz="914400" rtl="0" eaLnBrk="1" latinLnBrk="0" hangingPunct="1">
              <a:spcBef>
                <a:spcPts val="0"/>
              </a:spcBef>
              <a:buClr>
                <a:schemeClr val="accent6"/>
              </a:buClr>
              <a:buSzPct val="90000"/>
              <a:buFont typeface="Wingdings 3" pitchFamily="18" charset="2"/>
              <a:buChar char=""/>
              <a:defRPr sz="12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5665" y="4518025"/>
            <a:ext cx="6429827" cy="523220"/>
          </a:xfrm>
          <a:prstGeom prst="rect">
            <a:avLst/>
          </a:prstGeom>
          <a:solidFill>
            <a:srgbClr val="CCD6D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solidFill>
                  <a:srgbClr val="004990"/>
                </a:solidFill>
              </a:defRPr>
            </a:lvl1pPr>
          </a:lstStyle>
          <a:p>
            <a:r>
              <a:rPr lang="pt-BR" dirty="0"/>
              <a:t>Os benchmarks internacionais provém maior abrangência e capacidade de diversificação do que os principais benchmarks locais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932" y="1901202"/>
            <a:ext cx="7639291" cy="1835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9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7160" y="137160"/>
            <a:ext cx="8778240" cy="649224"/>
          </a:xfrm>
        </p:spPr>
        <p:txBody>
          <a:bodyPr/>
          <a:lstStyle/>
          <a:p>
            <a:r>
              <a:rPr lang="pt-BR" dirty="0" smtClean="0"/>
              <a:t>E como funciona ao redor do mundo?</a:t>
            </a:r>
          </a:p>
          <a:p>
            <a:endParaRPr lang="pt-BR" sz="32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747" y="686668"/>
            <a:ext cx="6756506" cy="50585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93747" y="5670168"/>
            <a:ext cx="67565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>
                <a:solidFill>
                  <a:schemeClr val="bg1">
                    <a:lumMod val="50000"/>
                  </a:schemeClr>
                </a:solidFill>
              </a:rPr>
              <a:t>Fonte: OECD, Pension Markets in Focus 2017 (</a:t>
            </a:r>
            <a:r>
              <a:rPr lang="pt-BR" sz="80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www.oecd.org/pensions/private-pensions/Pension-Markets-in-Focus-2017.pdf</a:t>
            </a:r>
            <a:r>
              <a:rPr lang="pt-BR" sz="800" dirty="0" smtClean="0">
                <a:solidFill>
                  <a:schemeClr val="bg1">
                    <a:lumMod val="50000"/>
                  </a:schemeClr>
                </a:solidFill>
              </a:rPr>
              <a:t>), página 21</a:t>
            </a:r>
            <a:endParaRPr lang="pt-BR" sz="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5011615" y="4123592"/>
            <a:ext cx="949570" cy="1318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6" name="Rectangle 5"/>
          <p:cNvSpPr/>
          <p:nvPr/>
        </p:nvSpPr>
        <p:spPr>
          <a:xfrm>
            <a:off x="5064369" y="5329472"/>
            <a:ext cx="949570" cy="1318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7" name="Rectangle 6"/>
          <p:cNvSpPr/>
          <p:nvPr/>
        </p:nvSpPr>
        <p:spPr>
          <a:xfrm>
            <a:off x="1374531" y="3993041"/>
            <a:ext cx="1562100" cy="130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8" name="Rectangle 7"/>
          <p:cNvSpPr/>
          <p:nvPr/>
        </p:nvSpPr>
        <p:spPr>
          <a:xfrm>
            <a:off x="1632439" y="3433264"/>
            <a:ext cx="1562100" cy="130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9" name="Rectangle 8"/>
          <p:cNvSpPr/>
          <p:nvPr/>
        </p:nvSpPr>
        <p:spPr>
          <a:xfrm>
            <a:off x="4935415" y="3204090"/>
            <a:ext cx="1447800" cy="1369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  <p:sp>
        <p:nvSpPr>
          <p:cNvPr id="10" name="Rectangle 9"/>
          <p:cNvSpPr/>
          <p:nvPr/>
        </p:nvSpPr>
        <p:spPr>
          <a:xfrm>
            <a:off x="1632439" y="2577117"/>
            <a:ext cx="2157046" cy="3156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100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28623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_TAG" val="&lt;presentationLibrarian&gt;&lt;library environment='44' shortName='lm'/&gt;&lt;file id='1549' lastModDate='2016-06-28T07:19:18'/&gt;&lt;slide id='21140' lastModDate='2016-06-28T07:19:18'/&gt;&lt;/presentationLibrarian&gt;"/>
</p:tagLst>
</file>

<file path=ppt/theme/theme1.xml><?xml version="1.0" encoding="utf-8"?>
<a:theme xmlns:a="http://schemas.openxmlformats.org/drawingml/2006/main" name="blank">
  <a:themeElements>
    <a:clrScheme name="Western Default 3">
      <a:dk1>
        <a:srgbClr val="000000"/>
      </a:dk1>
      <a:lt1>
        <a:sysClr val="window" lastClr="FFFFFF"/>
      </a:lt1>
      <a:dk2>
        <a:srgbClr val="004990"/>
      </a:dk2>
      <a:lt2>
        <a:srgbClr val="CCD6DF"/>
      </a:lt2>
      <a:accent1>
        <a:srgbClr val="CC593C"/>
      </a:accent1>
      <a:accent2>
        <a:srgbClr val="004990"/>
      </a:accent2>
      <a:accent3>
        <a:srgbClr val="79AA37"/>
      </a:accent3>
      <a:accent4>
        <a:srgbClr val="EFC246"/>
      </a:accent4>
      <a:accent5>
        <a:srgbClr val="593C71"/>
      </a:accent5>
      <a:accent6>
        <a:srgbClr val="5D87A1"/>
      </a:accent6>
      <a:hlink>
        <a:srgbClr val="5D87A1"/>
      </a:hlink>
      <a:folHlink>
        <a:srgbClr val="BD4131"/>
      </a:folHlink>
    </a:clrScheme>
    <a:fontScheme name="Western Font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0" tIns="0" rIns="0" bIns="0" rtlCol="0" anchor="ctr"/>
      <a:lstStyle>
        <a:defPPr algn="ctr">
          <a:defRPr sz="11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100" b="1" dirty="0" smtClean="0"/>
        </a:defPPr>
      </a:lstStyle>
    </a:txDef>
  </a:objectDefaults>
  <a:extraClrSchemeLst/>
  <a:custClrLst>
    <a:custClr name="Custom Color 1">
      <a:srgbClr val="D1D2D3"/>
    </a:custClr>
    <a:custClr name="Custom Color 2">
      <a:srgbClr val="80A1B6"/>
    </a:custClr>
    <a:custClr name="Custom Color 3">
      <a:srgbClr val="B9C7D4"/>
    </a:custClr>
    <a:custClr name="Custom Color 4">
      <a:srgbClr val="547539"/>
    </a:custClr>
    <a:custClr name="Custom Color 5">
      <a:srgbClr val="FF9900"/>
    </a:custClr>
    <a:custClr name="Custom Color 6">
      <a:srgbClr val="BD4131"/>
    </a:custClr>
    <a:custClr name="Custom Color 7">
      <a:srgbClr val="A2BACC"/>
    </a:custClr>
    <a:custClr name="Custom Color 8">
      <a:srgbClr val="6895C6"/>
    </a:custClr>
    <a:custClr name="Custom Color 9">
      <a:srgbClr val="E19669"/>
    </a:custClr>
    <a:custClr name="Custom Color 10">
      <a:srgbClr val="CDD795"/>
    </a:custClr>
    <a:custClr name="Custom Color 11">
      <a:srgbClr val="ADB9C0"/>
    </a:custClr>
    <a:custClr name="Custom Color 12">
      <a:srgbClr val="C3CED3"/>
    </a:custClr>
  </a:custClrLst>
</a:theme>
</file>

<file path=ppt/theme/theme2.xml><?xml version="1.0" encoding="utf-8"?>
<a:theme xmlns:a="http://schemas.openxmlformats.org/drawingml/2006/main" name="15_WA2 Master">
  <a:themeElements>
    <a:clrScheme name="Western Default 3">
      <a:dk1>
        <a:srgbClr val="000000"/>
      </a:dk1>
      <a:lt1>
        <a:sysClr val="window" lastClr="FFFFFF"/>
      </a:lt1>
      <a:dk2>
        <a:srgbClr val="004990"/>
      </a:dk2>
      <a:lt2>
        <a:srgbClr val="CCD6DF"/>
      </a:lt2>
      <a:accent1>
        <a:srgbClr val="CC593C"/>
      </a:accent1>
      <a:accent2>
        <a:srgbClr val="004990"/>
      </a:accent2>
      <a:accent3>
        <a:srgbClr val="79AA37"/>
      </a:accent3>
      <a:accent4>
        <a:srgbClr val="EFC246"/>
      </a:accent4>
      <a:accent5>
        <a:srgbClr val="593C71"/>
      </a:accent5>
      <a:accent6>
        <a:srgbClr val="5D87A1"/>
      </a:accent6>
      <a:hlink>
        <a:srgbClr val="5D87A1"/>
      </a:hlink>
      <a:folHlink>
        <a:srgbClr val="BD4131"/>
      </a:folHlink>
    </a:clrScheme>
    <a:fontScheme name="Western Font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0" tIns="0" rIns="0" bIns="0" rtlCol="0" anchor="ctr"/>
      <a:lstStyle>
        <a:defPPr algn="ctr">
          <a:defRPr sz="11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100" b="1" dirty="0" err="1" smtClean="0"/>
        </a:defPPr>
      </a:lstStyle>
    </a:txDef>
  </a:objectDefaults>
  <a:extraClrSchemeLst/>
  <a:custClrLst>
    <a:custClr name="Custom Color 1">
      <a:srgbClr val="D1D2D3"/>
    </a:custClr>
    <a:custClr name="Custom Color 2">
      <a:srgbClr val="80A1B6"/>
    </a:custClr>
    <a:custClr name="Custom Color 3">
      <a:srgbClr val="B9C7D4"/>
    </a:custClr>
    <a:custClr name="Custom Color 4">
      <a:srgbClr val="547539"/>
    </a:custClr>
    <a:custClr name="Custom Color 5">
      <a:srgbClr val="FF9900"/>
    </a:custClr>
    <a:custClr name="Custom Color 6">
      <a:srgbClr val="BD4131"/>
    </a:custClr>
    <a:custClr name="Custom Color 7">
      <a:srgbClr val="A2BACC"/>
    </a:custClr>
    <a:custClr name="Custom Color 8">
      <a:srgbClr val="6895C6"/>
    </a:custClr>
    <a:custClr name="Custom Color 9">
      <a:srgbClr val="E19669"/>
    </a:custClr>
    <a:custClr name="Custom Color 10">
      <a:srgbClr val="CDD795"/>
    </a:custClr>
    <a:custClr name="Custom Color 11">
      <a:srgbClr val="ADB9C0"/>
    </a:custClr>
    <a:custClr name="Custom Color 12">
      <a:srgbClr val="C3CED3"/>
    </a:custClr>
  </a:custClrLst>
  <a:extLst>
    <a:ext uri="{05A4C25C-085E-4340-85A3-A5531E510DB2}">
      <thm15:themeFamily xmlns:thm15="http://schemas.microsoft.com/office/thememl/2012/main" name="Blank" id="{E798EF87-2BC4-4792-8C39-8B39A461CCD9}" vid="{EEA0D160-B0C5-40BD-BF6E-FF75BB0D8174}"/>
    </a:ext>
  </a:extLst>
</a:theme>
</file>

<file path=ppt/theme/theme3.xml><?xml version="1.0" encoding="utf-8"?>
<a:theme xmlns:a="http://schemas.openxmlformats.org/drawingml/2006/main" name="46_blank">
  <a:themeElements>
    <a:clrScheme name="Western Default 3">
      <a:dk1>
        <a:srgbClr val="000000"/>
      </a:dk1>
      <a:lt1>
        <a:sysClr val="window" lastClr="FFFFFF"/>
      </a:lt1>
      <a:dk2>
        <a:srgbClr val="004990"/>
      </a:dk2>
      <a:lt2>
        <a:srgbClr val="CCD6DF"/>
      </a:lt2>
      <a:accent1>
        <a:srgbClr val="CC593C"/>
      </a:accent1>
      <a:accent2>
        <a:srgbClr val="004990"/>
      </a:accent2>
      <a:accent3>
        <a:srgbClr val="79AA37"/>
      </a:accent3>
      <a:accent4>
        <a:srgbClr val="EFC246"/>
      </a:accent4>
      <a:accent5>
        <a:srgbClr val="593C71"/>
      </a:accent5>
      <a:accent6>
        <a:srgbClr val="5D87A1"/>
      </a:accent6>
      <a:hlink>
        <a:srgbClr val="5D87A1"/>
      </a:hlink>
      <a:folHlink>
        <a:srgbClr val="BD4131"/>
      </a:folHlink>
    </a:clrScheme>
    <a:fontScheme name="Western Font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0" tIns="0" rIns="0" bIns="0" rtlCol="0" anchor="ctr"/>
      <a:lstStyle>
        <a:defPPr algn="ctr">
          <a:defRPr sz="11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100" b="1" dirty="0" smtClean="0"/>
        </a:defPPr>
      </a:lstStyle>
    </a:txDef>
  </a:objectDefaults>
  <a:extraClrSchemeLst/>
  <a:custClrLst>
    <a:custClr name="Custom Color 1">
      <a:srgbClr val="D1D2D3"/>
    </a:custClr>
    <a:custClr name="Custom Color 2">
      <a:srgbClr val="80A1B6"/>
    </a:custClr>
    <a:custClr name="Custom Color 3">
      <a:srgbClr val="B9C7D4"/>
    </a:custClr>
    <a:custClr name="Custom Color 4">
      <a:srgbClr val="547539"/>
    </a:custClr>
    <a:custClr name="Custom Color 5">
      <a:srgbClr val="FF9900"/>
    </a:custClr>
    <a:custClr name="Custom Color 6">
      <a:srgbClr val="BD4131"/>
    </a:custClr>
    <a:custClr name="Custom Color 7">
      <a:srgbClr val="A2BACC"/>
    </a:custClr>
    <a:custClr name="Custom Color 8">
      <a:srgbClr val="6895C6"/>
    </a:custClr>
    <a:custClr name="Custom Color 9">
      <a:srgbClr val="E19669"/>
    </a:custClr>
    <a:custClr name="Custom Color 10">
      <a:srgbClr val="CDD795"/>
    </a:custClr>
    <a:custClr name="Custom Color 11">
      <a:srgbClr val="ADB9C0"/>
    </a:custClr>
    <a:custClr name="Custom Color 12">
      <a:srgbClr val="C3CED3"/>
    </a:custClr>
  </a:custClr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AllExternalAdhocVariableMappings/>
</file>

<file path=customXml/item2.xml><?xml version="1.0" encoding="utf-8"?>
<VariableList UniqueId="868174fe-3884-498f-b601-d8d7a8672c96" Name="AD_HOC" ContentType="XML" MajorVersion="0" MinorVersion="1" isLocalCopy="False" IsBaseObject="False" DataSourceId="220c291b-16fc-46ca-95d7-8da0bf407e65" DataSourceMajorVersion="0" DataSourceMinorVersion="1"/>
</file>

<file path=customXml/item3.xml><?xml version="1.0" encoding="utf-8"?>
<VariableListDefinition name="AD_HOC" displayName="AD_HOC" id="868174fe-3884-498f-b601-d8d7a8672c96" isdomainofvalue="False" dataSourceId="220c291b-16fc-46ca-95d7-8da0bf407e65"/>
</file>

<file path=customXml/item4.xml><?xml version="1.0" encoding="utf-8"?>
<VariableList UniqueId="949f5eff-1bda-481d-8710-8f1929bd1fe4" Name="System" ContentType="XML" MajorVersion="0" MinorVersion="1" isLocalCopy="False" IsBaseObject="False" DataSourceId="07c35bc9-4063-4fea-9e71-1f2879a39f50" DataSourceMajorVersion="0" DataSourceMinorVersion="1"/>
</file>

<file path=customXml/item5.xml><?xml version="1.0" encoding="utf-8"?>
<VariableListDefinition name="System" displayName="System" id="949f5eff-1bda-481d-8710-8f1929bd1fe4" isdomainofvalue="False" dataSourceId="07c35bc9-4063-4fea-9e71-1f2879a39f50"/>
</file>

<file path=customXml/item6.xml><?xml version="1.0" encoding="utf-8"?>
<VariableList UniqueId="91009d21-dd3d-4dc2-8d25-93bc1405df45" Name="Computed" ContentType="XML" MajorVersion="0" MinorVersion="1" isLocalCopy="False" IsBaseObject="False" DataSourceId="e9d854ee-60e2-4455-9a1b-29e28de6b3cb" DataSourceMajorVersion="0" DataSourceMinorVersion="1"/>
</file>

<file path=customXml/item7.xml><?xml version="1.0" encoding="utf-8"?>
<VariableListDefinition name="Computed" displayName="Computed" id="91009d21-dd3d-4dc2-8d25-93bc1405df45" isdomainofvalue="False" dataSourceId="e9d854ee-60e2-4455-9a1b-29e28de6b3cb"/>
</file>

<file path=customXml/itemProps1.xml><?xml version="1.0" encoding="utf-8"?>
<ds:datastoreItem xmlns:ds="http://schemas.openxmlformats.org/officeDocument/2006/customXml" ds:itemID="{DCE7D9F4-D485-4626-AFE3-7087D82703F7}">
  <ds:schemaRefs/>
</ds:datastoreItem>
</file>

<file path=customXml/itemProps2.xml><?xml version="1.0" encoding="utf-8"?>
<ds:datastoreItem xmlns:ds="http://schemas.openxmlformats.org/officeDocument/2006/customXml" ds:itemID="{4C8365CA-CE7B-4F25-949D-1ACBD204A680}">
  <ds:schemaRefs/>
</ds:datastoreItem>
</file>

<file path=customXml/itemProps3.xml><?xml version="1.0" encoding="utf-8"?>
<ds:datastoreItem xmlns:ds="http://schemas.openxmlformats.org/officeDocument/2006/customXml" ds:itemID="{AD7D74E1-5A5E-473E-9A5F-447830A05767}">
  <ds:schemaRefs/>
</ds:datastoreItem>
</file>

<file path=customXml/itemProps4.xml><?xml version="1.0" encoding="utf-8"?>
<ds:datastoreItem xmlns:ds="http://schemas.openxmlformats.org/officeDocument/2006/customXml" ds:itemID="{0EE52111-5424-4539-8A68-4A46E49ED037}">
  <ds:schemaRefs/>
</ds:datastoreItem>
</file>

<file path=customXml/itemProps5.xml><?xml version="1.0" encoding="utf-8"?>
<ds:datastoreItem xmlns:ds="http://schemas.openxmlformats.org/officeDocument/2006/customXml" ds:itemID="{E091342C-1C07-4398-B79A-90E2B59FFAA4}">
  <ds:schemaRefs/>
</ds:datastoreItem>
</file>

<file path=customXml/itemProps6.xml><?xml version="1.0" encoding="utf-8"?>
<ds:datastoreItem xmlns:ds="http://schemas.openxmlformats.org/officeDocument/2006/customXml" ds:itemID="{7A86774E-B5D9-47C3-A990-C4B42A097880}">
  <ds:schemaRefs/>
</ds:datastoreItem>
</file>

<file path=customXml/itemProps7.xml><?xml version="1.0" encoding="utf-8"?>
<ds:datastoreItem xmlns:ds="http://schemas.openxmlformats.org/officeDocument/2006/customXml" ds:itemID="{03C511B6-3892-475B-8D50-835739C85CE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70487</TotalTime>
  <Words>1373</Words>
  <Application>Microsoft Office PowerPoint</Application>
  <PresentationFormat>On-screen Show (4:3)</PresentationFormat>
  <Paragraphs>170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Symbol</vt:lpstr>
      <vt:lpstr>Wingdings</vt:lpstr>
      <vt:lpstr>Wingdings 3</vt:lpstr>
      <vt:lpstr>blank</vt:lpstr>
      <vt:lpstr>15_WA2 Master</vt:lpstr>
      <vt:lpstr>46_blank</vt:lpstr>
      <vt:lpstr>Investimentos no Exterior – Fontes de Diversificação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Asset Management Co.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Western Asset Macro Opportunities</dc:title>
  <dc:creator>Yeva Manucharyan</dc:creator>
  <cp:lastModifiedBy>Andrade, Elder</cp:lastModifiedBy>
  <cp:revision>1919</cp:revision>
  <cp:lastPrinted>2019-02-26T20:02:27Z</cp:lastPrinted>
  <dcterms:created xsi:type="dcterms:W3CDTF">2013-04-02T21:19:47Z</dcterms:created>
  <dcterms:modified xsi:type="dcterms:W3CDTF">2019-03-29T17:13:35Z</dcterms:modified>
</cp:coreProperties>
</file>