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424" r:id="rId2"/>
    <p:sldId id="400" r:id="rId3"/>
    <p:sldId id="426" r:id="rId4"/>
    <p:sldId id="407" r:id="rId5"/>
    <p:sldId id="428" r:id="rId6"/>
    <p:sldId id="429" r:id="rId7"/>
    <p:sldId id="427" r:id="rId8"/>
    <p:sldId id="409" r:id="rId9"/>
    <p:sldId id="410" r:id="rId10"/>
    <p:sldId id="430" r:id="rId11"/>
  </p:sldIdLst>
  <p:sldSz cx="10691813" cy="7562850"/>
  <p:notesSz cx="6858000" cy="9144000"/>
  <p:defaultTextStyle>
    <a:defPPr>
      <a:defRPr lang="pt-BR"/>
    </a:defPPr>
    <a:lvl1pPr marL="0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1pPr>
    <a:lvl2pPr marL="395935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2pPr>
    <a:lvl3pPr marL="791870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3pPr>
    <a:lvl4pPr marL="1187806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4pPr>
    <a:lvl5pPr marL="1583741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5pPr>
    <a:lvl6pPr marL="1979676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6pPr>
    <a:lvl7pPr marL="2375611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7pPr>
    <a:lvl8pPr marL="2771546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8pPr>
    <a:lvl9pPr marL="3167482" algn="l" defTabSz="791870" rtl="0" eaLnBrk="1" latinLnBrk="0" hangingPunct="1">
      <a:defRPr sz="15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" userDrawn="1">
          <p15:clr>
            <a:srgbClr val="A4A3A4"/>
          </p15:clr>
        </p15:guide>
        <p15:guide id="5" pos="283" userDrawn="1">
          <p15:clr>
            <a:srgbClr val="A4A3A4"/>
          </p15:clr>
        </p15:guide>
        <p15:guide id="6" pos="6248" userDrawn="1">
          <p15:clr>
            <a:srgbClr val="A4A3A4"/>
          </p15:clr>
        </p15:guide>
        <p15:guide id="10" pos="510" userDrawn="1">
          <p15:clr>
            <a:srgbClr val="A4A3A4"/>
          </p15:clr>
        </p15:guide>
        <p15:guide id="12" orient="horz" pos="4469" userDrawn="1">
          <p15:clr>
            <a:srgbClr val="A4A3A4"/>
          </p15:clr>
        </p15:guide>
        <p15:guide id="21" orient="horz" pos="568" userDrawn="1">
          <p15:clr>
            <a:srgbClr val="A4A3A4"/>
          </p15:clr>
        </p15:guide>
        <p15:guide id="24" pos="782" userDrawn="1">
          <p15:clr>
            <a:srgbClr val="A4A3A4"/>
          </p15:clr>
        </p15:guide>
        <p15:guide id="27" pos="4207" userDrawn="1">
          <p15:clr>
            <a:srgbClr val="A4A3A4"/>
          </p15:clr>
        </p15:guide>
        <p15:guide id="29" pos="4003" userDrawn="1">
          <p15:clr>
            <a:srgbClr val="A4A3A4"/>
          </p15:clr>
        </p15:guide>
        <p15:guide id="35" orient="horz" pos="862" userDrawn="1">
          <p15:clr>
            <a:srgbClr val="A4A3A4"/>
          </p15:clr>
        </p15:guide>
        <p15:guide id="40" orient="horz" pos="31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955"/>
    <a:srgbClr val="58595B"/>
    <a:srgbClr val="C8C9C9"/>
    <a:srgbClr val="D68666"/>
    <a:srgbClr val="3F3F3F"/>
    <a:srgbClr val="B4B3B3"/>
    <a:srgbClr val="F1EFEF"/>
    <a:srgbClr val="F0EFEE"/>
    <a:srgbClr val="EAEAE9"/>
    <a:srgbClr val="F1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73"/>
  </p:normalViewPr>
  <p:slideViewPr>
    <p:cSldViewPr snapToGrid="0" snapToObjects="1">
      <p:cViewPr varScale="1">
        <p:scale>
          <a:sx n="88" d="100"/>
          <a:sy n="88" d="100"/>
        </p:scale>
        <p:origin x="288" y="96"/>
      </p:cViewPr>
      <p:guideLst>
        <p:guide orient="horz" pos="341"/>
        <p:guide pos="283"/>
        <p:guide pos="6248"/>
        <p:guide pos="510"/>
        <p:guide orient="horz" pos="4469"/>
        <p:guide orient="horz" pos="568"/>
        <p:guide pos="782"/>
        <p:guide pos="4207"/>
        <p:guide pos="4003"/>
        <p:guide orient="horz" pos="862"/>
        <p:guide orient="horz" pos="31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32C20B-B9E4-49E3-B7EA-45F8E3976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726A2-9C72-4628-9A39-E540BD569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538C-4014-4990-A041-C5816D913BD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22A4C-C885-4B49-86EA-4E93B38F8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F3480-E835-4B74-8FC8-5A99B02D7E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2F-3FC9-4EFC-A653-21B1653987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66EF-48A7-294B-94CA-9DE7B198697A}" type="datetimeFigureOut">
              <a:rPr lang="pt-BR" smtClean="0"/>
              <a:t>11/03/2019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733A-A195-4E48-ACA8-36EE24F597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134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1pPr>
    <a:lvl2pPr marL="395935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2pPr>
    <a:lvl3pPr marL="791870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3pPr>
    <a:lvl4pPr marL="1187806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4pPr>
    <a:lvl5pPr marL="1583741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5pPr>
    <a:lvl6pPr marL="1979676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6pPr>
    <a:lvl7pPr marL="2375611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7pPr>
    <a:lvl8pPr marL="2771546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8pPr>
    <a:lvl9pPr marL="3167482" algn="l" defTabSz="791870" rtl="0" eaLnBrk="1" latinLnBrk="0" hangingPunct="1">
      <a:defRPr sz="10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8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6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97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4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53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9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3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0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733A-A195-4E48-ACA8-36EE24F597A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6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717"/>
            <a:ext cx="9088041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2247"/>
            <a:ext cx="8018860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57F-5600-4DD2-B54B-889E8E2B9868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53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0776-C43D-4D9C-AB9F-64CB52D6CC68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91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652"/>
            <a:ext cx="2305422" cy="640916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652"/>
            <a:ext cx="6782619" cy="6409166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C85F-DBCF-4711-8792-3A3E3D071562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92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>
            <a:extLst>
              <a:ext uri="{FF2B5EF4-FFF2-40B4-BE49-F238E27FC236}">
                <a16:creationId xmlns:a16="http://schemas.microsoft.com/office/drawing/2014/main" id="{7228E31C-98C8-B24E-BEBE-E7F8D67E0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9539"/>
          <a:stretch/>
        </p:blipFill>
        <p:spPr>
          <a:xfrm>
            <a:off x="0" y="-1"/>
            <a:ext cx="10691813" cy="75636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0607" y="2045752"/>
            <a:ext cx="6673828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D6886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4591" y="2515490"/>
            <a:ext cx="7484269" cy="4276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rgbClr val="C8CAC9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3450"/>
            <a:ext cx="2459117" cy="3781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rgbClr val="C8CAC9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defRPr>
            </a:lvl1pPr>
          </a:lstStyle>
          <a:p>
            <a:fld id="{E40A2342-9206-49AF-B1F4-63C2F4086F06}" type="datetime1">
              <a:rPr lang="pt-BR" smtClean="0"/>
              <a:t>11/03/2019</a:t>
            </a:fld>
            <a:endParaRPr lang="en-US" dirty="0"/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ED0E586D-B510-494D-A774-C248C444A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0" y="504825"/>
            <a:ext cx="1005771" cy="4305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488EE1B-5805-6844-9BD0-FFEE3D04C727}"/>
              </a:ext>
            </a:extLst>
          </p:cNvPr>
          <p:cNvSpPr txBox="1"/>
          <p:nvPr userDrawn="1"/>
        </p:nvSpPr>
        <p:spPr>
          <a:xfrm>
            <a:off x="10947928" y="2340244"/>
            <a:ext cx="184704" cy="332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559" dirty="0"/>
          </a:p>
        </p:txBody>
      </p:sp>
    </p:spTree>
    <p:extLst>
      <p:ext uri="{BB962C8B-B14F-4D97-AF65-F5344CB8AC3E}">
        <p14:creationId xmlns:p14="http://schemas.microsoft.com/office/powerpoint/2010/main" val="11710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0D69-E407-4400-9D93-4434235F0B44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2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5463"/>
            <a:ext cx="9221689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61159"/>
            <a:ext cx="9221689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314A-D38F-402A-ACE2-62B644AFC1E0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3259"/>
            <a:ext cx="4544021" cy="4798559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3259"/>
            <a:ext cx="4544021" cy="4798559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27E3-A0E2-46F2-9521-0BE863A20AC5}" type="datetime1">
              <a:rPr lang="pt-BR" smtClean="0"/>
              <a:t>11/03/2019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654"/>
            <a:ext cx="9221689" cy="146180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949"/>
            <a:ext cx="4523137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2541"/>
            <a:ext cx="4523137" cy="4063282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949"/>
            <a:ext cx="4545413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2541"/>
            <a:ext cx="4545413" cy="4063282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2A8-6CBF-41AD-ACEE-CEAB95094050}" type="datetime1">
              <a:rPr lang="pt-BR" smtClean="0"/>
              <a:t>11/03/2019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0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BD63-CBA0-4D9B-BF4E-F1BE16826E8F}" type="datetime1">
              <a:rPr lang="pt-BR" smtClean="0"/>
              <a:t>11/03/2019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02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57FA-1228-4940-AC78-C600C39852AD}" type="datetime1">
              <a:rPr lang="pt-BR" smtClean="0"/>
              <a:t>11/03/2019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3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190"/>
            <a:ext cx="3448388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912"/>
            <a:ext cx="5412730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855"/>
            <a:ext cx="3448388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09D-A464-48D3-84DC-01BCAF393143}" type="datetime1">
              <a:rPr lang="pt-BR" smtClean="0"/>
              <a:t>11/03/2019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8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4190"/>
            <a:ext cx="3448388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912"/>
            <a:ext cx="5412730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8855"/>
            <a:ext cx="3448388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CF93-C28E-4F6E-BF6E-5657E46C604C}" type="datetime1">
              <a:rPr lang="pt-BR" smtClean="0"/>
              <a:t>11/03/2019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8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654"/>
            <a:ext cx="9221689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3259"/>
            <a:ext cx="9221689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9643"/>
            <a:ext cx="240565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B9A5-C309-43FD-A878-0990014D901D}" type="datetime1">
              <a:rPr lang="pt-BR" smtClean="0"/>
              <a:t>11/03/2019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9643"/>
            <a:ext cx="36084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9643"/>
            <a:ext cx="240565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40B5-3C3E-604E-AF76-B5F338FF7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5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25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6C0133-EC31-1C43-8ACF-2FD040E14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607" y="2161386"/>
            <a:ext cx="6673828" cy="304699"/>
          </a:xfrm>
        </p:spPr>
        <p:txBody>
          <a:bodyPr/>
          <a:lstStyle/>
          <a:p>
            <a:r>
              <a:rPr lang="pt-BR" dirty="0"/>
              <a:t>ADVISORY</a:t>
            </a:r>
            <a:endParaRPr lang="pt-BR" sz="15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298E5423-B26E-BC41-93A9-412A11A6951D}"/>
              </a:ext>
            </a:extLst>
          </p:cNvPr>
          <p:cNvSpPr txBox="1">
            <a:spLocks/>
          </p:cNvSpPr>
          <p:nvPr/>
        </p:nvSpPr>
        <p:spPr>
          <a:xfrm>
            <a:off x="481022" y="2817282"/>
            <a:ext cx="66738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2200" b="0" i="0" kern="1200" spc="300">
                <a:solidFill>
                  <a:srgbClr val="D6886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sz="1400" dirty="0">
                <a:solidFill>
                  <a:srgbClr val="C8CAC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Investimentos</a:t>
            </a:r>
          </a:p>
          <a:p>
            <a:r>
              <a:rPr lang="en-US" sz="1400" dirty="0" err="1">
                <a:solidFill>
                  <a:srgbClr val="C8CAC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Março</a:t>
            </a:r>
            <a:r>
              <a:rPr lang="en-US" sz="1400" dirty="0">
                <a:solidFill>
                  <a:srgbClr val="C8CAC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/ 2019</a:t>
            </a:r>
            <a:endParaRPr lang="pt-BR" sz="1400" dirty="0">
              <a:solidFill>
                <a:srgbClr val="C8CAC9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50E79B-CDCA-4A17-A48B-CEBA8D58A2A1}"/>
              </a:ext>
            </a:extLst>
          </p:cNvPr>
          <p:cNvSpPr/>
          <p:nvPr/>
        </p:nvSpPr>
        <p:spPr>
          <a:xfrm>
            <a:off x="892628" y="566057"/>
            <a:ext cx="696685" cy="326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E6BF0B6-E038-F149-8578-727D868083B3}"/>
              </a:ext>
            </a:extLst>
          </p:cNvPr>
          <p:cNvSpPr txBox="1"/>
          <p:nvPr/>
        </p:nvSpPr>
        <p:spPr>
          <a:xfrm>
            <a:off x="809624" y="174076"/>
            <a:ext cx="7019925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200000"/>
              </a:lnSpc>
              <a:defRPr/>
            </a:pPr>
            <a:r>
              <a:rPr lang="pt-BR" sz="12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DISCLAIMER</a:t>
            </a:r>
          </a:p>
        </p:txBody>
      </p:sp>
      <p:cxnSp>
        <p:nvCxnSpPr>
          <p:cNvPr id="59" name="Conector reto 8">
            <a:extLst>
              <a:ext uri="{FF2B5EF4-FFF2-40B4-BE49-F238E27FC236}">
                <a16:creationId xmlns:a16="http://schemas.microsoft.com/office/drawing/2014/main" id="{242C96CD-6DAE-3640-95ED-4A1AD07BDE90}"/>
              </a:ext>
            </a:extLst>
          </p:cNvPr>
          <p:cNvCxnSpPr>
            <a:cxnSpLocks/>
          </p:cNvCxnSpPr>
          <p:nvPr/>
        </p:nvCxnSpPr>
        <p:spPr>
          <a:xfrm>
            <a:off x="798382" y="541338"/>
            <a:ext cx="9616305" cy="0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8">
            <a:extLst>
              <a:ext uri="{FF2B5EF4-FFF2-40B4-BE49-F238E27FC236}">
                <a16:creationId xmlns:a16="http://schemas.microsoft.com/office/drawing/2014/main" id="{15ACED12-42F0-B845-9D1E-D2831FD8E5C0}"/>
              </a:ext>
            </a:extLst>
          </p:cNvPr>
          <p:cNvCxnSpPr>
            <a:cxnSpLocks/>
          </p:cNvCxnSpPr>
          <p:nvPr/>
        </p:nvCxnSpPr>
        <p:spPr>
          <a:xfrm>
            <a:off x="850847" y="906166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8">
            <a:extLst>
              <a:ext uri="{FF2B5EF4-FFF2-40B4-BE49-F238E27FC236}">
                <a16:creationId xmlns:a16="http://schemas.microsoft.com/office/drawing/2014/main" id="{ED25B111-1005-574D-AE40-F61B38AFC61B}"/>
              </a:ext>
            </a:extLst>
          </p:cNvPr>
          <p:cNvSpPr txBox="1"/>
          <p:nvPr/>
        </p:nvSpPr>
        <p:spPr>
          <a:xfrm>
            <a:off x="874092" y="1341954"/>
            <a:ext cx="8736330" cy="5493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850" dirty="0">
                <a:solidFill>
                  <a:srgbClr val="58595B"/>
                </a:solidFill>
              </a:rPr>
              <a:t>As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contidas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documento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conﬁdenciais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sendo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exclusivamente</a:t>
            </a:r>
            <a:r>
              <a:rPr lang="en-US" sz="850" dirty="0">
                <a:solidFill>
                  <a:srgbClr val="58595B"/>
                </a:solidFill>
              </a:rPr>
              <a:t> para o </a:t>
            </a:r>
            <a:r>
              <a:rPr lang="en-US" sz="850" dirty="0" err="1">
                <a:solidFill>
                  <a:srgbClr val="58595B"/>
                </a:solidFill>
              </a:rPr>
              <a:t>uso</a:t>
            </a:r>
            <a:r>
              <a:rPr lang="en-US" sz="850" dirty="0">
                <a:solidFill>
                  <a:srgbClr val="58595B"/>
                </a:solidFill>
              </a:rPr>
              <a:t> do(s) </a:t>
            </a:r>
            <a:r>
              <a:rPr lang="en-US" sz="850" dirty="0" err="1">
                <a:solidFill>
                  <a:srgbClr val="58595B"/>
                </a:solidFill>
              </a:rPr>
              <a:t>seu</a:t>
            </a:r>
            <a:r>
              <a:rPr lang="en-US" sz="850" dirty="0">
                <a:solidFill>
                  <a:srgbClr val="58595B"/>
                </a:solidFill>
              </a:rPr>
              <a:t>(s) </a:t>
            </a:r>
            <a:r>
              <a:rPr lang="en-US" sz="850" dirty="0" err="1">
                <a:solidFill>
                  <a:srgbClr val="58595B"/>
                </a:solidFill>
              </a:rPr>
              <a:t>destinatário</a:t>
            </a:r>
            <a:r>
              <a:rPr lang="en-US" sz="850" dirty="0">
                <a:solidFill>
                  <a:srgbClr val="58595B"/>
                </a:solidFill>
              </a:rPr>
              <a:t>(s). </a:t>
            </a:r>
            <a:r>
              <a:rPr lang="en-US" sz="850" dirty="0" err="1">
                <a:solidFill>
                  <a:srgbClr val="58595B"/>
                </a:solidFill>
              </a:rPr>
              <a:t>Esteja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ciente</a:t>
            </a:r>
            <a:r>
              <a:rPr lang="en-US" sz="850" dirty="0">
                <a:solidFill>
                  <a:srgbClr val="58595B"/>
                </a:solidFill>
              </a:rPr>
              <a:t> de que </a:t>
            </a:r>
            <a:r>
              <a:rPr lang="en-US" sz="850" dirty="0" err="1">
                <a:solidFill>
                  <a:srgbClr val="58595B"/>
                </a:solidFill>
              </a:rPr>
              <a:t>estão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expressamente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proibidas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sem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exceção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modiﬁcar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copiar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transmitir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distribuir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expor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desenvolver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reproduzir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publicar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licenciar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copiar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formato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criar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trabalhos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derivados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transferir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outra</a:t>
            </a:r>
            <a:r>
              <a:rPr lang="en-US" sz="850" dirty="0">
                <a:solidFill>
                  <a:srgbClr val="58595B"/>
                </a:solidFill>
              </a:rPr>
              <a:t> forma </a:t>
            </a:r>
            <a:r>
              <a:rPr lang="en-US" sz="850" dirty="0" err="1">
                <a:solidFill>
                  <a:srgbClr val="58595B"/>
                </a:solidFill>
              </a:rPr>
              <a:t>utilizar</a:t>
            </a:r>
            <a:r>
              <a:rPr lang="en-US" sz="850" dirty="0">
                <a:solidFill>
                  <a:srgbClr val="58595B"/>
                </a:solidFill>
              </a:rPr>
              <a:t>, no </a:t>
            </a:r>
            <a:r>
              <a:rPr lang="en-US" sz="850" dirty="0" err="1">
                <a:solidFill>
                  <a:srgbClr val="58595B"/>
                </a:solidFill>
              </a:rPr>
              <a:t>todo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parte</a:t>
            </a:r>
            <a:r>
              <a:rPr lang="en-US" sz="850" dirty="0">
                <a:solidFill>
                  <a:srgbClr val="58595B"/>
                </a:solidFill>
              </a:rPr>
              <a:t>, para </a:t>
            </a:r>
            <a:r>
              <a:rPr lang="en-US" sz="850" dirty="0" err="1">
                <a:solidFill>
                  <a:srgbClr val="58595B"/>
                </a:solidFill>
              </a:rPr>
              <a:t>sem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prévia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expressa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autorização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escrito</a:t>
            </a:r>
            <a:r>
              <a:rPr lang="en-US" sz="850" dirty="0">
                <a:solidFill>
                  <a:srgbClr val="58595B"/>
                </a:solidFill>
              </a:rPr>
              <a:t>, da XP Advisory.</a:t>
            </a:r>
          </a:p>
          <a:p>
            <a:r>
              <a:rPr lang="en-US" sz="850" dirty="0">
                <a:solidFill>
                  <a:srgbClr val="58595B"/>
                </a:solidFill>
              </a:rPr>
              <a:t>Este material </a:t>
            </a:r>
            <a:r>
              <a:rPr lang="en-US" sz="850" dirty="0" err="1">
                <a:solidFill>
                  <a:srgbClr val="58595B"/>
                </a:solidFill>
              </a:rPr>
              <a:t>foi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elaborado</a:t>
            </a:r>
            <a:r>
              <a:rPr lang="en-US" sz="850" dirty="0">
                <a:solidFill>
                  <a:srgbClr val="58595B"/>
                </a:solidFill>
              </a:rPr>
              <a:t> pela XP Advisory (“XPA”) e </a:t>
            </a:r>
            <a:r>
              <a:rPr lang="en-US" sz="850" dirty="0" err="1">
                <a:solidFill>
                  <a:srgbClr val="58595B"/>
                </a:solidFill>
              </a:rPr>
              <a:t>seus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representantes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conﬁgura</a:t>
            </a:r>
            <a:r>
              <a:rPr lang="en-US" sz="850" dirty="0">
                <a:solidFill>
                  <a:srgbClr val="58595B"/>
                </a:solidFill>
              </a:rPr>
              <a:t> um </a:t>
            </a:r>
            <a:r>
              <a:rPr lang="en-US" sz="850" dirty="0" err="1">
                <a:solidFill>
                  <a:srgbClr val="58595B"/>
                </a:solidFill>
              </a:rPr>
              <a:t>relatório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análise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valores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mobiliários</a:t>
            </a:r>
            <a:r>
              <a:rPr lang="en-US" sz="850" dirty="0">
                <a:solidFill>
                  <a:srgbClr val="58595B"/>
                </a:solidFill>
              </a:rPr>
              <a:t>. As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prazos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taxas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condições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aqui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contidas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meramente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indicativas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informativas</a:t>
            </a:r>
            <a:r>
              <a:rPr lang="en-US" sz="850" dirty="0">
                <a:solidFill>
                  <a:srgbClr val="58595B"/>
                </a:solidFill>
              </a:rPr>
              <a:t>, e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constituem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devem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interpretadas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como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oferta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solicitação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compra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venda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instrumento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participação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estratégia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negócios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especíﬁca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que </a:t>
            </a:r>
            <a:r>
              <a:rPr lang="en-US" sz="850" dirty="0" err="1">
                <a:solidFill>
                  <a:srgbClr val="58595B"/>
                </a:solidFill>
              </a:rPr>
              <a:t>seja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jurisdição</a:t>
            </a:r>
            <a:r>
              <a:rPr lang="en-US" sz="850" dirty="0">
                <a:solidFill>
                  <a:srgbClr val="58595B"/>
                </a:solidFill>
              </a:rPr>
              <a:t>.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informação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contemplada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deve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conﬁrmada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quanto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às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suas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condições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previamente</a:t>
            </a:r>
            <a:r>
              <a:rPr lang="en-US" sz="850" dirty="0">
                <a:solidFill>
                  <a:srgbClr val="58595B"/>
                </a:solidFill>
              </a:rPr>
              <a:t> à </a:t>
            </a:r>
            <a:r>
              <a:rPr lang="en-US" sz="850" dirty="0" err="1">
                <a:solidFill>
                  <a:srgbClr val="58595B"/>
                </a:solidFill>
              </a:rPr>
              <a:t>conclusão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negócio</a:t>
            </a:r>
            <a:r>
              <a:rPr lang="en-US" sz="850" dirty="0">
                <a:solidFill>
                  <a:srgbClr val="58595B"/>
                </a:solidFill>
              </a:rPr>
              <a:t>. A XPA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declara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garante</a:t>
            </a:r>
            <a:r>
              <a:rPr lang="en-US" sz="850" dirty="0">
                <a:solidFill>
                  <a:srgbClr val="58595B"/>
                </a:solidFill>
              </a:rPr>
              <a:t>, de forma </a:t>
            </a:r>
            <a:r>
              <a:rPr lang="en-US" sz="850" dirty="0" err="1">
                <a:solidFill>
                  <a:srgbClr val="58595B"/>
                </a:solidFill>
              </a:rPr>
              <a:t>expressa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implícita</a:t>
            </a:r>
            <a:r>
              <a:rPr lang="en-US" sz="850" dirty="0">
                <a:solidFill>
                  <a:srgbClr val="58595B"/>
                </a:solidFill>
              </a:rPr>
              <a:t>, a </a:t>
            </a:r>
            <a:r>
              <a:rPr lang="en-US" sz="850" dirty="0" err="1">
                <a:solidFill>
                  <a:srgbClr val="58595B"/>
                </a:solidFill>
              </a:rPr>
              <a:t>integridade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conﬁabilidade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exatidão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tais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Uma </a:t>
            </a:r>
            <a:r>
              <a:rPr lang="en-US" sz="850" dirty="0" err="1">
                <a:solidFill>
                  <a:srgbClr val="58595B"/>
                </a:solidFill>
              </a:rPr>
              <a:t>vez</a:t>
            </a:r>
            <a:r>
              <a:rPr lang="en-US" sz="850" dirty="0">
                <a:solidFill>
                  <a:srgbClr val="58595B"/>
                </a:solidFill>
              </a:rPr>
              <a:t> que as </a:t>
            </a:r>
            <a:r>
              <a:rPr lang="en-US" sz="850" dirty="0" err="1">
                <a:solidFill>
                  <a:srgbClr val="58595B"/>
                </a:solidFill>
              </a:rPr>
              <a:t>opiniões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pessoais</a:t>
            </a:r>
            <a:r>
              <a:rPr lang="en-US" sz="850" dirty="0">
                <a:solidFill>
                  <a:srgbClr val="58595B"/>
                </a:solidFill>
              </a:rPr>
              <a:t> dos </a:t>
            </a:r>
            <a:r>
              <a:rPr lang="en-US" sz="850" dirty="0" err="1">
                <a:solidFill>
                  <a:srgbClr val="58595B"/>
                </a:solidFill>
              </a:rPr>
              <a:t>analistas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investimentos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demais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representantes</a:t>
            </a:r>
            <a:r>
              <a:rPr lang="en-US" sz="850" dirty="0">
                <a:solidFill>
                  <a:srgbClr val="58595B"/>
                </a:solidFill>
              </a:rPr>
              <a:t> da XPA </a:t>
            </a:r>
            <a:r>
              <a:rPr lang="en-US" sz="850" dirty="0" err="1">
                <a:solidFill>
                  <a:srgbClr val="58595B"/>
                </a:solidFill>
              </a:rPr>
              <a:t>podem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divergentes</a:t>
            </a:r>
            <a:r>
              <a:rPr lang="en-US" sz="850" dirty="0">
                <a:solidFill>
                  <a:srgbClr val="58595B"/>
                </a:solidFill>
              </a:rPr>
              <a:t> entre </a:t>
            </a:r>
            <a:r>
              <a:rPr lang="en-US" sz="850" dirty="0" err="1">
                <a:solidFill>
                  <a:srgbClr val="58595B"/>
                </a:solidFill>
              </a:rPr>
              <a:t>si</a:t>
            </a:r>
            <a:r>
              <a:rPr lang="en-US" sz="850" dirty="0">
                <a:solidFill>
                  <a:srgbClr val="58595B"/>
                </a:solidFill>
              </a:rPr>
              <a:t>, a XPA </a:t>
            </a:r>
            <a:r>
              <a:rPr lang="en-US" sz="850" dirty="0" err="1">
                <a:solidFill>
                  <a:srgbClr val="58595B"/>
                </a:solidFill>
              </a:rPr>
              <a:t>pode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publicado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poderá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vir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publicar</a:t>
            </a:r>
            <a:r>
              <a:rPr lang="en-US" sz="850" dirty="0">
                <a:solidFill>
                  <a:srgbClr val="58595B"/>
                </a:solidFill>
              </a:rPr>
              <a:t> outros </a:t>
            </a:r>
            <a:r>
              <a:rPr lang="en-US" sz="850" dirty="0" err="1">
                <a:solidFill>
                  <a:srgbClr val="58595B"/>
                </a:solidFill>
              </a:rPr>
              <a:t>relatórios</a:t>
            </a:r>
            <a:r>
              <a:rPr lang="en-US" sz="850" dirty="0">
                <a:solidFill>
                  <a:srgbClr val="58595B"/>
                </a:solidFill>
              </a:rPr>
              <a:t> que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apresentem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uniformidade</a:t>
            </a:r>
            <a:r>
              <a:rPr lang="en-US" sz="850" dirty="0">
                <a:solidFill>
                  <a:srgbClr val="58595B"/>
                </a:solidFill>
              </a:rPr>
              <a:t> e/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cheguem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diferentes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conclusões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relação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às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fornecidas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material.</a:t>
            </a:r>
          </a:p>
          <a:p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instrumentos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discutidos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podem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adequados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todos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. Este material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leva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consideração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objetivos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situação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necessidades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especíﬁcas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investidor</a:t>
            </a:r>
            <a:r>
              <a:rPr lang="en-US" sz="850" dirty="0">
                <a:solidFill>
                  <a:srgbClr val="58595B"/>
                </a:solidFill>
              </a:rPr>
              <a:t>.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devem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obter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orientação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independente</a:t>
            </a:r>
            <a:r>
              <a:rPr lang="en-US" sz="850" dirty="0">
                <a:solidFill>
                  <a:srgbClr val="58595B"/>
                </a:solidFill>
              </a:rPr>
              <a:t>, com base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suas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características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pessoais</a:t>
            </a:r>
            <a:r>
              <a:rPr lang="en-US" sz="850" dirty="0">
                <a:solidFill>
                  <a:srgbClr val="58595B"/>
                </a:solidFill>
              </a:rPr>
              <a:t>, antes de </a:t>
            </a:r>
            <a:r>
              <a:rPr lang="en-US" sz="850" dirty="0" err="1">
                <a:solidFill>
                  <a:srgbClr val="58595B"/>
                </a:solidFill>
              </a:rPr>
              <a:t>tomar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decisão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baseada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contidas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material. </a:t>
            </a:r>
            <a:r>
              <a:rPr lang="en-US" sz="850" dirty="0" err="1">
                <a:solidFill>
                  <a:srgbClr val="58595B"/>
                </a:solidFill>
              </a:rPr>
              <a:t>Caso</a:t>
            </a:r>
            <a:r>
              <a:rPr lang="en-US" sz="850" dirty="0">
                <a:solidFill>
                  <a:srgbClr val="58595B"/>
                </a:solidFill>
              </a:rPr>
              <a:t> um </a:t>
            </a:r>
            <a:r>
              <a:rPr lang="en-US" sz="850" dirty="0" err="1">
                <a:solidFill>
                  <a:srgbClr val="58595B"/>
                </a:solidFill>
              </a:rPr>
              <a:t>instrumento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seja</a:t>
            </a:r>
            <a:r>
              <a:rPr lang="en-US" sz="850" dirty="0">
                <a:solidFill>
                  <a:srgbClr val="58595B"/>
                </a:solidFill>
              </a:rPr>
              <a:t> expresso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moeda</a:t>
            </a:r>
            <a:r>
              <a:rPr lang="en-US" sz="850" dirty="0">
                <a:solidFill>
                  <a:srgbClr val="58595B"/>
                </a:solidFill>
              </a:rPr>
              <a:t> que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a do </a:t>
            </a:r>
            <a:r>
              <a:rPr lang="en-US" sz="850" dirty="0" err="1">
                <a:solidFill>
                  <a:srgbClr val="58595B"/>
                </a:solidFill>
              </a:rPr>
              <a:t>investidor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alteração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taxas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câmbio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impactar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adversamente</a:t>
            </a:r>
            <a:r>
              <a:rPr lang="en-US" sz="850" dirty="0">
                <a:solidFill>
                  <a:srgbClr val="58595B"/>
                </a:solidFill>
              </a:rPr>
              <a:t> o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, valor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rentabilidade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instrumento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ﬁnanceiro</a:t>
            </a:r>
            <a:r>
              <a:rPr lang="en-US" sz="850" dirty="0">
                <a:solidFill>
                  <a:srgbClr val="58595B"/>
                </a:solidFill>
              </a:rPr>
              <a:t> e o </a:t>
            </a:r>
            <a:r>
              <a:rPr lang="en-US" sz="850" dirty="0" err="1">
                <a:solidFill>
                  <a:srgbClr val="58595B"/>
                </a:solidFill>
              </a:rPr>
              <a:t>leitor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deste</a:t>
            </a:r>
            <a:r>
              <a:rPr lang="en-US" sz="850" dirty="0">
                <a:solidFill>
                  <a:srgbClr val="58595B"/>
                </a:solidFill>
              </a:rPr>
              <a:t> material assume </a:t>
            </a:r>
            <a:r>
              <a:rPr lang="en-US" sz="850" dirty="0" err="1">
                <a:solidFill>
                  <a:srgbClr val="58595B"/>
                </a:solidFill>
              </a:rPr>
              <a:t>quaisquer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riscos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câmbio</a:t>
            </a:r>
            <a:r>
              <a:rPr lang="en-US" sz="850" dirty="0">
                <a:solidFill>
                  <a:srgbClr val="58595B"/>
                </a:solidFill>
              </a:rPr>
              <a:t>.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desempenhos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anteriores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necessariamente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indicativos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resultados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futuros</a:t>
            </a:r>
            <a:r>
              <a:rPr lang="en-US" sz="850" dirty="0">
                <a:solidFill>
                  <a:srgbClr val="58595B"/>
                </a:solidFill>
              </a:rPr>
              <a:t>, e </a:t>
            </a:r>
            <a:r>
              <a:rPr lang="en-US" sz="850" dirty="0" err="1">
                <a:solidFill>
                  <a:srgbClr val="58595B"/>
                </a:solidFill>
              </a:rPr>
              <a:t>nenhuma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declaração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garantia</a:t>
            </a:r>
            <a:r>
              <a:rPr lang="en-US" sz="850" dirty="0">
                <a:solidFill>
                  <a:srgbClr val="58595B"/>
                </a:solidFill>
              </a:rPr>
              <a:t>, de forma </a:t>
            </a:r>
            <a:r>
              <a:rPr lang="en-US" sz="850" dirty="0" err="1">
                <a:solidFill>
                  <a:srgbClr val="58595B"/>
                </a:solidFill>
              </a:rPr>
              <a:t>expressa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implícita</a:t>
            </a:r>
            <a:r>
              <a:rPr lang="en-US" sz="850" dirty="0">
                <a:solidFill>
                  <a:srgbClr val="58595B"/>
                </a:solidFill>
              </a:rPr>
              <a:t>, é </a:t>
            </a:r>
            <a:r>
              <a:rPr lang="en-US" sz="850" dirty="0" err="1">
                <a:solidFill>
                  <a:srgbClr val="58595B"/>
                </a:solidFill>
              </a:rPr>
              <a:t>feita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relação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desempenhos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futuros</a:t>
            </a:r>
            <a:r>
              <a:rPr lang="en-US" sz="850" dirty="0">
                <a:solidFill>
                  <a:srgbClr val="58595B"/>
                </a:solidFill>
              </a:rPr>
              <a:t>. A XPA se </a:t>
            </a:r>
            <a:r>
              <a:rPr lang="en-US" sz="850" dirty="0" err="1">
                <a:solidFill>
                  <a:srgbClr val="58595B"/>
                </a:solidFill>
              </a:rPr>
              <a:t>exime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qualquer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responsabilidade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quaisquer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prejuízos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diretos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indiretos</a:t>
            </a:r>
            <a:r>
              <a:rPr lang="en-US" sz="850" dirty="0">
                <a:solidFill>
                  <a:srgbClr val="58595B"/>
                </a:solidFill>
              </a:rPr>
              <a:t>, que </a:t>
            </a:r>
            <a:r>
              <a:rPr lang="en-US" sz="850" dirty="0" err="1">
                <a:solidFill>
                  <a:srgbClr val="58595B"/>
                </a:solidFill>
              </a:rPr>
              <a:t>venham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decorrer</a:t>
            </a:r>
            <a:r>
              <a:rPr lang="en-US" sz="850" dirty="0">
                <a:solidFill>
                  <a:srgbClr val="58595B"/>
                </a:solidFill>
              </a:rPr>
              <a:t> da </a:t>
            </a:r>
            <a:r>
              <a:rPr lang="en-US" sz="850" dirty="0" err="1">
                <a:solidFill>
                  <a:srgbClr val="58595B"/>
                </a:solidFill>
              </a:rPr>
              <a:t>utilização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conteúdo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A </a:t>
            </a:r>
            <a:r>
              <a:rPr lang="en-US" sz="850" dirty="0" err="1">
                <a:solidFill>
                  <a:srgbClr val="58595B"/>
                </a:solidFill>
              </a:rPr>
              <a:t>rentabilidade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produtos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financeiros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apresentar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variações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seu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valor </a:t>
            </a:r>
            <a:r>
              <a:rPr lang="en-US" sz="850" dirty="0" err="1">
                <a:solidFill>
                  <a:srgbClr val="58595B"/>
                </a:solidFill>
              </a:rPr>
              <a:t>pode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aumentar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diminuir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num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curto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espaço</a:t>
            </a:r>
            <a:r>
              <a:rPr lang="en-US" sz="850" dirty="0">
                <a:solidFill>
                  <a:srgbClr val="58595B"/>
                </a:solidFill>
              </a:rPr>
              <a:t> de tempo.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desempenhos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anteriores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necessariamente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indicativos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resultados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futuros</a:t>
            </a:r>
            <a:r>
              <a:rPr lang="en-US" sz="850" dirty="0">
                <a:solidFill>
                  <a:srgbClr val="58595B"/>
                </a:solidFill>
              </a:rPr>
              <a:t>. A </a:t>
            </a:r>
            <a:r>
              <a:rPr lang="en-US" sz="850" dirty="0" err="1">
                <a:solidFill>
                  <a:srgbClr val="58595B"/>
                </a:solidFill>
              </a:rPr>
              <a:t>rentabilidade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divulgada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líquida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impostos</a:t>
            </a:r>
            <a:r>
              <a:rPr lang="en-US" sz="850" dirty="0">
                <a:solidFill>
                  <a:srgbClr val="58595B"/>
                </a:solidFill>
              </a:rPr>
              <a:t>. As </a:t>
            </a:r>
            <a:r>
              <a:rPr lang="en-US" sz="850" dirty="0" err="1">
                <a:solidFill>
                  <a:srgbClr val="58595B"/>
                </a:solidFill>
              </a:rPr>
              <a:t>informações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presentes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baseadas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simulações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resultados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reais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poderão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significativamente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diferentes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ações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indicado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perfil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moderado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moderado-agressivo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agressivo</a:t>
            </a:r>
            <a:r>
              <a:rPr lang="en-US" sz="850" dirty="0">
                <a:solidFill>
                  <a:srgbClr val="58595B"/>
                </a:solidFill>
              </a:rPr>
              <a:t>, de </a:t>
            </a:r>
            <a:r>
              <a:rPr lang="en-US" sz="850" dirty="0" err="1">
                <a:solidFill>
                  <a:srgbClr val="58595B"/>
                </a:solidFill>
              </a:rPr>
              <a:t>acordo</a:t>
            </a:r>
            <a:r>
              <a:rPr lang="en-US" sz="850" dirty="0">
                <a:solidFill>
                  <a:srgbClr val="58595B"/>
                </a:solidFill>
              </a:rPr>
              <a:t> com a </a:t>
            </a:r>
            <a:r>
              <a:rPr lang="en-US" sz="850" dirty="0" err="1">
                <a:solidFill>
                  <a:srgbClr val="58595B"/>
                </a:solidFill>
              </a:rPr>
              <a:t>política</a:t>
            </a:r>
            <a:r>
              <a:rPr lang="en-US" sz="850" dirty="0">
                <a:solidFill>
                  <a:srgbClr val="58595B"/>
                </a:solidFill>
              </a:rPr>
              <a:t> de suitability </a:t>
            </a:r>
            <a:r>
              <a:rPr lang="en-US" sz="850" dirty="0" err="1">
                <a:solidFill>
                  <a:srgbClr val="58595B"/>
                </a:solidFill>
              </a:rPr>
              <a:t>praticada</a:t>
            </a:r>
            <a:r>
              <a:rPr lang="en-US" sz="850" dirty="0">
                <a:solidFill>
                  <a:srgbClr val="58595B"/>
                </a:solidFill>
              </a:rPr>
              <a:t> pela XP Investimentos. </a:t>
            </a:r>
            <a:r>
              <a:rPr lang="en-US" sz="850" dirty="0" err="1">
                <a:solidFill>
                  <a:srgbClr val="58595B"/>
                </a:solidFill>
              </a:rPr>
              <a:t>Ação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fração</a:t>
            </a:r>
            <a:r>
              <a:rPr lang="en-US" sz="850" dirty="0">
                <a:solidFill>
                  <a:srgbClr val="58595B"/>
                </a:solidFill>
              </a:rPr>
              <a:t> do capital de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empresa</a:t>
            </a:r>
            <a:r>
              <a:rPr lang="en-US" sz="850" dirty="0">
                <a:solidFill>
                  <a:srgbClr val="58595B"/>
                </a:solidFill>
              </a:rPr>
              <a:t> que é </a:t>
            </a:r>
            <a:r>
              <a:rPr lang="en-US" sz="850" dirty="0" err="1">
                <a:solidFill>
                  <a:srgbClr val="58595B"/>
                </a:solidFill>
              </a:rPr>
              <a:t>negociada</a:t>
            </a:r>
            <a:r>
              <a:rPr lang="en-US" sz="850" dirty="0">
                <a:solidFill>
                  <a:srgbClr val="58595B"/>
                </a:solidFill>
              </a:rPr>
              <a:t> no </a:t>
            </a:r>
            <a:r>
              <a:rPr lang="en-US" sz="850" dirty="0" err="1">
                <a:solidFill>
                  <a:srgbClr val="58595B"/>
                </a:solidFill>
              </a:rPr>
              <a:t>mercado</a:t>
            </a:r>
            <a:r>
              <a:rPr lang="en-US" sz="850" dirty="0">
                <a:solidFill>
                  <a:srgbClr val="58595B"/>
                </a:solidFill>
              </a:rPr>
              <a:t>. É um </a:t>
            </a:r>
            <a:r>
              <a:rPr lang="en-US" sz="850" dirty="0" err="1">
                <a:solidFill>
                  <a:srgbClr val="58595B"/>
                </a:solidFill>
              </a:rPr>
              <a:t>título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renda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variável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seja</a:t>
            </a:r>
            <a:r>
              <a:rPr lang="en-US" sz="850" dirty="0">
                <a:solidFill>
                  <a:srgbClr val="58595B"/>
                </a:solidFill>
              </a:rPr>
              <a:t>, um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no </a:t>
            </a:r>
            <a:r>
              <a:rPr lang="en-US" sz="850" dirty="0" err="1">
                <a:solidFill>
                  <a:srgbClr val="58595B"/>
                </a:solidFill>
              </a:rPr>
              <a:t>qual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rentabilidade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preestabelecida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dependendo</a:t>
            </a:r>
            <a:r>
              <a:rPr lang="en-US" sz="850" dirty="0">
                <a:solidFill>
                  <a:srgbClr val="58595B"/>
                </a:solidFill>
              </a:rPr>
              <a:t> das </a:t>
            </a:r>
            <a:r>
              <a:rPr lang="en-US" sz="850" dirty="0" err="1">
                <a:solidFill>
                  <a:srgbClr val="58595B"/>
                </a:solidFill>
              </a:rPr>
              <a:t>cotações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mercados</a:t>
            </a:r>
            <a:r>
              <a:rPr lang="en-US" sz="850" dirty="0">
                <a:solidFill>
                  <a:srgbClr val="58595B"/>
                </a:solidFill>
              </a:rPr>
              <a:t>. 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ações</a:t>
            </a:r>
            <a:r>
              <a:rPr lang="en-US" sz="850" dirty="0">
                <a:solidFill>
                  <a:srgbClr val="58595B"/>
                </a:solidFill>
              </a:rPr>
              <a:t> é um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de alto </a:t>
            </a:r>
            <a:r>
              <a:rPr lang="en-US" sz="850" dirty="0" err="1">
                <a:solidFill>
                  <a:srgbClr val="58595B"/>
                </a:solidFill>
              </a:rPr>
              <a:t>risco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desempenhos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anteriores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necessariamente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indicativos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resultados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futuros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nenhuma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declaração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garantia</a:t>
            </a:r>
            <a:r>
              <a:rPr lang="en-US" sz="850" dirty="0">
                <a:solidFill>
                  <a:srgbClr val="58595B"/>
                </a:solidFill>
              </a:rPr>
              <a:t>, de forma </a:t>
            </a:r>
            <a:r>
              <a:rPr lang="en-US" sz="850" dirty="0" err="1">
                <a:solidFill>
                  <a:srgbClr val="58595B"/>
                </a:solidFill>
              </a:rPr>
              <a:t>expressa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implícita</a:t>
            </a:r>
            <a:r>
              <a:rPr lang="en-US" sz="850" dirty="0">
                <a:solidFill>
                  <a:srgbClr val="58595B"/>
                </a:solidFill>
              </a:rPr>
              <a:t>, é </a:t>
            </a:r>
            <a:r>
              <a:rPr lang="en-US" sz="850" dirty="0" err="1">
                <a:solidFill>
                  <a:srgbClr val="58595B"/>
                </a:solidFill>
              </a:rPr>
              <a:t>feita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material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relação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desempenhos</a:t>
            </a:r>
            <a:r>
              <a:rPr lang="en-US" sz="850" dirty="0">
                <a:solidFill>
                  <a:srgbClr val="58595B"/>
                </a:solidFill>
              </a:rPr>
              <a:t>. As </a:t>
            </a:r>
            <a:r>
              <a:rPr lang="en-US" sz="850" dirty="0" err="1">
                <a:solidFill>
                  <a:srgbClr val="58595B"/>
                </a:solidFill>
              </a:rPr>
              <a:t>condições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mercado</a:t>
            </a:r>
            <a:r>
              <a:rPr lang="en-US" sz="850" dirty="0">
                <a:solidFill>
                  <a:srgbClr val="58595B"/>
                </a:solidFill>
              </a:rPr>
              <a:t>, o </a:t>
            </a:r>
            <a:r>
              <a:rPr lang="en-US" sz="850" dirty="0" err="1">
                <a:solidFill>
                  <a:srgbClr val="58595B"/>
                </a:solidFill>
              </a:rPr>
              <a:t>cenário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macroeconômico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eventos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específicos</a:t>
            </a:r>
            <a:r>
              <a:rPr lang="en-US" sz="850" dirty="0">
                <a:solidFill>
                  <a:srgbClr val="58595B"/>
                </a:solidFill>
              </a:rPr>
              <a:t> da </a:t>
            </a:r>
            <a:r>
              <a:rPr lang="en-US" sz="850" dirty="0" err="1">
                <a:solidFill>
                  <a:srgbClr val="58595B"/>
                </a:solidFill>
              </a:rPr>
              <a:t>empresa</a:t>
            </a:r>
            <a:r>
              <a:rPr lang="en-US" sz="850" dirty="0">
                <a:solidFill>
                  <a:srgbClr val="58595B"/>
                </a:solidFill>
              </a:rPr>
              <a:t> e do </a:t>
            </a:r>
            <a:r>
              <a:rPr lang="en-US" sz="850" dirty="0" err="1">
                <a:solidFill>
                  <a:srgbClr val="58595B"/>
                </a:solidFill>
              </a:rPr>
              <a:t>setor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afetar</a:t>
            </a:r>
            <a:r>
              <a:rPr lang="en-US" sz="850" dirty="0">
                <a:solidFill>
                  <a:srgbClr val="58595B"/>
                </a:solidFill>
              </a:rPr>
              <a:t> o </a:t>
            </a:r>
            <a:r>
              <a:rPr lang="en-US" sz="850" dirty="0" err="1">
                <a:solidFill>
                  <a:srgbClr val="58595B"/>
                </a:solidFill>
              </a:rPr>
              <a:t>desempenho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podendo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resultar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até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mesmo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significativas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perdas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patrimoniais</a:t>
            </a:r>
            <a:r>
              <a:rPr lang="en-US" sz="850" dirty="0">
                <a:solidFill>
                  <a:srgbClr val="58595B"/>
                </a:solidFill>
              </a:rPr>
              <a:t>. A </a:t>
            </a:r>
            <a:r>
              <a:rPr lang="en-US" sz="850" dirty="0" err="1">
                <a:solidFill>
                  <a:srgbClr val="58595B"/>
                </a:solidFill>
              </a:rPr>
              <a:t>duração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recomendada</a:t>
            </a:r>
            <a:r>
              <a:rPr lang="en-US" sz="850" dirty="0">
                <a:solidFill>
                  <a:srgbClr val="58595B"/>
                </a:solidFill>
              </a:rPr>
              <a:t> para 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é de </a:t>
            </a:r>
            <a:r>
              <a:rPr lang="en-US" sz="850" dirty="0" err="1">
                <a:solidFill>
                  <a:srgbClr val="58595B"/>
                </a:solidFill>
              </a:rPr>
              <a:t>médio-longo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. O </a:t>
            </a:r>
            <a:r>
              <a:rPr lang="en-US" sz="850" dirty="0" err="1">
                <a:solidFill>
                  <a:srgbClr val="58595B"/>
                </a:solidFill>
              </a:rPr>
              <a:t>patrimônio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cliente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está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tipo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produto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opções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preferencialmente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indicado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perfil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moderado-agressivo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agressivo</a:t>
            </a:r>
            <a:r>
              <a:rPr lang="en-US" sz="850" dirty="0">
                <a:solidFill>
                  <a:srgbClr val="58595B"/>
                </a:solidFill>
              </a:rPr>
              <a:t>, de </a:t>
            </a:r>
            <a:r>
              <a:rPr lang="en-US" sz="850" dirty="0" err="1">
                <a:solidFill>
                  <a:srgbClr val="58595B"/>
                </a:solidFill>
              </a:rPr>
              <a:t>acordo</a:t>
            </a:r>
            <a:r>
              <a:rPr lang="en-US" sz="850" dirty="0">
                <a:solidFill>
                  <a:srgbClr val="58595B"/>
                </a:solidFill>
              </a:rPr>
              <a:t> com a </a:t>
            </a:r>
            <a:r>
              <a:rPr lang="en-US" sz="850" dirty="0" err="1">
                <a:solidFill>
                  <a:srgbClr val="58595B"/>
                </a:solidFill>
              </a:rPr>
              <a:t>política</a:t>
            </a:r>
            <a:r>
              <a:rPr lang="en-US" sz="850" dirty="0">
                <a:solidFill>
                  <a:srgbClr val="58595B"/>
                </a:solidFill>
              </a:rPr>
              <a:t> de suitability </a:t>
            </a:r>
            <a:r>
              <a:rPr lang="en-US" sz="850" dirty="0" err="1">
                <a:solidFill>
                  <a:srgbClr val="58595B"/>
                </a:solidFill>
              </a:rPr>
              <a:t>praticada</a:t>
            </a:r>
            <a:r>
              <a:rPr lang="en-US" sz="850" dirty="0">
                <a:solidFill>
                  <a:srgbClr val="58595B"/>
                </a:solidFill>
              </a:rPr>
              <a:t> pela XP Investimentos. No </a:t>
            </a:r>
            <a:r>
              <a:rPr lang="en-US" sz="850" dirty="0" err="1">
                <a:solidFill>
                  <a:srgbClr val="58595B"/>
                </a:solidFill>
              </a:rPr>
              <a:t>mercado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opções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negociados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direitos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compra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venda</a:t>
            </a:r>
            <a:r>
              <a:rPr lang="en-US" sz="850" dirty="0">
                <a:solidFill>
                  <a:srgbClr val="58595B"/>
                </a:solidFill>
              </a:rPr>
              <a:t> de um </a:t>
            </a:r>
            <a:r>
              <a:rPr lang="en-US" sz="850" dirty="0" err="1">
                <a:solidFill>
                  <a:srgbClr val="58595B"/>
                </a:solidFill>
              </a:rPr>
              <a:t>bem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fixado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data </a:t>
            </a:r>
            <a:r>
              <a:rPr lang="en-US" sz="850" dirty="0" err="1">
                <a:solidFill>
                  <a:srgbClr val="58595B"/>
                </a:solidFill>
              </a:rPr>
              <a:t>futura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devendo</a:t>
            </a:r>
            <a:r>
              <a:rPr lang="en-US" sz="850" dirty="0">
                <a:solidFill>
                  <a:srgbClr val="58595B"/>
                </a:solidFill>
              </a:rPr>
              <a:t> o </a:t>
            </a:r>
            <a:r>
              <a:rPr lang="en-US" sz="850" dirty="0" err="1">
                <a:solidFill>
                  <a:srgbClr val="58595B"/>
                </a:solidFill>
              </a:rPr>
              <a:t>adquirente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direito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negociado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pagar</a:t>
            </a:r>
            <a:r>
              <a:rPr lang="en-US" sz="850" dirty="0">
                <a:solidFill>
                  <a:srgbClr val="58595B"/>
                </a:solidFill>
              </a:rPr>
              <a:t> um </a:t>
            </a:r>
            <a:r>
              <a:rPr lang="en-US" sz="850" dirty="0" err="1">
                <a:solidFill>
                  <a:srgbClr val="58595B"/>
                </a:solidFill>
              </a:rPr>
              <a:t>prêmio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vendedor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tal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como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num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acordo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seguro</a:t>
            </a:r>
            <a:r>
              <a:rPr lang="en-US" sz="850" dirty="0">
                <a:solidFill>
                  <a:srgbClr val="58595B"/>
                </a:solidFill>
              </a:rPr>
              <a:t>. As </a:t>
            </a:r>
            <a:r>
              <a:rPr lang="en-US" sz="850" dirty="0" err="1">
                <a:solidFill>
                  <a:srgbClr val="58595B"/>
                </a:solidFill>
              </a:rPr>
              <a:t>operações</a:t>
            </a:r>
            <a:r>
              <a:rPr lang="en-US" sz="850" dirty="0">
                <a:solidFill>
                  <a:srgbClr val="58595B"/>
                </a:solidFill>
              </a:rPr>
              <a:t> com </a:t>
            </a:r>
            <a:r>
              <a:rPr lang="en-US" sz="850" dirty="0" err="1">
                <a:solidFill>
                  <a:srgbClr val="58595B"/>
                </a:solidFill>
              </a:rPr>
              <a:t>esses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derivativos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consideradas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risco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muito</a:t>
            </a:r>
            <a:r>
              <a:rPr lang="en-US" sz="850" dirty="0">
                <a:solidFill>
                  <a:srgbClr val="58595B"/>
                </a:solidFill>
              </a:rPr>
              <a:t> alto </a:t>
            </a:r>
            <a:r>
              <a:rPr lang="en-US" sz="850" dirty="0" err="1">
                <a:solidFill>
                  <a:srgbClr val="58595B"/>
                </a:solidFill>
              </a:rPr>
              <a:t>por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apresentarem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altas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relações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risco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retorno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algumas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posições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apresentarem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possibilidade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perdas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superiores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ao</a:t>
            </a:r>
            <a:r>
              <a:rPr lang="en-US" sz="850" dirty="0">
                <a:solidFill>
                  <a:srgbClr val="58595B"/>
                </a:solidFill>
              </a:rPr>
              <a:t> capital </a:t>
            </a:r>
            <a:r>
              <a:rPr lang="en-US" sz="850" dirty="0" err="1">
                <a:solidFill>
                  <a:srgbClr val="58595B"/>
                </a:solidFill>
              </a:rPr>
              <a:t>investido</a:t>
            </a:r>
            <a:r>
              <a:rPr lang="en-US" sz="850" dirty="0">
                <a:solidFill>
                  <a:srgbClr val="58595B"/>
                </a:solidFill>
              </a:rPr>
              <a:t>. A </a:t>
            </a:r>
            <a:r>
              <a:rPr lang="en-US" sz="850" dirty="0" err="1">
                <a:solidFill>
                  <a:srgbClr val="58595B"/>
                </a:solidFill>
              </a:rPr>
              <a:t>duração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recomendada</a:t>
            </a:r>
            <a:r>
              <a:rPr lang="en-US" sz="850" dirty="0">
                <a:solidFill>
                  <a:srgbClr val="58595B"/>
                </a:solidFill>
              </a:rPr>
              <a:t> para 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é de </a:t>
            </a:r>
            <a:r>
              <a:rPr lang="en-US" sz="850" dirty="0" err="1">
                <a:solidFill>
                  <a:srgbClr val="58595B"/>
                </a:solidFill>
              </a:rPr>
              <a:t>curto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e o </a:t>
            </a:r>
            <a:r>
              <a:rPr lang="en-US" sz="850" dirty="0" err="1">
                <a:solidFill>
                  <a:srgbClr val="58595B"/>
                </a:solidFill>
              </a:rPr>
              <a:t>patrimônio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cliente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está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tipo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produto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termos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preferencialmente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indicado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perfil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moderado-agressivo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agressivo</a:t>
            </a:r>
            <a:r>
              <a:rPr lang="en-US" sz="850" dirty="0">
                <a:solidFill>
                  <a:srgbClr val="58595B"/>
                </a:solidFill>
              </a:rPr>
              <a:t>, de </a:t>
            </a:r>
            <a:r>
              <a:rPr lang="en-US" sz="850" dirty="0" err="1">
                <a:solidFill>
                  <a:srgbClr val="58595B"/>
                </a:solidFill>
              </a:rPr>
              <a:t>acordo</a:t>
            </a:r>
            <a:r>
              <a:rPr lang="en-US" sz="850" dirty="0">
                <a:solidFill>
                  <a:srgbClr val="58595B"/>
                </a:solidFill>
              </a:rPr>
              <a:t> com a </a:t>
            </a:r>
            <a:r>
              <a:rPr lang="en-US" sz="850" dirty="0" err="1">
                <a:solidFill>
                  <a:srgbClr val="58595B"/>
                </a:solidFill>
              </a:rPr>
              <a:t>política</a:t>
            </a:r>
            <a:r>
              <a:rPr lang="en-US" sz="850" dirty="0">
                <a:solidFill>
                  <a:srgbClr val="58595B"/>
                </a:solidFill>
              </a:rPr>
              <a:t> de suitability </a:t>
            </a:r>
            <a:r>
              <a:rPr lang="en-US" sz="850" dirty="0" err="1">
                <a:solidFill>
                  <a:srgbClr val="58595B"/>
                </a:solidFill>
              </a:rPr>
              <a:t>praticada</a:t>
            </a:r>
            <a:r>
              <a:rPr lang="en-US" sz="850" dirty="0">
                <a:solidFill>
                  <a:srgbClr val="58595B"/>
                </a:solidFill>
              </a:rPr>
              <a:t> pela XP Investimentos. São </a:t>
            </a:r>
            <a:r>
              <a:rPr lang="en-US" sz="850" dirty="0" err="1">
                <a:solidFill>
                  <a:srgbClr val="58595B"/>
                </a:solidFill>
              </a:rPr>
              <a:t>contatos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compra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venda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determinada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quantidade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ações</a:t>
            </a:r>
            <a:r>
              <a:rPr lang="en-US" sz="850" dirty="0">
                <a:solidFill>
                  <a:srgbClr val="58595B"/>
                </a:solidFill>
              </a:rPr>
              <a:t>, a um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fixado</a:t>
            </a:r>
            <a:r>
              <a:rPr lang="en-US" sz="850" dirty="0">
                <a:solidFill>
                  <a:srgbClr val="58595B"/>
                </a:solidFill>
              </a:rPr>
              <a:t>, para </a:t>
            </a:r>
            <a:r>
              <a:rPr lang="en-US" sz="850" dirty="0" err="1">
                <a:solidFill>
                  <a:srgbClr val="58595B"/>
                </a:solidFill>
              </a:rPr>
              <a:t>liquidação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determinado</a:t>
            </a:r>
            <a:r>
              <a:rPr lang="en-US" sz="850" dirty="0">
                <a:solidFill>
                  <a:srgbClr val="58595B"/>
                </a:solidFill>
              </a:rPr>
              <a:t>. O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contrato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Termo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livremente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escolhido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pelos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obedecendo</a:t>
            </a:r>
            <a:r>
              <a:rPr lang="en-US" sz="850" dirty="0">
                <a:solidFill>
                  <a:srgbClr val="58595B"/>
                </a:solidFill>
              </a:rPr>
              <a:t> o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mínimo</a:t>
            </a:r>
            <a:r>
              <a:rPr lang="en-US" sz="850" dirty="0">
                <a:solidFill>
                  <a:srgbClr val="58595B"/>
                </a:solidFill>
              </a:rPr>
              <a:t> de 16 </a:t>
            </a:r>
            <a:r>
              <a:rPr lang="en-US" sz="850" dirty="0" err="1">
                <a:solidFill>
                  <a:srgbClr val="58595B"/>
                </a:solidFill>
              </a:rPr>
              <a:t>dias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máximo</a:t>
            </a:r>
            <a:r>
              <a:rPr lang="en-US" sz="850" dirty="0">
                <a:solidFill>
                  <a:srgbClr val="58595B"/>
                </a:solidFill>
              </a:rPr>
              <a:t> de 99 </a:t>
            </a:r>
            <a:r>
              <a:rPr lang="en-US" sz="850" dirty="0" err="1">
                <a:solidFill>
                  <a:srgbClr val="58595B"/>
                </a:solidFill>
              </a:rPr>
              <a:t>dias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corridos</a:t>
            </a:r>
            <a:r>
              <a:rPr lang="en-US" sz="850" dirty="0">
                <a:solidFill>
                  <a:srgbClr val="58595B"/>
                </a:solidFill>
              </a:rPr>
              <a:t>. O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será</a:t>
            </a:r>
            <a:r>
              <a:rPr lang="en-US" sz="850" dirty="0">
                <a:solidFill>
                  <a:srgbClr val="58595B"/>
                </a:solidFill>
              </a:rPr>
              <a:t> o valor da </a:t>
            </a:r>
            <a:r>
              <a:rPr lang="en-US" sz="850" dirty="0" err="1">
                <a:solidFill>
                  <a:srgbClr val="58595B"/>
                </a:solidFill>
              </a:rPr>
              <a:t>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adicionado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parcela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correspondente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juros</a:t>
            </a:r>
            <a:r>
              <a:rPr lang="en-US" sz="850" dirty="0">
                <a:solidFill>
                  <a:srgbClr val="58595B"/>
                </a:solidFill>
              </a:rPr>
              <a:t> – que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fixados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livremente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mercado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função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contrato</a:t>
            </a:r>
            <a:r>
              <a:rPr lang="en-US" sz="850" dirty="0">
                <a:solidFill>
                  <a:srgbClr val="58595B"/>
                </a:solidFill>
              </a:rPr>
              <a:t>. Toda </a:t>
            </a:r>
            <a:r>
              <a:rPr lang="en-US" sz="850" dirty="0" err="1">
                <a:solidFill>
                  <a:srgbClr val="58595B"/>
                </a:solidFill>
              </a:rPr>
              <a:t>transação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termo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requer</a:t>
            </a:r>
            <a:r>
              <a:rPr lang="en-US" sz="850" dirty="0">
                <a:solidFill>
                  <a:srgbClr val="58595B"/>
                </a:solidFill>
              </a:rPr>
              <a:t> um </a:t>
            </a:r>
            <a:r>
              <a:rPr lang="en-US" sz="850" dirty="0" err="1">
                <a:solidFill>
                  <a:srgbClr val="58595B"/>
                </a:solidFill>
              </a:rPr>
              <a:t>depósito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garantia</a:t>
            </a:r>
            <a:r>
              <a:rPr lang="en-US" sz="850" dirty="0">
                <a:solidFill>
                  <a:srgbClr val="58595B"/>
                </a:solidFill>
              </a:rPr>
              <a:t>. </a:t>
            </a:r>
            <a:r>
              <a:rPr lang="en-US" sz="850" dirty="0" err="1">
                <a:solidFill>
                  <a:srgbClr val="58595B"/>
                </a:solidFill>
              </a:rPr>
              <a:t>Essas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são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prestadas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duas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formas</a:t>
            </a:r>
            <a:r>
              <a:rPr lang="en-US" sz="850" dirty="0">
                <a:solidFill>
                  <a:srgbClr val="58595B"/>
                </a:solidFill>
              </a:rPr>
              <a:t>: </a:t>
            </a:r>
            <a:r>
              <a:rPr lang="en-US" sz="850" dirty="0" err="1">
                <a:solidFill>
                  <a:srgbClr val="58595B"/>
                </a:solidFill>
              </a:rPr>
              <a:t>cobertura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margem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commodities é </a:t>
            </a:r>
            <a:r>
              <a:rPr lang="en-US" sz="850" dirty="0" err="1">
                <a:solidFill>
                  <a:srgbClr val="58595B"/>
                </a:solidFill>
              </a:rPr>
              <a:t>preferencialmente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indicado</a:t>
            </a:r>
            <a:r>
              <a:rPr lang="en-US" sz="850" dirty="0">
                <a:solidFill>
                  <a:srgbClr val="58595B"/>
                </a:solidFill>
              </a:rPr>
              <a:t> para </a:t>
            </a:r>
            <a:r>
              <a:rPr lang="en-US" sz="850" dirty="0" err="1">
                <a:solidFill>
                  <a:srgbClr val="58595B"/>
                </a:solidFill>
              </a:rPr>
              <a:t>investidores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perfil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moderado-agressivo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agressivo</a:t>
            </a:r>
            <a:r>
              <a:rPr lang="en-US" sz="850" dirty="0">
                <a:solidFill>
                  <a:srgbClr val="58595B"/>
                </a:solidFill>
              </a:rPr>
              <a:t>, de </a:t>
            </a:r>
            <a:r>
              <a:rPr lang="en-US" sz="850" dirty="0" err="1">
                <a:solidFill>
                  <a:srgbClr val="58595B"/>
                </a:solidFill>
              </a:rPr>
              <a:t>acordo</a:t>
            </a:r>
            <a:r>
              <a:rPr lang="en-US" sz="850" dirty="0">
                <a:solidFill>
                  <a:srgbClr val="58595B"/>
                </a:solidFill>
              </a:rPr>
              <a:t> com a </a:t>
            </a:r>
            <a:r>
              <a:rPr lang="en-US" sz="850" dirty="0" err="1">
                <a:solidFill>
                  <a:srgbClr val="58595B"/>
                </a:solidFill>
              </a:rPr>
              <a:t>política</a:t>
            </a:r>
            <a:r>
              <a:rPr lang="en-US" sz="850" dirty="0">
                <a:solidFill>
                  <a:srgbClr val="58595B"/>
                </a:solidFill>
              </a:rPr>
              <a:t> de suitability </a:t>
            </a:r>
            <a:r>
              <a:rPr lang="en-US" sz="850" dirty="0" err="1">
                <a:solidFill>
                  <a:srgbClr val="58595B"/>
                </a:solidFill>
              </a:rPr>
              <a:t>praticada</a:t>
            </a:r>
            <a:r>
              <a:rPr lang="en-US" sz="850" dirty="0">
                <a:solidFill>
                  <a:srgbClr val="58595B"/>
                </a:solidFill>
              </a:rPr>
              <a:t> pela XP Investimentos. Commodity é um </a:t>
            </a:r>
            <a:r>
              <a:rPr lang="en-US" sz="850" dirty="0" err="1">
                <a:solidFill>
                  <a:srgbClr val="58595B"/>
                </a:solidFill>
              </a:rPr>
              <a:t>objeto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determinante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de um </a:t>
            </a:r>
            <a:r>
              <a:rPr lang="en-US" sz="850" dirty="0" err="1">
                <a:solidFill>
                  <a:srgbClr val="58595B"/>
                </a:solidFill>
              </a:rPr>
              <a:t>contrato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futuro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outro </a:t>
            </a:r>
            <a:r>
              <a:rPr lang="en-US" sz="850" dirty="0" err="1">
                <a:solidFill>
                  <a:srgbClr val="58595B"/>
                </a:solidFill>
              </a:rPr>
              <a:t>instrumento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derivativo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podendo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consubstanciar</a:t>
            </a:r>
            <a:r>
              <a:rPr lang="en-US" sz="850" dirty="0">
                <a:solidFill>
                  <a:srgbClr val="58595B"/>
                </a:solidFill>
              </a:rPr>
              <a:t> um </a:t>
            </a:r>
            <a:r>
              <a:rPr lang="en-US" sz="850" dirty="0" err="1">
                <a:solidFill>
                  <a:srgbClr val="58595B"/>
                </a:solidFill>
              </a:rPr>
              <a:t>índice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taxa, um valor </a:t>
            </a:r>
            <a:r>
              <a:rPr lang="en-US" sz="850" dirty="0" err="1">
                <a:solidFill>
                  <a:srgbClr val="58595B"/>
                </a:solidFill>
              </a:rPr>
              <a:t>mobiliário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produto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físico</a:t>
            </a:r>
            <a:r>
              <a:rPr lang="en-US" sz="850" dirty="0">
                <a:solidFill>
                  <a:srgbClr val="58595B"/>
                </a:solidFill>
              </a:rPr>
              <a:t>. É um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risco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muito</a:t>
            </a:r>
            <a:r>
              <a:rPr lang="en-US" sz="850" dirty="0">
                <a:solidFill>
                  <a:srgbClr val="58595B"/>
                </a:solidFill>
              </a:rPr>
              <a:t> alto, que </a:t>
            </a:r>
            <a:r>
              <a:rPr lang="en-US" sz="850" dirty="0" err="1">
                <a:solidFill>
                  <a:srgbClr val="58595B"/>
                </a:solidFill>
              </a:rPr>
              <a:t>contempla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possibilidade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oscilação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preço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devido</a:t>
            </a:r>
            <a:r>
              <a:rPr lang="en-US" sz="850" dirty="0">
                <a:solidFill>
                  <a:srgbClr val="58595B"/>
                </a:solidFill>
              </a:rPr>
              <a:t> à </a:t>
            </a:r>
            <a:r>
              <a:rPr lang="en-US" sz="850" dirty="0" err="1">
                <a:solidFill>
                  <a:srgbClr val="58595B"/>
                </a:solidFill>
              </a:rPr>
              <a:t>utilização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alavancagem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financeira</a:t>
            </a:r>
            <a:r>
              <a:rPr lang="en-US" sz="850" dirty="0">
                <a:solidFill>
                  <a:srgbClr val="58595B"/>
                </a:solidFill>
              </a:rPr>
              <a:t>. A </a:t>
            </a:r>
            <a:r>
              <a:rPr lang="en-US" sz="850" dirty="0" err="1">
                <a:solidFill>
                  <a:srgbClr val="58595B"/>
                </a:solidFill>
              </a:rPr>
              <a:t>duração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recomendada</a:t>
            </a:r>
            <a:r>
              <a:rPr lang="en-US" sz="850" dirty="0">
                <a:solidFill>
                  <a:srgbClr val="58595B"/>
                </a:solidFill>
              </a:rPr>
              <a:t> para 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é de </a:t>
            </a:r>
            <a:r>
              <a:rPr lang="en-US" sz="850" dirty="0" err="1">
                <a:solidFill>
                  <a:srgbClr val="58595B"/>
                </a:solidFill>
              </a:rPr>
              <a:t>curto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prazo</a:t>
            </a:r>
            <a:r>
              <a:rPr lang="en-US" sz="850" dirty="0">
                <a:solidFill>
                  <a:srgbClr val="58595B"/>
                </a:solidFill>
              </a:rPr>
              <a:t> e o </a:t>
            </a:r>
            <a:r>
              <a:rPr lang="en-US" sz="850" dirty="0" err="1">
                <a:solidFill>
                  <a:srgbClr val="58595B"/>
                </a:solidFill>
              </a:rPr>
              <a:t>patrimônio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cliente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está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garantido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neste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tipo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produto</a:t>
            </a:r>
            <a:r>
              <a:rPr lang="en-US" sz="850" dirty="0">
                <a:solidFill>
                  <a:srgbClr val="58595B"/>
                </a:solidFill>
              </a:rPr>
              <a:t>. As </a:t>
            </a:r>
            <a:r>
              <a:rPr lang="en-US" sz="850" dirty="0" err="1">
                <a:solidFill>
                  <a:srgbClr val="58595B"/>
                </a:solidFill>
              </a:rPr>
              <a:t>condições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mercado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mudanças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climáticas</a:t>
            </a:r>
            <a:r>
              <a:rPr lang="en-US" sz="850" dirty="0">
                <a:solidFill>
                  <a:srgbClr val="58595B"/>
                </a:solidFill>
              </a:rPr>
              <a:t> e o </a:t>
            </a:r>
            <a:r>
              <a:rPr lang="en-US" sz="850" dirty="0" err="1">
                <a:solidFill>
                  <a:srgbClr val="58595B"/>
                </a:solidFill>
              </a:rPr>
              <a:t>cenário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macroeconômico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podem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afetar</a:t>
            </a:r>
            <a:r>
              <a:rPr lang="en-US" sz="850" dirty="0">
                <a:solidFill>
                  <a:srgbClr val="58595B"/>
                </a:solidFill>
              </a:rPr>
              <a:t> o </a:t>
            </a:r>
            <a:r>
              <a:rPr lang="en-US" sz="850" dirty="0" err="1">
                <a:solidFill>
                  <a:srgbClr val="58595B"/>
                </a:solidFill>
              </a:rPr>
              <a:t>desempenho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.</a:t>
            </a:r>
          </a:p>
          <a:p>
            <a:r>
              <a:rPr lang="en-US" sz="850" dirty="0">
                <a:solidFill>
                  <a:srgbClr val="58595B"/>
                </a:solidFill>
              </a:rPr>
              <a:t>Fundo de </a:t>
            </a:r>
            <a:r>
              <a:rPr lang="en-US" sz="850" dirty="0" err="1">
                <a:solidFill>
                  <a:srgbClr val="58595B"/>
                </a:solidFill>
              </a:rPr>
              <a:t>investimento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uma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comunhão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recursos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captados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pessoas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físicas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ou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jurídicas</a:t>
            </a:r>
            <a:r>
              <a:rPr lang="en-US" sz="850" dirty="0">
                <a:solidFill>
                  <a:srgbClr val="58595B"/>
                </a:solidFill>
              </a:rPr>
              <a:t>, com o </a:t>
            </a:r>
            <a:r>
              <a:rPr lang="en-US" sz="850" dirty="0" err="1">
                <a:solidFill>
                  <a:srgbClr val="58595B"/>
                </a:solidFill>
              </a:rPr>
              <a:t>objetivo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obter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ganhos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financeiros</a:t>
            </a:r>
            <a:r>
              <a:rPr lang="en-US" sz="850" dirty="0">
                <a:solidFill>
                  <a:srgbClr val="58595B"/>
                </a:solidFill>
              </a:rPr>
              <a:t> a </a:t>
            </a:r>
            <a:r>
              <a:rPr lang="en-US" sz="850" dirty="0" err="1">
                <a:solidFill>
                  <a:srgbClr val="58595B"/>
                </a:solidFill>
              </a:rPr>
              <a:t>partir</a:t>
            </a:r>
            <a:r>
              <a:rPr lang="en-US" sz="850" dirty="0">
                <a:solidFill>
                  <a:srgbClr val="58595B"/>
                </a:solidFill>
              </a:rPr>
              <a:t> da </a:t>
            </a:r>
            <a:r>
              <a:rPr lang="en-US" sz="850" dirty="0" err="1">
                <a:solidFill>
                  <a:srgbClr val="58595B"/>
                </a:solidFill>
              </a:rPr>
              <a:t>aplicação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títulos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valores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mobiliários</a:t>
            </a:r>
            <a:r>
              <a:rPr lang="en-US" sz="850" dirty="0">
                <a:solidFill>
                  <a:srgbClr val="58595B"/>
                </a:solidFill>
              </a:rPr>
              <a:t>. Um </a:t>
            </a:r>
            <a:r>
              <a:rPr lang="en-US" sz="850" dirty="0" err="1">
                <a:solidFill>
                  <a:srgbClr val="58595B"/>
                </a:solidFill>
              </a:rPr>
              <a:t>fundo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organizado</a:t>
            </a:r>
            <a:r>
              <a:rPr lang="en-US" sz="850" dirty="0">
                <a:solidFill>
                  <a:srgbClr val="58595B"/>
                </a:solidFill>
              </a:rPr>
              <a:t> sob a forma de </a:t>
            </a:r>
            <a:r>
              <a:rPr lang="en-US" sz="850" dirty="0" err="1">
                <a:solidFill>
                  <a:srgbClr val="58595B"/>
                </a:solidFill>
              </a:rPr>
              <a:t>condomínio</a:t>
            </a:r>
            <a:r>
              <a:rPr lang="en-US" sz="850" dirty="0">
                <a:solidFill>
                  <a:srgbClr val="58595B"/>
                </a:solidFill>
              </a:rPr>
              <a:t> e </a:t>
            </a:r>
            <a:r>
              <a:rPr lang="en-US" sz="850" dirty="0" err="1">
                <a:solidFill>
                  <a:srgbClr val="58595B"/>
                </a:solidFill>
              </a:rPr>
              <a:t>seu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patrimônio</a:t>
            </a:r>
            <a:r>
              <a:rPr lang="en-US" sz="850" dirty="0">
                <a:solidFill>
                  <a:srgbClr val="58595B"/>
                </a:solidFill>
              </a:rPr>
              <a:t> é </a:t>
            </a:r>
            <a:r>
              <a:rPr lang="en-US" sz="850" dirty="0" err="1">
                <a:solidFill>
                  <a:srgbClr val="58595B"/>
                </a:solidFill>
              </a:rPr>
              <a:t>dividido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cotas</a:t>
            </a:r>
            <a:r>
              <a:rPr lang="en-US" sz="850" dirty="0">
                <a:solidFill>
                  <a:srgbClr val="58595B"/>
                </a:solidFill>
              </a:rPr>
              <a:t>, </a:t>
            </a:r>
            <a:r>
              <a:rPr lang="en-US" sz="850" dirty="0" err="1">
                <a:solidFill>
                  <a:srgbClr val="58595B"/>
                </a:solidFill>
              </a:rPr>
              <a:t>cujo</a:t>
            </a:r>
            <a:r>
              <a:rPr lang="en-US" sz="850" dirty="0">
                <a:solidFill>
                  <a:srgbClr val="58595B"/>
                </a:solidFill>
              </a:rPr>
              <a:t> valor é </a:t>
            </a:r>
            <a:r>
              <a:rPr lang="en-US" sz="850" dirty="0" err="1">
                <a:solidFill>
                  <a:srgbClr val="58595B"/>
                </a:solidFill>
              </a:rPr>
              <a:t>calculado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diariamente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por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meio</a:t>
            </a:r>
            <a:r>
              <a:rPr lang="en-US" sz="850" dirty="0">
                <a:solidFill>
                  <a:srgbClr val="58595B"/>
                </a:solidFill>
              </a:rPr>
              <a:t> da </a:t>
            </a:r>
            <a:r>
              <a:rPr lang="en-US" sz="850" dirty="0" err="1">
                <a:solidFill>
                  <a:srgbClr val="58595B"/>
                </a:solidFill>
              </a:rPr>
              <a:t>divisão</a:t>
            </a:r>
            <a:r>
              <a:rPr lang="en-US" sz="850" dirty="0">
                <a:solidFill>
                  <a:srgbClr val="58595B"/>
                </a:solidFill>
              </a:rPr>
              <a:t> do </a:t>
            </a:r>
            <a:r>
              <a:rPr lang="en-US" sz="850" dirty="0" err="1">
                <a:solidFill>
                  <a:srgbClr val="58595B"/>
                </a:solidFill>
              </a:rPr>
              <a:t>patrimônio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líquido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pelo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número</a:t>
            </a:r>
            <a:r>
              <a:rPr lang="en-US" sz="850" dirty="0">
                <a:solidFill>
                  <a:srgbClr val="58595B"/>
                </a:solidFill>
              </a:rPr>
              <a:t> de </a:t>
            </a:r>
            <a:r>
              <a:rPr lang="en-US" sz="850" dirty="0" err="1">
                <a:solidFill>
                  <a:srgbClr val="58595B"/>
                </a:solidFill>
              </a:rPr>
              <a:t>cotas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em</a:t>
            </a:r>
            <a:r>
              <a:rPr lang="en-US" sz="850" dirty="0">
                <a:solidFill>
                  <a:srgbClr val="58595B"/>
                </a:solidFill>
              </a:rPr>
              <a:t> </a:t>
            </a:r>
            <a:r>
              <a:rPr lang="en-US" sz="850" dirty="0" err="1">
                <a:solidFill>
                  <a:srgbClr val="58595B"/>
                </a:solidFill>
              </a:rPr>
              <a:t>circulação</a:t>
            </a:r>
            <a:r>
              <a:rPr lang="en-US" sz="850" dirty="0">
                <a:solidFill>
                  <a:srgbClr val="58595B"/>
                </a:solidFill>
              </a:rPr>
              <a:t>. LEIA O PROSPECTO, O FORMULÁRIO DE INFORMAÇÕES COMPLEMENTARES, LÂMINA DE INFORMAÇÕES ESSENCIAIS E O REGULAMENTO ANTES DE INVESTIR. FUNDOS DE INVESTIMENTO NÃO CONTAM COM GARANTIA DO ADMINISTRADOR, DO GESTOR, DE QUALQUER MECANISMO DE SEGURO OU FUNDO GARANTIDOR DE CRÉDITO – FGC. RENTABILIDADE PASSADA NÃO REPRESENTA GARANTIA DE RENTABILIDADES FUTURA. A RENTABILIDADE DIVULGADA NÃO É LÍQUIDA DE IMPOSTOS. AS INFORMAÇÕES PRESENTES NESTE MARERIAL TÉCNICO SÃO BASEADAS EM SIMULAÇÕES E OS RESULTADOS REAIS PODERÃO SER SIGNIFICATIVAMENTE DIFERENTES.”</a:t>
            </a:r>
            <a:endParaRPr sz="850" dirty="0">
              <a:solidFill>
                <a:srgbClr val="58595B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9DB2A-5C6D-49AB-AA93-4E40D071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95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1CE1DDF-91C0-A24E-B03F-C41A8BE1C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542" y="541338"/>
            <a:ext cx="4859471" cy="65532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BEE62B-E0AC-9B42-8C7F-635A795B1E98}"/>
              </a:ext>
            </a:extLst>
          </p:cNvPr>
          <p:cNvSpPr txBox="1"/>
          <p:nvPr/>
        </p:nvSpPr>
        <p:spPr>
          <a:xfrm>
            <a:off x="739247" y="3767473"/>
            <a:ext cx="408312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C57D5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kumimoji="0" lang="pt-BR" sz="2000" b="0" i="0" u="none" strike="noStrike" kern="1200" cap="none" spc="1200" normalizeH="0" baseline="0" noProof="0" dirty="0">
                <a:ln>
                  <a:noFill/>
                </a:ln>
                <a:solidFill>
                  <a:srgbClr val="C57D5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pt-BR" sz="2000" spc="1200" dirty="0">
                <a:solidFill>
                  <a:srgbClr val="C57D5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ANÁLISE QUANTITATIVA</a:t>
            </a:r>
            <a:endParaRPr kumimoji="0" lang="pt-BR" sz="2000" b="0" i="0" u="none" strike="noStrike" kern="1200" cap="none" spc="1200" normalizeH="0" baseline="0" noProof="0" dirty="0">
              <a:ln>
                <a:noFill/>
              </a:ln>
              <a:solidFill>
                <a:srgbClr val="C57D5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3829093-AC4E-7345-889F-B3778CAC3853}"/>
              </a:ext>
            </a:extLst>
          </p:cNvPr>
          <p:cNvCxnSpPr>
            <a:cxnSpLocks/>
          </p:cNvCxnSpPr>
          <p:nvPr/>
        </p:nvCxnSpPr>
        <p:spPr>
          <a:xfrm>
            <a:off x="850847" y="4879787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2AABDF-6210-8B45-8512-3079723DF629}"/>
              </a:ext>
            </a:extLst>
          </p:cNvPr>
          <p:cNvSpPr txBox="1"/>
          <p:nvPr/>
        </p:nvSpPr>
        <p:spPr>
          <a:xfrm>
            <a:off x="739248" y="5284216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300" normalizeH="0" baseline="0" noProof="0" dirty="0">
                <a:ln>
                  <a:noFill/>
                </a:ln>
                <a:solidFill>
                  <a:srgbClr val="58595B">
                    <a:alpha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169293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3E2F6790-70CA-0847-A68C-E1F6F24283DB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94A2545-5706-41BB-BD86-2BD89623E15D}"/>
              </a:ext>
            </a:extLst>
          </p:cNvPr>
          <p:cNvSpPr txBox="1"/>
          <p:nvPr/>
        </p:nvSpPr>
        <p:spPr>
          <a:xfrm>
            <a:off x="826351" y="-70706"/>
            <a:ext cx="7718935" cy="468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MULTIMERCADOS – ANÁLISE DE CONSISTÊNCIA</a:t>
            </a:r>
            <a:endParaRPr kumimoji="0" lang="pt-BR" sz="18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Espaço Reservado para Número de Slide 1">
            <a:extLst>
              <a:ext uri="{FF2B5EF4-FFF2-40B4-BE49-F238E27FC236}">
                <a16:creationId xmlns:a16="http://schemas.microsoft.com/office/drawing/2014/main" id="{18B84165-12F9-402C-B40A-7C42E7F793C1}"/>
              </a:ext>
            </a:extLst>
          </p:cNvPr>
          <p:cNvSpPr txBox="1">
            <a:spLocks/>
          </p:cNvSpPr>
          <p:nvPr/>
        </p:nvSpPr>
        <p:spPr>
          <a:xfrm>
            <a:off x="7551093" y="7009643"/>
            <a:ext cx="270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79187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935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870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80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374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67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561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154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7482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D140B5-3C3E-604E-AF76-B5F338FF7461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711CC81F-9348-4CB7-A70D-9FD194772092}"/>
              </a:ext>
            </a:extLst>
          </p:cNvPr>
          <p:cNvSpPr txBox="1"/>
          <p:nvPr/>
        </p:nvSpPr>
        <p:spPr>
          <a:xfrm>
            <a:off x="508257" y="7424351"/>
            <a:ext cx="866668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>
              <a:defRPr/>
            </a:pPr>
            <a:r>
              <a:rPr lang="pt-BR" sz="900" spc="-5" dirty="0">
                <a:solidFill>
                  <a:srgbClr val="6D6E71"/>
                </a:solidFill>
                <a:latin typeface="Roboto"/>
                <a:cs typeface="Roboto"/>
              </a:rPr>
              <a:t>Fonte: Morningstar/XP Advisory – Dados de Março 2019</a:t>
            </a:r>
            <a:endParaRPr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51A41-5193-4D46-854B-DD43F7B2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40" y="483292"/>
            <a:ext cx="9325503" cy="68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E6BF0B6-E038-F149-8578-727D868083B3}"/>
              </a:ext>
            </a:extLst>
          </p:cNvPr>
          <p:cNvSpPr txBox="1"/>
          <p:nvPr/>
        </p:nvSpPr>
        <p:spPr>
          <a:xfrm>
            <a:off x="798382" y="-5705"/>
            <a:ext cx="701992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MULTIMERCADOS - ESTILOS</a:t>
            </a:r>
          </a:p>
          <a:p>
            <a:pPr lvl="0" defTabSz="914400">
              <a:lnSpc>
                <a:spcPct val="200000"/>
              </a:lnSpc>
              <a:defRPr/>
            </a:pPr>
            <a:endParaRPr lang="pt-BR" sz="1200" spc="300" dirty="0">
              <a:solidFill>
                <a:srgbClr val="58595B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9" name="Conector reto 8">
            <a:extLst>
              <a:ext uri="{FF2B5EF4-FFF2-40B4-BE49-F238E27FC236}">
                <a16:creationId xmlns:a16="http://schemas.microsoft.com/office/drawing/2014/main" id="{242C96CD-6DAE-3640-95ED-4A1AD07BDE90}"/>
              </a:ext>
            </a:extLst>
          </p:cNvPr>
          <p:cNvCxnSpPr>
            <a:cxnSpLocks/>
          </p:cNvCxnSpPr>
          <p:nvPr/>
        </p:nvCxnSpPr>
        <p:spPr>
          <a:xfrm>
            <a:off x="798382" y="541338"/>
            <a:ext cx="9616305" cy="0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8">
            <a:extLst>
              <a:ext uri="{FF2B5EF4-FFF2-40B4-BE49-F238E27FC236}">
                <a16:creationId xmlns:a16="http://schemas.microsoft.com/office/drawing/2014/main" id="{15ACED12-42F0-B845-9D1E-D2831FD8E5C0}"/>
              </a:ext>
            </a:extLst>
          </p:cNvPr>
          <p:cNvCxnSpPr>
            <a:cxnSpLocks/>
          </p:cNvCxnSpPr>
          <p:nvPr/>
        </p:nvCxnSpPr>
        <p:spPr>
          <a:xfrm>
            <a:off x="850847" y="906166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4">
            <a:extLst>
              <a:ext uri="{FF2B5EF4-FFF2-40B4-BE49-F238E27FC236}">
                <a16:creationId xmlns:a16="http://schemas.microsoft.com/office/drawing/2014/main" id="{67179305-002E-274F-9986-01FCBE1C6B0C}"/>
              </a:ext>
            </a:extLst>
          </p:cNvPr>
          <p:cNvSpPr txBox="1"/>
          <p:nvPr/>
        </p:nvSpPr>
        <p:spPr>
          <a:xfrm>
            <a:off x="733846" y="1085073"/>
            <a:ext cx="8518940" cy="120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115570" marR="508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D17955"/>
              </a:buClr>
              <a:buSzPct val="130000"/>
              <a:buNone/>
            </a:pPr>
            <a:r>
              <a:rPr lang="pt-BR" dirty="0">
                <a:solidFill>
                  <a:prstClr val="black"/>
                </a:solidFill>
                <a:latin typeface="Roboto Light"/>
              </a:rPr>
              <a:t>INFORMATION RATIO ≈ √BR × IC</a:t>
            </a:r>
          </a:p>
          <a:p>
            <a:pPr marL="12699" marR="5079">
              <a:defRPr/>
            </a:pPr>
            <a:r>
              <a:rPr lang="pt-BR" dirty="0">
                <a:solidFill>
                  <a:prstClr val="black"/>
                </a:solidFill>
                <a:latin typeface="Roboto Light"/>
                <a:cs typeface="Roboto Light"/>
              </a:rPr>
              <a:t>IR -&gt; Retorno Ativo / Risco Ativo</a:t>
            </a:r>
          </a:p>
          <a:p>
            <a:pPr marL="12699" marR="5079">
              <a:defRPr/>
            </a:pPr>
            <a:r>
              <a:rPr lang="pt-BR" dirty="0">
                <a:solidFill>
                  <a:prstClr val="black"/>
                </a:solidFill>
                <a:latin typeface="Roboto Light"/>
                <a:cs typeface="Roboto Light"/>
              </a:rPr>
              <a:t>BR -&gt; Número de Apostas</a:t>
            </a:r>
          </a:p>
          <a:p>
            <a:pPr marL="12699" marR="5079">
              <a:defRPr/>
            </a:pPr>
            <a:r>
              <a:rPr lang="pt-BR" dirty="0">
                <a:solidFill>
                  <a:prstClr val="black"/>
                </a:solidFill>
                <a:latin typeface="Roboto Light"/>
                <a:cs typeface="Roboto Light"/>
              </a:rPr>
              <a:t>IC -&gt; Excesso de Retorno + Correlação + Habilidade</a:t>
            </a:r>
            <a:endParaRPr lang="pt-BR" dirty="0">
              <a:latin typeface="Roboto" panose="02000000000000000000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BF4F4-D179-4893-AB99-B6481805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4</a:t>
            </a:fld>
            <a:endParaRPr lang="pt-BR"/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71223F8F-7A26-40B8-A0BD-0F39B6CE6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8123"/>
              </p:ext>
            </p:extLst>
          </p:nvPr>
        </p:nvGraphicFramePr>
        <p:xfrm>
          <a:off x="809624" y="2466039"/>
          <a:ext cx="8874428" cy="4642485"/>
        </p:xfrm>
        <a:graphic>
          <a:graphicData uri="http://schemas.openxmlformats.org/drawingml/2006/table">
            <a:tbl>
              <a:tblPr/>
              <a:tblGrid>
                <a:gridCol w="2518205">
                  <a:extLst>
                    <a:ext uri="{9D8B030D-6E8A-4147-A177-3AD203B41FA5}">
                      <a16:colId xmlns:a16="http://schemas.microsoft.com/office/drawing/2014/main" val="816936330"/>
                    </a:ext>
                  </a:extLst>
                </a:gridCol>
                <a:gridCol w="6356223">
                  <a:extLst>
                    <a:ext uri="{9D8B030D-6E8A-4147-A177-3AD203B41FA5}">
                      <a16:colId xmlns:a16="http://schemas.microsoft.com/office/drawing/2014/main" val="40396020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/>
                        </a:rPr>
                        <a:t>Estratégia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9881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MACRO CARREGAMENTO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Fundos que realizam operações em diversas classes de ativos (renda fixa, renda variável, moedas, commodities,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etc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) definindo as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decisões de investimento baseadas em cenários macroeconômicos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, com horizontes de médio/longo prazo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23275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MACRO TRADING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Fundos que realizam operações em diversas classes de ativos (renda fixa, renda variável, moedas, commodities,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etc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) definindo as decisões de investimento baseadas em cenários macroeconômicos, com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horizontes de curto/médio prazo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48418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LONG SHORT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Fundos que operam no mercado de ações, montando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posições de valor relativo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. Em geral, a carteira é formada por pares, que podem ser de um mesmo setor ou de setores diferentes, bem como por posições individuais contra o Ibovespa ou uma cesta de diversas ações. 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249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QUANTITATIVOS / ARBITRAGEM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Fundos cuja estratégia é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baseada em algoritmos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/>
                        </a:rPr>
                        <a:t>desenvolvidos pelo time de investimento. Tendem a ser descorrelacionados com os demais fundos da indústria.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875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5A8FDC8A-EE10-43DC-AD65-9595B4B8C7C3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5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>
            <a:extLst>
              <a:ext uri="{FF2B5EF4-FFF2-40B4-BE49-F238E27FC236}">
                <a16:creationId xmlns:a16="http://schemas.microsoft.com/office/drawing/2014/main" id="{494A2545-5706-41BB-BD86-2BD89623E15D}"/>
              </a:ext>
            </a:extLst>
          </p:cNvPr>
          <p:cNvSpPr txBox="1"/>
          <p:nvPr/>
        </p:nvSpPr>
        <p:spPr>
          <a:xfrm>
            <a:off x="876920" y="-40746"/>
            <a:ext cx="6147885" cy="468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AÇÕES – ESTUDO DE PERFORMANCE</a:t>
            </a:r>
            <a:endParaRPr kumimoji="0" lang="pt-BR" sz="18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Espaço Reservado para Número de Slide 1">
            <a:extLst>
              <a:ext uri="{FF2B5EF4-FFF2-40B4-BE49-F238E27FC236}">
                <a16:creationId xmlns:a16="http://schemas.microsoft.com/office/drawing/2014/main" id="{18B84165-12F9-402C-B40A-7C42E7F793C1}"/>
              </a:ext>
            </a:extLst>
          </p:cNvPr>
          <p:cNvSpPr txBox="1">
            <a:spLocks/>
          </p:cNvSpPr>
          <p:nvPr/>
        </p:nvSpPr>
        <p:spPr>
          <a:xfrm>
            <a:off x="7551093" y="7009643"/>
            <a:ext cx="270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79187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935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870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80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374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67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561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154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7482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D140B5-3C3E-604E-AF76-B5F338FF746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711CC81F-9348-4CB7-A70D-9FD194772092}"/>
              </a:ext>
            </a:extLst>
          </p:cNvPr>
          <p:cNvSpPr txBox="1"/>
          <p:nvPr/>
        </p:nvSpPr>
        <p:spPr>
          <a:xfrm>
            <a:off x="508257" y="7424351"/>
            <a:ext cx="866668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>
              <a:defRPr/>
            </a:pPr>
            <a:r>
              <a:rPr lang="pt-BR" sz="900" spc="-5" dirty="0">
                <a:solidFill>
                  <a:srgbClr val="6D6E71"/>
                </a:solidFill>
                <a:latin typeface="Roboto"/>
                <a:cs typeface="Roboto"/>
              </a:rPr>
              <a:t>Fonte: Quantum/XP Advisory – Dados de Março 2019</a:t>
            </a:r>
            <a:endParaRPr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46ACA302-13F6-48B1-A931-12B02D7E3F99}"/>
              </a:ext>
            </a:extLst>
          </p:cNvPr>
          <p:cNvCxnSpPr>
            <a:cxnSpLocks/>
          </p:cNvCxnSpPr>
          <p:nvPr/>
        </p:nvCxnSpPr>
        <p:spPr>
          <a:xfrm>
            <a:off x="798382" y="541338"/>
            <a:ext cx="9616305" cy="0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CDC50B3D-EF05-4950-8D45-85C48343D40C}"/>
              </a:ext>
            </a:extLst>
          </p:cNvPr>
          <p:cNvSpPr/>
          <p:nvPr/>
        </p:nvSpPr>
        <p:spPr>
          <a:xfrm>
            <a:off x="6238093" y="1639214"/>
            <a:ext cx="2626000" cy="2503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28A29A8-6DB1-41A8-BEDD-D40D78A60D9E}"/>
              </a:ext>
            </a:extLst>
          </p:cNvPr>
          <p:cNvSpPr/>
          <p:nvPr/>
        </p:nvSpPr>
        <p:spPr>
          <a:xfrm>
            <a:off x="9416143" y="1287189"/>
            <a:ext cx="725718" cy="402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42A47D-D013-48FF-8641-EB56D971D7EB}"/>
              </a:ext>
            </a:extLst>
          </p:cNvPr>
          <p:cNvSpPr txBox="1"/>
          <p:nvPr/>
        </p:nvSpPr>
        <p:spPr>
          <a:xfrm>
            <a:off x="674982" y="475821"/>
            <a:ext cx="9466879" cy="2579507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1.197 fundos de investimentos adaptados à 3922, totalizando 490 bilhões de reais;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Fundos com histórico superior à 10 anos com data de lançamento anterior a 28/02/2009;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Patrimônio acima de 50 milhões de reais, acima de 5 cotistas;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Classificação </a:t>
            </a:r>
            <a:r>
              <a:rPr lang="pt-BR" sz="1400" dirty="0" err="1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Anbima</a:t>
            </a: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Ações – Excluindo os fundos passivos e setoriais;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Carteira RPPS – 25 Fundos com pesos iguais.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u="sng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Rentabilidade em 10 anos de 313% contra 214% do IPCA + 6% </a:t>
            </a:r>
            <a:r>
              <a:rPr lang="pt-BR" sz="1400" b="1" u="sng" dirty="0" err="1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a.a</a:t>
            </a:r>
            <a:r>
              <a:rPr lang="pt-BR" sz="1400" b="1" u="sng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161% do CDI e 150% do Ibovespa!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58595B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0BB23F-6F99-4A91-BF70-4AF12F13FAC6}"/>
              </a:ext>
            </a:extLst>
          </p:cNvPr>
          <p:cNvSpPr/>
          <p:nvPr/>
        </p:nvSpPr>
        <p:spPr>
          <a:xfrm>
            <a:off x="5045562" y="2601686"/>
            <a:ext cx="2505531" cy="206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2B4DE3-A207-4245-BE2A-3B76C3EBBE1A}"/>
              </a:ext>
            </a:extLst>
          </p:cNvPr>
          <p:cNvSpPr/>
          <p:nvPr/>
        </p:nvSpPr>
        <p:spPr>
          <a:xfrm>
            <a:off x="7961621" y="2906247"/>
            <a:ext cx="2505531" cy="206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44435C-1E59-4B0B-9968-5172A9154BF6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4F2903-206C-425D-B7CE-CB56CD51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0" y="2565166"/>
            <a:ext cx="9308306" cy="35174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BB252AD-EB3B-4CC1-A911-C687F5294E7B}"/>
              </a:ext>
            </a:extLst>
          </p:cNvPr>
          <p:cNvSpPr/>
          <p:nvPr/>
        </p:nvSpPr>
        <p:spPr>
          <a:xfrm>
            <a:off x="4816101" y="2736801"/>
            <a:ext cx="2483716" cy="33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D876ED7-ACE1-4DD2-91B8-4C0110424850}"/>
              </a:ext>
            </a:extLst>
          </p:cNvPr>
          <p:cNvSpPr/>
          <p:nvPr/>
        </p:nvSpPr>
        <p:spPr>
          <a:xfrm>
            <a:off x="9337878" y="3159309"/>
            <a:ext cx="1239743" cy="210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ACC9A8C-3DC4-4CF3-9D37-521D64DD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46" y="6215329"/>
            <a:ext cx="60769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>
            <a:extLst>
              <a:ext uri="{FF2B5EF4-FFF2-40B4-BE49-F238E27FC236}">
                <a16:creationId xmlns:a16="http://schemas.microsoft.com/office/drawing/2014/main" id="{494A2545-5706-41BB-BD86-2BD89623E15D}"/>
              </a:ext>
            </a:extLst>
          </p:cNvPr>
          <p:cNvSpPr txBox="1"/>
          <p:nvPr/>
        </p:nvSpPr>
        <p:spPr>
          <a:xfrm>
            <a:off x="945356" y="39403"/>
            <a:ext cx="6147885" cy="468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AÇÕES - DRAWDOWN</a:t>
            </a:r>
            <a:endParaRPr kumimoji="0" lang="pt-BR" sz="18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Espaço Reservado para Número de Slide 1">
            <a:extLst>
              <a:ext uri="{FF2B5EF4-FFF2-40B4-BE49-F238E27FC236}">
                <a16:creationId xmlns:a16="http://schemas.microsoft.com/office/drawing/2014/main" id="{18B84165-12F9-402C-B40A-7C42E7F793C1}"/>
              </a:ext>
            </a:extLst>
          </p:cNvPr>
          <p:cNvSpPr txBox="1">
            <a:spLocks/>
          </p:cNvSpPr>
          <p:nvPr/>
        </p:nvSpPr>
        <p:spPr>
          <a:xfrm>
            <a:off x="7551093" y="7009643"/>
            <a:ext cx="270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79187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935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870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80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374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67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5611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1546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7482" algn="l" defTabSz="791870" rtl="0" eaLnBrk="1" latinLnBrk="0" hangingPunct="1">
              <a:defRPr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D140B5-3C3E-604E-AF76-B5F338FF746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711CC81F-9348-4CB7-A70D-9FD194772092}"/>
              </a:ext>
            </a:extLst>
          </p:cNvPr>
          <p:cNvSpPr txBox="1"/>
          <p:nvPr/>
        </p:nvSpPr>
        <p:spPr>
          <a:xfrm>
            <a:off x="508257" y="7424351"/>
            <a:ext cx="866668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>
              <a:defRPr/>
            </a:pPr>
            <a:r>
              <a:rPr lang="pt-BR" sz="900" spc="-5" dirty="0">
                <a:solidFill>
                  <a:srgbClr val="6D6E71"/>
                </a:solidFill>
                <a:latin typeface="Roboto"/>
                <a:cs typeface="Roboto"/>
              </a:rPr>
              <a:t>Fonte: Morningstar/XP Advisory – Dados de Março 2019</a:t>
            </a:r>
            <a:endParaRPr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51921F-53E5-465F-BCB0-F1B78100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56" y="752475"/>
            <a:ext cx="8801100" cy="60579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3A68CC-FA52-4E05-93D5-443EB2834B7E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1CE1DDF-91C0-A24E-B03F-C41A8BE1C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542" y="541338"/>
            <a:ext cx="4859471" cy="65532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BEE62B-E0AC-9B42-8C7F-635A795B1E98}"/>
              </a:ext>
            </a:extLst>
          </p:cNvPr>
          <p:cNvSpPr txBox="1"/>
          <p:nvPr/>
        </p:nvSpPr>
        <p:spPr>
          <a:xfrm>
            <a:off x="739247" y="3767473"/>
            <a:ext cx="408312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C57D5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II</a:t>
            </a:r>
            <a:r>
              <a:rPr kumimoji="0" lang="pt-BR" sz="2000" b="0" i="0" u="none" strike="noStrike" kern="1200" cap="none" spc="1200" normalizeH="0" baseline="0" noProof="0" dirty="0">
                <a:ln>
                  <a:noFill/>
                </a:ln>
                <a:solidFill>
                  <a:srgbClr val="C57D5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pt-BR" sz="2000" spc="1200" dirty="0">
                <a:solidFill>
                  <a:srgbClr val="C57D5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ANÁLISE QUALITATIVA</a:t>
            </a:r>
            <a:endParaRPr kumimoji="0" lang="pt-BR" sz="2000" b="0" i="0" u="none" strike="noStrike" kern="1200" cap="none" spc="1200" normalizeH="0" baseline="0" noProof="0" dirty="0">
              <a:ln>
                <a:noFill/>
              </a:ln>
              <a:solidFill>
                <a:srgbClr val="C57D5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3829093-AC4E-7345-889F-B3778CAC3853}"/>
              </a:ext>
            </a:extLst>
          </p:cNvPr>
          <p:cNvCxnSpPr>
            <a:cxnSpLocks/>
          </p:cNvCxnSpPr>
          <p:nvPr/>
        </p:nvCxnSpPr>
        <p:spPr>
          <a:xfrm>
            <a:off x="850847" y="4879787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92D7996-DDC4-A04C-8FBF-A22D83459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" y="5619453"/>
            <a:ext cx="692221" cy="29953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2AABDF-6210-8B45-8512-3079723DF629}"/>
              </a:ext>
            </a:extLst>
          </p:cNvPr>
          <p:cNvSpPr txBox="1"/>
          <p:nvPr/>
        </p:nvSpPr>
        <p:spPr>
          <a:xfrm>
            <a:off x="739248" y="5284216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300" normalizeH="0" baseline="0" noProof="0" dirty="0">
                <a:ln>
                  <a:noFill/>
                </a:ln>
                <a:solidFill>
                  <a:srgbClr val="58595B">
                    <a:alpha val="6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198504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E6BF0B6-E038-F149-8578-727D868083B3}"/>
              </a:ext>
            </a:extLst>
          </p:cNvPr>
          <p:cNvSpPr txBox="1"/>
          <p:nvPr/>
        </p:nvSpPr>
        <p:spPr>
          <a:xfrm>
            <a:off x="798382" y="0"/>
            <a:ext cx="7019925" cy="468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200000"/>
              </a:lnSpc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PROCESSO DE SELEÇÃO</a:t>
            </a:r>
          </a:p>
        </p:txBody>
      </p:sp>
      <p:cxnSp>
        <p:nvCxnSpPr>
          <p:cNvPr id="59" name="Conector reto 8">
            <a:extLst>
              <a:ext uri="{FF2B5EF4-FFF2-40B4-BE49-F238E27FC236}">
                <a16:creationId xmlns:a16="http://schemas.microsoft.com/office/drawing/2014/main" id="{242C96CD-6DAE-3640-95ED-4A1AD07BDE90}"/>
              </a:ext>
            </a:extLst>
          </p:cNvPr>
          <p:cNvCxnSpPr>
            <a:cxnSpLocks/>
          </p:cNvCxnSpPr>
          <p:nvPr/>
        </p:nvCxnSpPr>
        <p:spPr>
          <a:xfrm>
            <a:off x="798382" y="541338"/>
            <a:ext cx="9616305" cy="0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8">
            <a:extLst>
              <a:ext uri="{FF2B5EF4-FFF2-40B4-BE49-F238E27FC236}">
                <a16:creationId xmlns:a16="http://schemas.microsoft.com/office/drawing/2014/main" id="{15ACED12-42F0-B845-9D1E-D2831FD8E5C0}"/>
              </a:ext>
            </a:extLst>
          </p:cNvPr>
          <p:cNvCxnSpPr>
            <a:cxnSpLocks/>
          </p:cNvCxnSpPr>
          <p:nvPr/>
        </p:nvCxnSpPr>
        <p:spPr>
          <a:xfrm>
            <a:off x="850847" y="906166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2">
            <a:extLst>
              <a:ext uri="{FF2B5EF4-FFF2-40B4-BE49-F238E27FC236}">
                <a16:creationId xmlns:a16="http://schemas.microsoft.com/office/drawing/2014/main" id="{D7A70EA4-8729-EE49-9792-791EE047417F}"/>
              </a:ext>
            </a:extLst>
          </p:cNvPr>
          <p:cNvSpPr txBox="1"/>
          <p:nvPr/>
        </p:nvSpPr>
        <p:spPr>
          <a:xfrm>
            <a:off x="722978" y="878354"/>
            <a:ext cx="90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pt-BR" sz="1400" dirty="0"/>
              <a:t>P</a:t>
            </a:r>
            <a:r>
              <a:rPr sz="1400" dirty="0" err="1"/>
              <a:t>rocesso</a:t>
            </a:r>
            <a:r>
              <a:rPr sz="1400" dirty="0"/>
              <a:t> de due diligence e vasta cobertura </a:t>
            </a:r>
            <a:r>
              <a:rPr sz="1400" b="1" dirty="0"/>
              <a:t>quantitativa</a:t>
            </a:r>
            <a:r>
              <a:rPr sz="1400" dirty="0"/>
              <a:t> e </a:t>
            </a:r>
            <a:r>
              <a:rPr sz="1400" b="1" dirty="0"/>
              <a:t>qualitativa</a:t>
            </a:r>
            <a:r>
              <a:rPr sz="1400" dirty="0"/>
              <a:t> da indústria nacional e global de fundos de </a:t>
            </a:r>
            <a:r>
              <a:rPr sz="1400" dirty="0" err="1"/>
              <a:t>investimentos</a:t>
            </a:r>
            <a:r>
              <a:rPr lang="pt-BR" dirty="0"/>
              <a:t>.</a:t>
            </a:r>
            <a:endParaRPr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37EA35A1-BEB5-2E42-902D-F1929C5670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8781" y="1919976"/>
            <a:ext cx="7980627" cy="4953000"/>
            <a:chOff x="233" y="1236"/>
            <a:chExt cx="4460" cy="2768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7A4F1B0E-7516-BE44-81DE-D2EA010CEC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3" y="1236"/>
              <a:ext cx="4459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30A94469-7366-8347-8DAE-C708DEC56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236"/>
              <a:ext cx="4456" cy="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30ACE04-6277-7141-B48C-998D75F5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677"/>
              <a:ext cx="771" cy="1933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C3285307-155E-1D4B-9E61-215AC0629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677"/>
              <a:ext cx="771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67BAE466-6684-6B40-B508-4EFDBCAC2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677"/>
              <a:ext cx="771" cy="1933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D056D4A8-E159-044A-B491-CC2FFCCD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336"/>
              <a:ext cx="771" cy="341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FEC79D-CE50-A344-9CF5-4A1F9E94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336"/>
              <a:ext cx="771" cy="341"/>
            </a:xfrm>
            <a:custGeom>
              <a:avLst/>
              <a:gdLst>
                <a:gd name="T0" fmla="*/ 0 w 771"/>
                <a:gd name="T1" fmla="*/ 341 h 341"/>
                <a:gd name="T2" fmla="*/ 0 w 771"/>
                <a:gd name="T3" fmla="*/ 0 h 341"/>
                <a:gd name="T4" fmla="*/ 771 w 771"/>
                <a:gd name="T5" fmla="*/ 341 h 341"/>
                <a:gd name="T6" fmla="*/ 0 w 771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1" h="341">
                  <a:moveTo>
                    <a:pt x="0" y="341"/>
                  </a:moveTo>
                  <a:lnTo>
                    <a:pt x="0" y="0"/>
                  </a:lnTo>
                  <a:lnTo>
                    <a:pt x="771" y="341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FBC18418-6BD0-6E4A-AD59-B1221528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336"/>
              <a:ext cx="771" cy="341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500B9036-C70E-2645-B9B0-DC612D462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3610"/>
              <a:ext cx="771" cy="318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76839C0-675D-0D4E-AE7C-297A4E62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3611"/>
              <a:ext cx="770" cy="317"/>
            </a:xfrm>
            <a:custGeom>
              <a:avLst/>
              <a:gdLst>
                <a:gd name="T0" fmla="*/ 0 w 770"/>
                <a:gd name="T1" fmla="*/ 0 h 317"/>
                <a:gd name="T2" fmla="*/ 0 w 770"/>
                <a:gd name="T3" fmla="*/ 317 h 317"/>
                <a:gd name="T4" fmla="*/ 770 w 770"/>
                <a:gd name="T5" fmla="*/ 0 h 317"/>
                <a:gd name="T6" fmla="*/ 0 w 770"/>
                <a:gd name="T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0" h="317">
                  <a:moveTo>
                    <a:pt x="0" y="0"/>
                  </a:moveTo>
                  <a:lnTo>
                    <a:pt x="0" y="317"/>
                  </a:lnTo>
                  <a:lnTo>
                    <a:pt x="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67A91E6D-EC77-2741-B4F4-DC1BF462A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3610"/>
              <a:ext cx="771" cy="318"/>
            </a:xfrm>
            <a:prstGeom prst="rect">
              <a:avLst/>
            </a:prstGeom>
            <a:solidFill>
              <a:srgbClr val="61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39E67676-DF90-8E4B-8CE8-3F05312B7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52"/>
              <a:ext cx="845" cy="1399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30" name="Picture 16">
              <a:extLst>
                <a:ext uri="{FF2B5EF4-FFF2-40B4-BE49-F238E27FC236}">
                  <a16:creationId xmlns:a16="http://schemas.microsoft.com/office/drawing/2014/main" id="{1E4C6AB3-9D7F-9F47-853D-1BDBE22A7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1953"/>
              <a:ext cx="844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9855F9D2-302F-C54A-AEE0-145F788BE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52"/>
              <a:ext cx="845" cy="1399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4A3C7848-EC2D-8149-A362-E18CFF9F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706"/>
              <a:ext cx="846" cy="247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00712F5-5540-1F44-9DB0-D0731E770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1707"/>
              <a:ext cx="844" cy="246"/>
            </a:xfrm>
            <a:custGeom>
              <a:avLst/>
              <a:gdLst>
                <a:gd name="T0" fmla="*/ 0 w 844"/>
                <a:gd name="T1" fmla="*/ 246 h 246"/>
                <a:gd name="T2" fmla="*/ 0 w 844"/>
                <a:gd name="T3" fmla="*/ 0 h 246"/>
                <a:gd name="T4" fmla="*/ 844 w 844"/>
                <a:gd name="T5" fmla="*/ 246 h 246"/>
                <a:gd name="T6" fmla="*/ 0 w 844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246">
                  <a:moveTo>
                    <a:pt x="0" y="246"/>
                  </a:moveTo>
                  <a:lnTo>
                    <a:pt x="0" y="0"/>
                  </a:lnTo>
                  <a:lnTo>
                    <a:pt x="844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D5275DC7-5A2A-FB48-8E6B-2C589A2A6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706"/>
              <a:ext cx="846" cy="247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CAB078FA-86DA-B846-BA0B-7D0ABDCF6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3351"/>
              <a:ext cx="845" cy="230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F7220954-0D10-2546-88FD-4989C8344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3352"/>
              <a:ext cx="843" cy="229"/>
            </a:xfrm>
            <a:custGeom>
              <a:avLst/>
              <a:gdLst>
                <a:gd name="T0" fmla="*/ 0 w 843"/>
                <a:gd name="T1" fmla="*/ 0 h 229"/>
                <a:gd name="T2" fmla="*/ 0 w 843"/>
                <a:gd name="T3" fmla="*/ 229 h 229"/>
                <a:gd name="T4" fmla="*/ 843 w 843"/>
                <a:gd name="T5" fmla="*/ 0 h 229"/>
                <a:gd name="T6" fmla="*/ 0 w 843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229">
                  <a:moveTo>
                    <a:pt x="0" y="0"/>
                  </a:moveTo>
                  <a:lnTo>
                    <a:pt x="0" y="229"/>
                  </a:lnTo>
                  <a:lnTo>
                    <a:pt x="8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7E6FAEAC-02A4-2141-A99D-50395E46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3351"/>
              <a:ext cx="845" cy="230"/>
            </a:xfrm>
            <a:prstGeom prst="rect">
              <a:avLst/>
            </a:prstGeom>
            <a:solidFill>
              <a:srgbClr val="9DD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54370479-B6F7-E94F-88CD-79ADC2DAC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128"/>
              <a:ext cx="781" cy="10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44" name="Picture 25">
              <a:extLst>
                <a:ext uri="{FF2B5EF4-FFF2-40B4-BE49-F238E27FC236}">
                  <a16:creationId xmlns:a16="http://schemas.microsoft.com/office/drawing/2014/main" id="{E886837D-DA12-384D-B31D-9A6D97652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128"/>
              <a:ext cx="781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61BD322C-AA72-C549-BFE4-28EC9989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128"/>
              <a:ext cx="781" cy="10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44171C80-E0C4-764D-BF64-A3E41AD3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947"/>
              <a:ext cx="782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874F448-7E17-5B43-881F-BB5F1693B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947"/>
              <a:ext cx="781" cy="181"/>
            </a:xfrm>
            <a:custGeom>
              <a:avLst/>
              <a:gdLst>
                <a:gd name="T0" fmla="*/ 0 w 781"/>
                <a:gd name="T1" fmla="*/ 181 h 181"/>
                <a:gd name="T2" fmla="*/ 0 w 781"/>
                <a:gd name="T3" fmla="*/ 0 h 181"/>
                <a:gd name="T4" fmla="*/ 781 w 781"/>
                <a:gd name="T5" fmla="*/ 181 h 181"/>
                <a:gd name="T6" fmla="*/ 0 w 78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1" h="181">
                  <a:moveTo>
                    <a:pt x="0" y="181"/>
                  </a:moveTo>
                  <a:lnTo>
                    <a:pt x="0" y="0"/>
                  </a:lnTo>
                  <a:lnTo>
                    <a:pt x="781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2AF561D3-BE71-6840-8A02-A4088DF7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947"/>
              <a:ext cx="782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6F27A340-D7D9-AA46-91F2-522F8DCAF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3153"/>
              <a:ext cx="781" cy="1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EB145DDF-625F-954C-92E4-67F61A21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153"/>
              <a:ext cx="780" cy="170"/>
            </a:xfrm>
            <a:custGeom>
              <a:avLst/>
              <a:gdLst>
                <a:gd name="T0" fmla="*/ 0 w 780"/>
                <a:gd name="T1" fmla="*/ 0 h 170"/>
                <a:gd name="T2" fmla="*/ 0 w 780"/>
                <a:gd name="T3" fmla="*/ 170 h 170"/>
                <a:gd name="T4" fmla="*/ 780 w 780"/>
                <a:gd name="T5" fmla="*/ 0 h 170"/>
                <a:gd name="T6" fmla="*/ 0 w 780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70">
                  <a:moveTo>
                    <a:pt x="0" y="0"/>
                  </a:moveTo>
                  <a:lnTo>
                    <a:pt x="0" y="170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id="{8B1A347C-55C3-F842-B9F0-9FFE15E34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3153"/>
              <a:ext cx="781" cy="1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id="{E151D4A4-3ED5-FD47-8E74-A11FB3DB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71"/>
              <a:ext cx="787" cy="75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53" name="Picture 34">
              <a:extLst>
                <a:ext uri="{FF2B5EF4-FFF2-40B4-BE49-F238E27FC236}">
                  <a16:creationId xmlns:a16="http://schemas.microsoft.com/office/drawing/2014/main" id="{48667CED-AA51-5A40-8D39-5249A27D2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272"/>
              <a:ext cx="78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CFCDDBEA-723B-7044-8CF6-2DB04B555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71"/>
              <a:ext cx="787" cy="75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9119AE27-E0E8-8D4F-A066-8DC6E8FE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139"/>
              <a:ext cx="788" cy="13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2A6554E5-09DE-2445-9F43-96C04B1BE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139"/>
              <a:ext cx="786" cy="133"/>
            </a:xfrm>
            <a:custGeom>
              <a:avLst/>
              <a:gdLst>
                <a:gd name="T0" fmla="*/ 0 w 786"/>
                <a:gd name="T1" fmla="*/ 133 h 133"/>
                <a:gd name="T2" fmla="*/ 0 w 786"/>
                <a:gd name="T3" fmla="*/ 0 h 133"/>
                <a:gd name="T4" fmla="*/ 786 w 786"/>
                <a:gd name="T5" fmla="*/ 133 h 133"/>
                <a:gd name="T6" fmla="*/ 0 w 786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6" h="133">
                  <a:moveTo>
                    <a:pt x="0" y="133"/>
                  </a:moveTo>
                  <a:lnTo>
                    <a:pt x="0" y="0"/>
                  </a:lnTo>
                  <a:lnTo>
                    <a:pt x="786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7" name="Rectangle 38">
              <a:extLst>
                <a:ext uri="{FF2B5EF4-FFF2-40B4-BE49-F238E27FC236}">
                  <a16:creationId xmlns:a16="http://schemas.microsoft.com/office/drawing/2014/main" id="{BD619099-4680-024D-8A84-C09E8E049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139"/>
              <a:ext cx="788" cy="13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F342A829-6AC3-FA41-9F41-418F624E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23"/>
              <a:ext cx="786" cy="12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92D5E5B-FCA8-CE4E-A089-92E7DAC6C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023"/>
              <a:ext cx="785" cy="124"/>
            </a:xfrm>
            <a:custGeom>
              <a:avLst/>
              <a:gdLst>
                <a:gd name="T0" fmla="*/ 0 w 785"/>
                <a:gd name="T1" fmla="*/ 0 h 124"/>
                <a:gd name="T2" fmla="*/ 0 w 785"/>
                <a:gd name="T3" fmla="*/ 124 h 124"/>
                <a:gd name="T4" fmla="*/ 785 w 785"/>
                <a:gd name="T5" fmla="*/ 0 h 124"/>
                <a:gd name="T6" fmla="*/ 0 w 785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5" h="124">
                  <a:moveTo>
                    <a:pt x="0" y="0"/>
                  </a:moveTo>
                  <a:lnTo>
                    <a:pt x="0" y="124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D2973E5-F9FC-9246-A469-4E0C11245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23"/>
              <a:ext cx="786" cy="12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2" name="Rectangle 42">
              <a:extLst>
                <a:ext uri="{FF2B5EF4-FFF2-40B4-BE49-F238E27FC236}">
                  <a16:creationId xmlns:a16="http://schemas.microsoft.com/office/drawing/2014/main" id="{F454A8BF-43E9-004C-A343-9FE7E6425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377"/>
              <a:ext cx="872" cy="54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63" name="Picture 43">
              <a:extLst>
                <a:ext uri="{FF2B5EF4-FFF2-40B4-BE49-F238E27FC236}">
                  <a16:creationId xmlns:a16="http://schemas.microsoft.com/office/drawing/2014/main" id="{1397D587-E7AE-A04D-9633-6DB563FB3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2377"/>
              <a:ext cx="87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44">
              <a:extLst>
                <a:ext uri="{FF2B5EF4-FFF2-40B4-BE49-F238E27FC236}">
                  <a16:creationId xmlns:a16="http://schemas.microsoft.com/office/drawing/2014/main" id="{D8EE9110-9857-0D42-8CE9-AF072125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377"/>
              <a:ext cx="872" cy="54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5" name="Rectangle 45">
              <a:extLst>
                <a:ext uri="{FF2B5EF4-FFF2-40B4-BE49-F238E27FC236}">
                  <a16:creationId xmlns:a16="http://schemas.microsoft.com/office/drawing/2014/main" id="{CD0F921B-1AE6-8642-B4D0-11E70D83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281"/>
              <a:ext cx="873" cy="9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67DAC536-BECB-C44C-9ACF-5B0794DE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2281"/>
              <a:ext cx="872" cy="96"/>
            </a:xfrm>
            <a:custGeom>
              <a:avLst/>
              <a:gdLst>
                <a:gd name="T0" fmla="*/ 0 w 872"/>
                <a:gd name="T1" fmla="*/ 96 h 96"/>
                <a:gd name="T2" fmla="*/ 0 w 872"/>
                <a:gd name="T3" fmla="*/ 0 h 96"/>
                <a:gd name="T4" fmla="*/ 872 w 872"/>
                <a:gd name="T5" fmla="*/ 96 h 96"/>
                <a:gd name="T6" fmla="*/ 0 w 872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2" h="96">
                  <a:moveTo>
                    <a:pt x="0" y="96"/>
                  </a:moveTo>
                  <a:lnTo>
                    <a:pt x="0" y="0"/>
                  </a:lnTo>
                  <a:lnTo>
                    <a:pt x="87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7" name="Rectangle 47">
              <a:extLst>
                <a:ext uri="{FF2B5EF4-FFF2-40B4-BE49-F238E27FC236}">
                  <a16:creationId xmlns:a16="http://schemas.microsoft.com/office/drawing/2014/main" id="{700C3890-7473-764B-90A1-FECF004F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281"/>
              <a:ext cx="873" cy="9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8" name="Rectangle 48">
              <a:extLst>
                <a:ext uri="{FF2B5EF4-FFF2-40B4-BE49-F238E27FC236}">
                  <a16:creationId xmlns:a16="http://schemas.microsoft.com/office/drawing/2014/main" id="{6FD95F7A-5114-CB47-872C-2A0BD686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923"/>
              <a:ext cx="872" cy="9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8A433C81-EB10-664D-99B2-26F6A3D86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2924"/>
              <a:ext cx="871" cy="89"/>
            </a:xfrm>
            <a:custGeom>
              <a:avLst/>
              <a:gdLst>
                <a:gd name="T0" fmla="*/ 0 w 871"/>
                <a:gd name="T1" fmla="*/ 0 h 89"/>
                <a:gd name="T2" fmla="*/ 0 w 871"/>
                <a:gd name="T3" fmla="*/ 89 h 89"/>
                <a:gd name="T4" fmla="*/ 871 w 871"/>
                <a:gd name="T5" fmla="*/ 0 h 89"/>
                <a:gd name="T6" fmla="*/ 0 w 871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89">
                  <a:moveTo>
                    <a:pt x="0" y="0"/>
                  </a:moveTo>
                  <a:lnTo>
                    <a:pt x="0" y="89"/>
                  </a:lnTo>
                  <a:lnTo>
                    <a:pt x="8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12AB12AD-8C43-4243-863B-682A57DB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923"/>
              <a:ext cx="872" cy="9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71" name="Picture 51">
              <a:extLst>
                <a:ext uri="{FF2B5EF4-FFF2-40B4-BE49-F238E27FC236}">
                  <a16:creationId xmlns:a16="http://schemas.microsoft.com/office/drawing/2014/main" id="{E0C5D6C7-255F-444B-A4AD-D26E9E903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1263"/>
              <a:ext cx="5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2">
              <a:extLst>
                <a:ext uri="{FF2B5EF4-FFF2-40B4-BE49-F238E27FC236}">
                  <a16:creationId xmlns:a16="http://schemas.microsoft.com/office/drawing/2014/main" id="{E3B004AA-9109-974C-89FC-4E3678A5A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1263"/>
              <a:ext cx="5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B865873B-497F-454D-A7DB-A5CFA6BD4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3" y="1276"/>
              <a:ext cx="6" cy="333"/>
            </a:xfrm>
            <a:custGeom>
              <a:avLst/>
              <a:gdLst>
                <a:gd name="T0" fmla="*/ 6 w 6"/>
                <a:gd name="T1" fmla="*/ 16 h 333"/>
                <a:gd name="T2" fmla="*/ 0 w 6"/>
                <a:gd name="T3" fmla="*/ 0 h 333"/>
                <a:gd name="T4" fmla="*/ 6 w 6"/>
                <a:gd name="T5" fmla="*/ 21 h 333"/>
                <a:gd name="T6" fmla="*/ 0 w 6"/>
                <a:gd name="T7" fmla="*/ 37 h 333"/>
                <a:gd name="T8" fmla="*/ 6 w 6"/>
                <a:gd name="T9" fmla="*/ 21 h 333"/>
                <a:gd name="T10" fmla="*/ 6 w 6"/>
                <a:gd name="T11" fmla="*/ 58 h 333"/>
                <a:gd name="T12" fmla="*/ 0 w 6"/>
                <a:gd name="T13" fmla="*/ 42 h 333"/>
                <a:gd name="T14" fmla="*/ 6 w 6"/>
                <a:gd name="T15" fmla="*/ 64 h 333"/>
                <a:gd name="T16" fmla="*/ 0 w 6"/>
                <a:gd name="T17" fmla="*/ 79 h 333"/>
                <a:gd name="T18" fmla="*/ 6 w 6"/>
                <a:gd name="T19" fmla="*/ 64 h 333"/>
                <a:gd name="T20" fmla="*/ 6 w 6"/>
                <a:gd name="T21" fmla="*/ 101 h 333"/>
                <a:gd name="T22" fmla="*/ 0 w 6"/>
                <a:gd name="T23" fmla="*/ 85 h 333"/>
                <a:gd name="T24" fmla="*/ 6 w 6"/>
                <a:gd name="T25" fmla="*/ 106 h 333"/>
                <a:gd name="T26" fmla="*/ 0 w 6"/>
                <a:gd name="T27" fmla="*/ 122 h 333"/>
                <a:gd name="T28" fmla="*/ 6 w 6"/>
                <a:gd name="T29" fmla="*/ 106 h 333"/>
                <a:gd name="T30" fmla="*/ 6 w 6"/>
                <a:gd name="T31" fmla="*/ 143 h 333"/>
                <a:gd name="T32" fmla="*/ 0 w 6"/>
                <a:gd name="T33" fmla="*/ 127 h 333"/>
                <a:gd name="T34" fmla="*/ 6 w 6"/>
                <a:gd name="T35" fmla="*/ 148 h 333"/>
                <a:gd name="T36" fmla="*/ 0 w 6"/>
                <a:gd name="T37" fmla="*/ 164 h 333"/>
                <a:gd name="T38" fmla="*/ 6 w 6"/>
                <a:gd name="T39" fmla="*/ 148 h 333"/>
                <a:gd name="T40" fmla="*/ 6 w 6"/>
                <a:gd name="T41" fmla="*/ 185 h 333"/>
                <a:gd name="T42" fmla="*/ 0 w 6"/>
                <a:gd name="T43" fmla="*/ 169 h 333"/>
                <a:gd name="T44" fmla="*/ 6 w 6"/>
                <a:gd name="T45" fmla="*/ 190 h 333"/>
                <a:gd name="T46" fmla="*/ 0 w 6"/>
                <a:gd name="T47" fmla="*/ 206 h 333"/>
                <a:gd name="T48" fmla="*/ 6 w 6"/>
                <a:gd name="T49" fmla="*/ 190 h 333"/>
                <a:gd name="T50" fmla="*/ 6 w 6"/>
                <a:gd name="T51" fmla="*/ 227 h 333"/>
                <a:gd name="T52" fmla="*/ 0 w 6"/>
                <a:gd name="T53" fmla="*/ 212 h 333"/>
                <a:gd name="T54" fmla="*/ 6 w 6"/>
                <a:gd name="T55" fmla="*/ 233 h 333"/>
                <a:gd name="T56" fmla="*/ 0 w 6"/>
                <a:gd name="T57" fmla="*/ 249 h 333"/>
                <a:gd name="T58" fmla="*/ 6 w 6"/>
                <a:gd name="T59" fmla="*/ 233 h 333"/>
                <a:gd name="T60" fmla="*/ 6 w 6"/>
                <a:gd name="T61" fmla="*/ 270 h 333"/>
                <a:gd name="T62" fmla="*/ 0 w 6"/>
                <a:gd name="T63" fmla="*/ 254 h 333"/>
                <a:gd name="T64" fmla="*/ 6 w 6"/>
                <a:gd name="T65" fmla="*/ 275 h 333"/>
                <a:gd name="T66" fmla="*/ 0 w 6"/>
                <a:gd name="T67" fmla="*/ 291 h 333"/>
                <a:gd name="T68" fmla="*/ 6 w 6"/>
                <a:gd name="T69" fmla="*/ 275 h 333"/>
                <a:gd name="T70" fmla="*/ 6 w 6"/>
                <a:gd name="T71" fmla="*/ 312 h 333"/>
                <a:gd name="T72" fmla="*/ 0 w 6"/>
                <a:gd name="T73" fmla="*/ 296 h 333"/>
                <a:gd name="T74" fmla="*/ 6 w 6"/>
                <a:gd name="T75" fmla="*/ 317 h 333"/>
                <a:gd name="T76" fmla="*/ 0 w 6"/>
                <a:gd name="T77" fmla="*/ 333 h 333"/>
                <a:gd name="T78" fmla="*/ 6 w 6"/>
                <a:gd name="T79" fmla="*/ 3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333">
                  <a:moveTo>
                    <a:pt x="6" y="0"/>
                  </a:move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21"/>
                  </a:moveTo>
                  <a:lnTo>
                    <a:pt x="6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6" y="21"/>
                  </a:lnTo>
                  <a:close/>
                  <a:moveTo>
                    <a:pt x="6" y="42"/>
                  </a:moveTo>
                  <a:lnTo>
                    <a:pt x="6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6" y="64"/>
                  </a:moveTo>
                  <a:lnTo>
                    <a:pt x="6" y="79"/>
                  </a:lnTo>
                  <a:lnTo>
                    <a:pt x="0" y="79"/>
                  </a:lnTo>
                  <a:lnTo>
                    <a:pt x="0" y="64"/>
                  </a:lnTo>
                  <a:lnTo>
                    <a:pt x="6" y="64"/>
                  </a:lnTo>
                  <a:close/>
                  <a:moveTo>
                    <a:pt x="6" y="85"/>
                  </a:moveTo>
                  <a:lnTo>
                    <a:pt x="6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6" y="85"/>
                  </a:lnTo>
                  <a:close/>
                  <a:moveTo>
                    <a:pt x="6" y="106"/>
                  </a:moveTo>
                  <a:lnTo>
                    <a:pt x="6" y="122"/>
                  </a:lnTo>
                  <a:lnTo>
                    <a:pt x="0" y="122"/>
                  </a:lnTo>
                  <a:lnTo>
                    <a:pt x="0" y="106"/>
                  </a:lnTo>
                  <a:lnTo>
                    <a:pt x="6" y="106"/>
                  </a:lnTo>
                  <a:close/>
                  <a:moveTo>
                    <a:pt x="6" y="127"/>
                  </a:moveTo>
                  <a:lnTo>
                    <a:pt x="6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6" y="127"/>
                  </a:lnTo>
                  <a:close/>
                  <a:moveTo>
                    <a:pt x="6" y="148"/>
                  </a:moveTo>
                  <a:lnTo>
                    <a:pt x="6" y="16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6" y="148"/>
                  </a:lnTo>
                  <a:close/>
                  <a:moveTo>
                    <a:pt x="6" y="169"/>
                  </a:moveTo>
                  <a:lnTo>
                    <a:pt x="6" y="18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6" y="169"/>
                  </a:lnTo>
                  <a:close/>
                  <a:moveTo>
                    <a:pt x="6" y="190"/>
                  </a:moveTo>
                  <a:lnTo>
                    <a:pt x="6" y="206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6" y="190"/>
                  </a:lnTo>
                  <a:close/>
                  <a:moveTo>
                    <a:pt x="6" y="212"/>
                  </a:moveTo>
                  <a:lnTo>
                    <a:pt x="6" y="227"/>
                  </a:lnTo>
                  <a:lnTo>
                    <a:pt x="0" y="227"/>
                  </a:lnTo>
                  <a:lnTo>
                    <a:pt x="0" y="212"/>
                  </a:lnTo>
                  <a:lnTo>
                    <a:pt x="6" y="212"/>
                  </a:lnTo>
                  <a:close/>
                  <a:moveTo>
                    <a:pt x="6" y="233"/>
                  </a:moveTo>
                  <a:lnTo>
                    <a:pt x="6" y="249"/>
                  </a:lnTo>
                  <a:lnTo>
                    <a:pt x="0" y="249"/>
                  </a:lnTo>
                  <a:lnTo>
                    <a:pt x="0" y="233"/>
                  </a:lnTo>
                  <a:lnTo>
                    <a:pt x="6" y="233"/>
                  </a:lnTo>
                  <a:close/>
                  <a:moveTo>
                    <a:pt x="6" y="254"/>
                  </a:moveTo>
                  <a:lnTo>
                    <a:pt x="6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6" y="254"/>
                  </a:lnTo>
                  <a:close/>
                  <a:moveTo>
                    <a:pt x="6" y="275"/>
                  </a:moveTo>
                  <a:lnTo>
                    <a:pt x="6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6" y="275"/>
                  </a:lnTo>
                  <a:close/>
                  <a:moveTo>
                    <a:pt x="6" y="296"/>
                  </a:moveTo>
                  <a:lnTo>
                    <a:pt x="6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6" y="296"/>
                  </a:lnTo>
                  <a:close/>
                  <a:moveTo>
                    <a:pt x="6" y="317"/>
                  </a:moveTo>
                  <a:lnTo>
                    <a:pt x="6" y="333"/>
                  </a:lnTo>
                  <a:lnTo>
                    <a:pt x="0" y="333"/>
                  </a:lnTo>
                  <a:lnTo>
                    <a:pt x="0" y="317"/>
                  </a:lnTo>
                  <a:lnTo>
                    <a:pt x="6" y="31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74" name="Picture 54">
              <a:extLst>
                <a:ext uri="{FF2B5EF4-FFF2-40B4-BE49-F238E27FC236}">
                  <a16:creationId xmlns:a16="http://schemas.microsoft.com/office/drawing/2014/main" id="{68BE35FB-6E9C-8644-8036-0D5B8E130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1263"/>
              <a:ext cx="5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55">
              <a:extLst>
                <a:ext uri="{FF2B5EF4-FFF2-40B4-BE49-F238E27FC236}">
                  <a16:creationId xmlns:a16="http://schemas.microsoft.com/office/drawing/2014/main" id="{3036A000-00E3-9A41-BB6A-C2D54479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1263"/>
              <a:ext cx="5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57609AFF-5977-AB4E-955F-E6C45995F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276"/>
              <a:ext cx="5" cy="583"/>
            </a:xfrm>
            <a:custGeom>
              <a:avLst/>
              <a:gdLst>
                <a:gd name="T0" fmla="*/ 0 w 5"/>
                <a:gd name="T1" fmla="*/ 16 h 583"/>
                <a:gd name="T2" fmla="*/ 5 w 5"/>
                <a:gd name="T3" fmla="*/ 21 h 583"/>
                <a:gd name="T4" fmla="*/ 0 w 5"/>
                <a:gd name="T5" fmla="*/ 21 h 583"/>
                <a:gd name="T6" fmla="*/ 5 w 5"/>
                <a:gd name="T7" fmla="*/ 58 h 583"/>
                <a:gd name="T8" fmla="*/ 5 w 5"/>
                <a:gd name="T9" fmla="*/ 42 h 583"/>
                <a:gd name="T10" fmla="*/ 0 w 5"/>
                <a:gd name="T11" fmla="*/ 79 h 583"/>
                <a:gd name="T12" fmla="*/ 5 w 5"/>
                <a:gd name="T13" fmla="*/ 85 h 583"/>
                <a:gd name="T14" fmla="*/ 0 w 5"/>
                <a:gd name="T15" fmla="*/ 85 h 583"/>
                <a:gd name="T16" fmla="*/ 5 w 5"/>
                <a:gd name="T17" fmla="*/ 122 h 583"/>
                <a:gd name="T18" fmla="*/ 5 w 5"/>
                <a:gd name="T19" fmla="*/ 106 h 583"/>
                <a:gd name="T20" fmla="*/ 0 w 5"/>
                <a:gd name="T21" fmla="*/ 143 h 583"/>
                <a:gd name="T22" fmla="*/ 5 w 5"/>
                <a:gd name="T23" fmla="*/ 148 h 583"/>
                <a:gd name="T24" fmla="*/ 0 w 5"/>
                <a:gd name="T25" fmla="*/ 148 h 583"/>
                <a:gd name="T26" fmla="*/ 5 w 5"/>
                <a:gd name="T27" fmla="*/ 185 h 583"/>
                <a:gd name="T28" fmla="*/ 5 w 5"/>
                <a:gd name="T29" fmla="*/ 169 h 583"/>
                <a:gd name="T30" fmla="*/ 0 w 5"/>
                <a:gd name="T31" fmla="*/ 206 h 583"/>
                <a:gd name="T32" fmla="*/ 5 w 5"/>
                <a:gd name="T33" fmla="*/ 212 h 583"/>
                <a:gd name="T34" fmla="*/ 0 w 5"/>
                <a:gd name="T35" fmla="*/ 212 h 583"/>
                <a:gd name="T36" fmla="*/ 5 w 5"/>
                <a:gd name="T37" fmla="*/ 249 h 583"/>
                <a:gd name="T38" fmla="*/ 5 w 5"/>
                <a:gd name="T39" fmla="*/ 233 h 583"/>
                <a:gd name="T40" fmla="*/ 0 w 5"/>
                <a:gd name="T41" fmla="*/ 270 h 583"/>
                <a:gd name="T42" fmla="*/ 5 w 5"/>
                <a:gd name="T43" fmla="*/ 275 h 583"/>
                <a:gd name="T44" fmla="*/ 0 w 5"/>
                <a:gd name="T45" fmla="*/ 275 h 583"/>
                <a:gd name="T46" fmla="*/ 5 w 5"/>
                <a:gd name="T47" fmla="*/ 312 h 583"/>
                <a:gd name="T48" fmla="*/ 5 w 5"/>
                <a:gd name="T49" fmla="*/ 296 h 583"/>
                <a:gd name="T50" fmla="*/ 0 w 5"/>
                <a:gd name="T51" fmla="*/ 333 h 583"/>
                <a:gd name="T52" fmla="*/ 5 w 5"/>
                <a:gd name="T53" fmla="*/ 338 h 583"/>
                <a:gd name="T54" fmla="*/ 0 w 5"/>
                <a:gd name="T55" fmla="*/ 338 h 583"/>
                <a:gd name="T56" fmla="*/ 5 w 5"/>
                <a:gd name="T57" fmla="*/ 375 h 583"/>
                <a:gd name="T58" fmla="*/ 5 w 5"/>
                <a:gd name="T59" fmla="*/ 360 h 583"/>
                <a:gd name="T60" fmla="*/ 0 w 5"/>
                <a:gd name="T61" fmla="*/ 397 h 583"/>
                <a:gd name="T62" fmla="*/ 5 w 5"/>
                <a:gd name="T63" fmla="*/ 402 h 583"/>
                <a:gd name="T64" fmla="*/ 0 w 5"/>
                <a:gd name="T65" fmla="*/ 402 h 583"/>
                <a:gd name="T66" fmla="*/ 5 w 5"/>
                <a:gd name="T67" fmla="*/ 439 h 583"/>
                <a:gd name="T68" fmla="*/ 5 w 5"/>
                <a:gd name="T69" fmla="*/ 423 h 583"/>
                <a:gd name="T70" fmla="*/ 0 w 5"/>
                <a:gd name="T71" fmla="*/ 460 h 583"/>
                <a:gd name="T72" fmla="*/ 5 w 5"/>
                <a:gd name="T73" fmla="*/ 465 h 583"/>
                <a:gd name="T74" fmla="*/ 0 w 5"/>
                <a:gd name="T75" fmla="*/ 465 h 583"/>
                <a:gd name="T76" fmla="*/ 5 w 5"/>
                <a:gd name="T77" fmla="*/ 502 h 583"/>
                <a:gd name="T78" fmla="*/ 5 w 5"/>
                <a:gd name="T79" fmla="*/ 486 h 583"/>
                <a:gd name="T80" fmla="*/ 0 w 5"/>
                <a:gd name="T81" fmla="*/ 523 h 583"/>
                <a:gd name="T82" fmla="*/ 5 w 5"/>
                <a:gd name="T83" fmla="*/ 529 h 583"/>
                <a:gd name="T84" fmla="*/ 0 w 5"/>
                <a:gd name="T85" fmla="*/ 529 h 583"/>
                <a:gd name="T86" fmla="*/ 5 w 5"/>
                <a:gd name="T87" fmla="*/ 566 h 583"/>
                <a:gd name="T88" fmla="*/ 5 w 5"/>
                <a:gd name="T89" fmla="*/ 550 h 583"/>
                <a:gd name="T90" fmla="*/ 0 w 5"/>
                <a:gd name="T91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" h="583">
                  <a:moveTo>
                    <a:pt x="5" y="0"/>
                  </a:move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21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5" y="21"/>
                  </a:lnTo>
                  <a:close/>
                  <a:moveTo>
                    <a:pt x="5" y="42"/>
                  </a:moveTo>
                  <a:lnTo>
                    <a:pt x="5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5" y="42"/>
                  </a:lnTo>
                  <a:close/>
                  <a:moveTo>
                    <a:pt x="5" y="64"/>
                  </a:moveTo>
                  <a:lnTo>
                    <a:pt x="5" y="79"/>
                  </a:lnTo>
                  <a:lnTo>
                    <a:pt x="0" y="79"/>
                  </a:lnTo>
                  <a:lnTo>
                    <a:pt x="0" y="64"/>
                  </a:lnTo>
                  <a:lnTo>
                    <a:pt x="5" y="64"/>
                  </a:lnTo>
                  <a:close/>
                  <a:moveTo>
                    <a:pt x="5" y="85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5" y="85"/>
                  </a:lnTo>
                  <a:close/>
                  <a:moveTo>
                    <a:pt x="5" y="106"/>
                  </a:moveTo>
                  <a:lnTo>
                    <a:pt x="5" y="122"/>
                  </a:lnTo>
                  <a:lnTo>
                    <a:pt x="0" y="122"/>
                  </a:lnTo>
                  <a:lnTo>
                    <a:pt x="0" y="106"/>
                  </a:lnTo>
                  <a:lnTo>
                    <a:pt x="5" y="106"/>
                  </a:lnTo>
                  <a:close/>
                  <a:moveTo>
                    <a:pt x="5" y="127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5" y="127"/>
                  </a:lnTo>
                  <a:close/>
                  <a:moveTo>
                    <a:pt x="5" y="148"/>
                  </a:moveTo>
                  <a:lnTo>
                    <a:pt x="5" y="16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69"/>
                  </a:moveTo>
                  <a:lnTo>
                    <a:pt x="5" y="18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5" y="169"/>
                  </a:lnTo>
                  <a:close/>
                  <a:moveTo>
                    <a:pt x="5" y="190"/>
                  </a:moveTo>
                  <a:lnTo>
                    <a:pt x="5" y="206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5" y="190"/>
                  </a:lnTo>
                  <a:close/>
                  <a:moveTo>
                    <a:pt x="5" y="212"/>
                  </a:moveTo>
                  <a:lnTo>
                    <a:pt x="5" y="227"/>
                  </a:lnTo>
                  <a:lnTo>
                    <a:pt x="0" y="227"/>
                  </a:lnTo>
                  <a:lnTo>
                    <a:pt x="0" y="212"/>
                  </a:lnTo>
                  <a:lnTo>
                    <a:pt x="5" y="212"/>
                  </a:lnTo>
                  <a:close/>
                  <a:moveTo>
                    <a:pt x="5" y="233"/>
                  </a:moveTo>
                  <a:lnTo>
                    <a:pt x="5" y="249"/>
                  </a:lnTo>
                  <a:lnTo>
                    <a:pt x="0" y="249"/>
                  </a:lnTo>
                  <a:lnTo>
                    <a:pt x="0" y="233"/>
                  </a:lnTo>
                  <a:lnTo>
                    <a:pt x="5" y="233"/>
                  </a:lnTo>
                  <a:close/>
                  <a:moveTo>
                    <a:pt x="5" y="254"/>
                  </a:moveTo>
                  <a:lnTo>
                    <a:pt x="5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5" y="254"/>
                  </a:lnTo>
                  <a:close/>
                  <a:moveTo>
                    <a:pt x="5" y="275"/>
                  </a:moveTo>
                  <a:lnTo>
                    <a:pt x="5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5" y="275"/>
                  </a:lnTo>
                  <a:close/>
                  <a:moveTo>
                    <a:pt x="5" y="296"/>
                  </a:moveTo>
                  <a:lnTo>
                    <a:pt x="5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17"/>
                  </a:moveTo>
                  <a:lnTo>
                    <a:pt x="5" y="333"/>
                  </a:lnTo>
                  <a:lnTo>
                    <a:pt x="0" y="333"/>
                  </a:lnTo>
                  <a:lnTo>
                    <a:pt x="0" y="317"/>
                  </a:lnTo>
                  <a:lnTo>
                    <a:pt x="5" y="317"/>
                  </a:lnTo>
                  <a:close/>
                  <a:moveTo>
                    <a:pt x="5" y="338"/>
                  </a:moveTo>
                  <a:lnTo>
                    <a:pt x="5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5" y="338"/>
                  </a:lnTo>
                  <a:close/>
                  <a:moveTo>
                    <a:pt x="5" y="360"/>
                  </a:moveTo>
                  <a:lnTo>
                    <a:pt x="5" y="375"/>
                  </a:lnTo>
                  <a:lnTo>
                    <a:pt x="0" y="375"/>
                  </a:lnTo>
                  <a:lnTo>
                    <a:pt x="0" y="360"/>
                  </a:lnTo>
                  <a:lnTo>
                    <a:pt x="5" y="360"/>
                  </a:lnTo>
                  <a:close/>
                  <a:moveTo>
                    <a:pt x="5" y="381"/>
                  </a:moveTo>
                  <a:lnTo>
                    <a:pt x="5" y="397"/>
                  </a:lnTo>
                  <a:lnTo>
                    <a:pt x="0" y="397"/>
                  </a:lnTo>
                  <a:lnTo>
                    <a:pt x="0" y="381"/>
                  </a:lnTo>
                  <a:lnTo>
                    <a:pt x="5" y="381"/>
                  </a:lnTo>
                  <a:close/>
                  <a:moveTo>
                    <a:pt x="5" y="402"/>
                  </a:moveTo>
                  <a:lnTo>
                    <a:pt x="5" y="418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5" y="402"/>
                  </a:lnTo>
                  <a:close/>
                  <a:moveTo>
                    <a:pt x="5" y="423"/>
                  </a:moveTo>
                  <a:lnTo>
                    <a:pt x="5" y="439"/>
                  </a:lnTo>
                  <a:lnTo>
                    <a:pt x="0" y="439"/>
                  </a:lnTo>
                  <a:lnTo>
                    <a:pt x="0" y="423"/>
                  </a:lnTo>
                  <a:lnTo>
                    <a:pt x="5" y="423"/>
                  </a:lnTo>
                  <a:close/>
                  <a:moveTo>
                    <a:pt x="5" y="444"/>
                  </a:moveTo>
                  <a:lnTo>
                    <a:pt x="5" y="460"/>
                  </a:lnTo>
                  <a:lnTo>
                    <a:pt x="0" y="460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65"/>
                  </a:moveTo>
                  <a:lnTo>
                    <a:pt x="5" y="481"/>
                  </a:lnTo>
                  <a:lnTo>
                    <a:pt x="0" y="481"/>
                  </a:lnTo>
                  <a:lnTo>
                    <a:pt x="0" y="465"/>
                  </a:lnTo>
                  <a:lnTo>
                    <a:pt x="5" y="465"/>
                  </a:lnTo>
                  <a:close/>
                  <a:moveTo>
                    <a:pt x="5" y="486"/>
                  </a:moveTo>
                  <a:lnTo>
                    <a:pt x="5" y="502"/>
                  </a:lnTo>
                  <a:lnTo>
                    <a:pt x="0" y="502"/>
                  </a:lnTo>
                  <a:lnTo>
                    <a:pt x="0" y="486"/>
                  </a:lnTo>
                  <a:lnTo>
                    <a:pt x="5" y="486"/>
                  </a:lnTo>
                  <a:close/>
                  <a:moveTo>
                    <a:pt x="5" y="508"/>
                  </a:moveTo>
                  <a:lnTo>
                    <a:pt x="5" y="523"/>
                  </a:lnTo>
                  <a:lnTo>
                    <a:pt x="0" y="523"/>
                  </a:lnTo>
                  <a:lnTo>
                    <a:pt x="0" y="508"/>
                  </a:lnTo>
                  <a:lnTo>
                    <a:pt x="5" y="508"/>
                  </a:lnTo>
                  <a:close/>
                  <a:moveTo>
                    <a:pt x="5" y="529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9"/>
                  </a:lnTo>
                  <a:lnTo>
                    <a:pt x="5" y="529"/>
                  </a:lnTo>
                  <a:close/>
                  <a:moveTo>
                    <a:pt x="5" y="550"/>
                  </a:moveTo>
                  <a:lnTo>
                    <a:pt x="5" y="566"/>
                  </a:lnTo>
                  <a:lnTo>
                    <a:pt x="0" y="566"/>
                  </a:lnTo>
                  <a:lnTo>
                    <a:pt x="0" y="550"/>
                  </a:lnTo>
                  <a:lnTo>
                    <a:pt x="5" y="550"/>
                  </a:lnTo>
                  <a:close/>
                  <a:moveTo>
                    <a:pt x="5" y="571"/>
                  </a:moveTo>
                  <a:lnTo>
                    <a:pt x="5" y="583"/>
                  </a:lnTo>
                  <a:lnTo>
                    <a:pt x="0" y="583"/>
                  </a:lnTo>
                  <a:lnTo>
                    <a:pt x="0" y="571"/>
                  </a:lnTo>
                  <a:lnTo>
                    <a:pt x="5" y="571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77" name="Picture 57">
              <a:extLst>
                <a:ext uri="{FF2B5EF4-FFF2-40B4-BE49-F238E27FC236}">
                  <a16:creationId xmlns:a16="http://schemas.microsoft.com/office/drawing/2014/main" id="{ABEB1B63-BB4D-FF47-BC36-AA485C1C8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1263"/>
              <a:ext cx="5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58">
              <a:extLst>
                <a:ext uri="{FF2B5EF4-FFF2-40B4-BE49-F238E27FC236}">
                  <a16:creationId xmlns:a16="http://schemas.microsoft.com/office/drawing/2014/main" id="{67E3C15E-B535-D84A-A183-687C6B260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1263"/>
              <a:ext cx="5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2AA559DE-4B17-B744-A237-7D4180403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2" y="1276"/>
              <a:ext cx="5" cy="797"/>
            </a:xfrm>
            <a:custGeom>
              <a:avLst/>
              <a:gdLst>
                <a:gd name="T0" fmla="*/ 0 w 5"/>
                <a:gd name="T1" fmla="*/ 16 h 797"/>
                <a:gd name="T2" fmla="*/ 5 w 5"/>
                <a:gd name="T3" fmla="*/ 21 h 797"/>
                <a:gd name="T4" fmla="*/ 0 w 5"/>
                <a:gd name="T5" fmla="*/ 21 h 797"/>
                <a:gd name="T6" fmla="*/ 5 w 5"/>
                <a:gd name="T7" fmla="*/ 58 h 797"/>
                <a:gd name="T8" fmla="*/ 5 w 5"/>
                <a:gd name="T9" fmla="*/ 42 h 797"/>
                <a:gd name="T10" fmla="*/ 0 w 5"/>
                <a:gd name="T11" fmla="*/ 79 h 797"/>
                <a:gd name="T12" fmla="*/ 5 w 5"/>
                <a:gd name="T13" fmla="*/ 85 h 797"/>
                <a:gd name="T14" fmla="*/ 0 w 5"/>
                <a:gd name="T15" fmla="*/ 85 h 797"/>
                <a:gd name="T16" fmla="*/ 5 w 5"/>
                <a:gd name="T17" fmla="*/ 122 h 797"/>
                <a:gd name="T18" fmla="*/ 5 w 5"/>
                <a:gd name="T19" fmla="*/ 106 h 797"/>
                <a:gd name="T20" fmla="*/ 0 w 5"/>
                <a:gd name="T21" fmla="*/ 143 h 797"/>
                <a:gd name="T22" fmla="*/ 5 w 5"/>
                <a:gd name="T23" fmla="*/ 148 h 797"/>
                <a:gd name="T24" fmla="*/ 0 w 5"/>
                <a:gd name="T25" fmla="*/ 148 h 797"/>
                <a:gd name="T26" fmla="*/ 5 w 5"/>
                <a:gd name="T27" fmla="*/ 185 h 797"/>
                <a:gd name="T28" fmla="*/ 5 w 5"/>
                <a:gd name="T29" fmla="*/ 169 h 797"/>
                <a:gd name="T30" fmla="*/ 0 w 5"/>
                <a:gd name="T31" fmla="*/ 206 h 797"/>
                <a:gd name="T32" fmla="*/ 5 w 5"/>
                <a:gd name="T33" fmla="*/ 212 h 797"/>
                <a:gd name="T34" fmla="*/ 0 w 5"/>
                <a:gd name="T35" fmla="*/ 212 h 797"/>
                <a:gd name="T36" fmla="*/ 5 w 5"/>
                <a:gd name="T37" fmla="*/ 249 h 797"/>
                <a:gd name="T38" fmla="*/ 5 w 5"/>
                <a:gd name="T39" fmla="*/ 233 h 797"/>
                <a:gd name="T40" fmla="*/ 0 w 5"/>
                <a:gd name="T41" fmla="*/ 270 h 797"/>
                <a:gd name="T42" fmla="*/ 5 w 5"/>
                <a:gd name="T43" fmla="*/ 275 h 797"/>
                <a:gd name="T44" fmla="*/ 0 w 5"/>
                <a:gd name="T45" fmla="*/ 275 h 797"/>
                <a:gd name="T46" fmla="*/ 5 w 5"/>
                <a:gd name="T47" fmla="*/ 312 h 797"/>
                <a:gd name="T48" fmla="*/ 5 w 5"/>
                <a:gd name="T49" fmla="*/ 296 h 797"/>
                <a:gd name="T50" fmla="*/ 0 w 5"/>
                <a:gd name="T51" fmla="*/ 333 h 797"/>
                <a:gd name="T52" fmla="*/ 5 w 5"/>
                <a:gd name="T53" fmla="*/ 338 h 797"/>
                <a:gd name="T54" fmla="*/ 0 w 5"/>
                <a:gd name="T55" fmla="*/ 338 h 797"/>
                <a:gd name="T56" fmla="*/ 5 w 5"/>
                <a:gd name="T57" fmla="*/ 375 h 797"/>
                <a:gd name="T58" fmla="*/ 5 w 5"/>
                <a:gd name="T59" fmla="*/ 360 h 797"/>
                <a:gd name="T60" fmla="*/ 0 w 5"/>
                <a:gd name="T61" fmla="*/ 397 h 797"/>
                <a:gd name="T62" fmla="*/ 5 w 5"/>
                <a:gd name="T63" fmla="*/ 402 h 797"/>
                <a:gd name="T64" fmla="*/ 0 w 5"/>
                <a:gd name="T65" fmla="*/ 402 h 797"/>
                <a:gd name="T66" fmla="*/ 5 w 5"/>
                <a:gd name="T67" fmla="*/ 439 h 797"/>
                <a:gd name="T68" fmla="*/ 5 w 5"/>
                <a:gd name="T69" fmla="*/ 423 h 797"/>
                <a:gd name="T70" fmla="*/ 0 w 5"/>
                <a:gd name="T71" fmla="*/ 460 h 797"/>
                <a:gd name="T72" fmla="*/ 5 w 5"/>
                <a:gd name="T73" fmla="*/ 465 h 797"/>
                <a:gd name="T74" fmla="*/ 0 w 5"/>
                <a:gd name="T75" fmla="*/ 465 h 797"/>
                <a:gd name="T76" fmla="*/ 5 w 5"/>
                <a:gd name="T77" fmla="*/ 502 h 797"/>
                <a:gd name="T78" fmla="*/ 5 w 5"/>
                <a:gd name="T79" fmla="*/ 486 h 797"/>
                <a:gd name="T80" fmla="*/ 0 w 5"/>
                <a:gd name="T81" fmla="*/ 523 h 797"/>
                <a:gd name="T82" fmla="*/ 5 w 5"/>
                <a:gd name="T83" fmla="*/ 529 h 797"/>
                <a:gd name="T84" fmla="*/ 0 w 5"/>
                <a:gd name="T85" fmla="*/ 529 h 797"/>
                <a:gd name="T86" fmla="*/ 5 w 5"/>
                <a:gd name="T87" fmla="*/ 566 h 797"/>
                <a:gd name="T88" fmla="*/ 5 w 5"/>
                <a:gd name="T89" fmla="*/ 550 h 797"/>
                <a:gd name="T90" fmla="*/ 0 w 5"/>
                <a:gd name="T91" fmla="*/ 587 h 797"/>
                <a:gd name="T92" fmla="*/ 5 w 5"/>
                <a:gd name="T93" fmla="*/ 592 h 797"/>
                <a:gd name="T94" fmla="*/ 0 w 5"/>
                <a:gd name="T95" fmla="*/ 592 h 797"/>
                <a:gd name="T96" fmla="*/ 5 w 5"/>
                <a:gd name="T97" fmla="*/ 629 h 797"/>
                <a:gd name="T98" fmla="*/ 5 w 5"/>
                <a:gd name="T99" fmla="*/ 613 h 797"/>
                <a:gd name="T100" fmla="*/ 0 w 5"/>
                <a:gd name="T101" fmla="*/ 650 h 797"/>
                <a:gd name="T102" fmla="*/ 5 w 5"/>
                <a:gd name="T103" fmla="*/ 656 h 797"/>
                <a:gd name="T104" fmla="*/ 0 w 5"/>
                <a:gd name="T105" fmla="*/ 656 h 797"/>
                <a:gd name="T106" fmla="*/ 5 w 5"/>
                <a:gd name="T107" fmla="*/ 693 h 797"/>
                <a:gd name="T108" fmla="*/ 5 w 5"/>
                <a:gd name="T109" fmla="*/ 677 h 797"/>
                <a:gd name="T110" fmla="*/ 0 w 5"/>
                <a:gd name="T111" fmla="*/ 714 h 797"/>
                <a:gd name="T112" fmla="*/ 5 w 5"/>
                <a:gd name="T113" fmla="*/ 719 h 797"/>
                <a:gd name="T114" fmla="*/ 0 w 5"/>
                <a:gd name="T115" fmla="*/ 719 h 797"/>
                <a:gd name="T116" fmla="*/ 5 w 5"/>
                <a:gd name="T117" fmla="*/ 756 h 797"/>
                <a:gd name="T118" fmla="*/ 5 w 5"/>
                <a:gd name="T119" fmla="*/ 740 h 797"/>
                <a:gd name="T120" fmla="*/ 0 w 5"/>
                <a:gd name="T121" fmla="*/ 777 h 797"/>
                <a:gd name="T122" fmla="*/ 5 w 5"/>
                <a:gd name="T123" fmla="*/ 782 h 797"/>
                <a:gd name="T124" fmla="*/ 0 w 5"/>
                <a:gd name="T125" fmla="*/ 78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" h="797">
                  <a:moveTo>
                    <a:pt x="5" y="0"/>
                  </a:move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21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5" y="21"/>
                  </a:lnTo>
                  <a:close/>
                  <a:moveTo>
                    <a:pt x="5" y="42"/>
                  </a:moveTo>
                  <a:lnTo>
                    <a:pt x="5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5" y="42"/>
                  </a:lnTo>
                  <a:close/>
                  <a:moveTo>
                    <a:pt x="5" y="64"/>
                  </a:moveTo>
                  <a:lnTo>
                    <a:pt x="5" y="79"/>
                  </a:lnTo>
                  <a:lnTo>
                    <a:pt x="0" y="79"/>
                  </a:lnTo>
                  <a:lnTo>
                    <a:pt x="0" y="64"/>
                  </a:lnTo>
                  <a:lnTo>
                    <a:pt x="5" y="64"/>
                  </a:lnTo>
                  <a:close/>
                  <a:moveTo>
                    <a:pt x="5" y="85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5" y="85"/>
                  </a:lnTo>
                  <a:close/>
                  <a:moveTo>
                    <a:pt x="5" y="106"/>
                  </a:moveTo>
                  <a:lnTo>
                    <a:pt x="5" y="122"/>
                  </a:lnTo>
                  <a:lnTo>
                    <a:pt x="0" y="122"/>
                  </a:lnTo>
                  <a:lnTo>
                    <a:pt x="0" y="106"/>
                  </a:lnTo>
                  <a:lnTo>
                    <a:pt x="5" y="106"/>
                  </a:lnTo>
                  <a:close/>
                  <a:moveTo>
                    <a:pt x="5" y="127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5" y="127"/>
                  </a:lnTo>
                  <a:close/>
                  <a:moveTo>
                    <a:pt x="5" y="148"/>
                  </a:moveTo>
                  <a:lnTo>
                    <a:pt x="5" y="16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69"/>
                  </a:moveTo>
                  <a:lnTo>
                    <a:pt x="5" y="18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5" y="169"/>
                  </a:lnTo>
                  <a:close/>
                  <a:moveTo>
                    <a:pt x="5" y="190"/>
                  </a:moveTo>
                  <a:lnTo>
                    <a:pt x="5" y="206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5" y="190"/>
                  </a:lnTo>
                  <a:close/>
                  <a:moveTo>
                    <a:pt x="5" y="212"/>
                  </a:moveTo>
                  <a:lnTo>
                    <a:pt x="5" y="227"/>
                  </a:lnTo>
                  <a:lnTo>
                    <a:pt x="0" y="227"/>
                  </a:lnTo>
                  <a:lnTo>
                    <a:pt x="0" y="212"/>
                  </a:lnTo>
                  <a:lnTo>
                    <a:pt x="5" y="212"/>
                  </a:lnTo>
                  <a:close/>
                  <a:moveTo>
                    <a:pt x="5" y="233"/>
                  </a:moveTo>
                  <a:lnTo>
                    <a:pt x="5" y="249"/>
                  </a:lnTo>
                  <a:lnTo>
                    <a:pt x="0" y="249"/>
                  </a:lnTo>
                  <a:lnTo>
                    <a:pt x="0" y="233"/>
                  </a:lnTo>
                  <a:lnTo>
                    <a:pt x="5" y="233"/>
                  </a:lnTo>
                  <a:close/>
                  <a:moveTo>
                    <a:pt x="5" y="254"/>
                  </a:moveTo>
                  <a:lnTo>
                    <a:pt x="5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5" y="254"/>
                  </a:lnTo>
                  <a:close/>
                  <a:moveTo>
                    <a:pt x="5" y="275"/>
                  </a:moveTo>
                  <a:lnTo>
                    <a:pt x="5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5" y="275"/>
                  </a:lnTo>
                  <a:close/>
                  <a:moveTo>
                    <a:pt x="5" y="296"/>
                  </a:moveTo>
                  <a:lnTo>
                    <a:pt x="5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17"/>
                  </a:moveTo>
                  <a:lnTo>
                    <a:pt x="5" y="333"/>
                  </a:lnTo>
                  <a:lnTo>
                    <a:pt x="0" y="333"/>
                  </a:lnTo>
                  <a:lnTo>
                    <a:pt x="0" y="317"/>
                  </a:lnTo>
                  <a:lnTo>
                    <a:pt x="5" y="317"/>
                  </a:lnTo>
                  <a:close/>
                  <a:moveTo>
                    <a:pt x="5" y="338"/>
                  </a:moveTo>
                  <a:lnTo>
                    <a:pt x="5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5" y="338"/>
                  </a:lnTo>
                  <a:close/>
                  <a:moveTo>
                    <a:pt x="5" y="360"/>
                  </a:moveTo>
                  <a:lnTo>
                    <a:pt x="5" y="375"/>
                  </a:lnTo>
                  <a:lnTo>
                    <a:pt x="0" y="375"/>
                  </a:lnTo>
                  <a:lnTo>
                    <a:pt x="0" y="360"/>
                  </a:lnTo>
                  <a:lnTo>
                    <a:pt x="5" y="360"/>
                  </a:lnTo>
                  <a:close/>
                  <a:moveTo>
                    <a:pt x="5" y="381"/>
                  </a:moveTo>
                  <a:lnTo>
                    <a:pt x="5" y="397"/>
                  </a:lnTo>
                  <a:lnTo>
                    <a:pt x="0" y="397"/>
                  </a:lnTo>
                  <a:lnTo>
                    <a:pt x="0" y="381"/>
                  </a:lnTo>
                  <a:lnTo>
                    <a:pt x="5" y="381"/>
                  </a:lnTo>
                  <a:close/>
                  <a:moveTo>
                    <a:pt x="5" y="402"/>
                  </a:moveTo>
                  <a:lnTo>
                    <a:pt x="5" y="418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5" y="402"/>
                  </a:lnTo>
                  <a:close/>
                  <a:moveTo>
                    <a:pt x="5" y="423"/>
                  </a:moveTo>
                  <a:lnTo>
                    <a:pt x="5" y="439"/>
                  </a:lnTo>
                  <a:lnTo>
                    <a:pt x="0" y="439"/>
                  </a:lnTo>
                  <a:lnTo>
                    <a:pt x="0" y="423"/>
                  </a:lnTo>
                  <a:lnTo>
                    <a:pt x="5" y="423"/>
                  </a:lnTo>
                  <a:close/>
                  <a:moveTo>
                    <a:pt x="5" y="444"/>
                  </a:moveTo>
                  <a:lnTo>
                    <a:pt x="5" y="460"/>
                  </a:lnTo>
                  <a:lnTo>
                    <a:pt x="0" y="460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65"/>
                  </a:moveTo>
                  <a:lnTo>
                    <a:pt x="5" y="481"/>
                  </a:lnTo>
                  <a:lnTo>
                    <a:pt x="0" y="481"/>
                  </a:lnTo>
                  <a:lnTo>
                    <a:pt x="0" y="465"/>
                  </a:lnTo>
                  <a:lnTo>
                    <a:pt x="5" y="465"/>
                  </a:lnTo>
                  <a:close/>
                  <a:moveTo>
                    <a:pt x="5" y="486"/>
                  </a:moveTo>
                  <a:lnTo>
                    <a:pt x="5" y="502"/>
                  </a:lnTo>
                  <a:lnTo>
                    <a:pt x="0" y="502"/>
                  </a:lnTo>
                  <a:lnTo>
                    <a:pt x="0" y="486"/>
                  </a:lnTo>
                  <a:lnTo>
                    <a:pt x="5" y="486"/>
                  </a:lnTo>
                  <a:close/>
                  <a:moveTo>
                    <a:pt x="5" y="508"/>
                  </a:moveTo>
                  <a:lnTo>
                    <a:pt x="5" y="523"/>
                  </a:lnTo>
                  <a:lnTo>
                    <a:pt x="0" y="523"/>
                  </a:lnTo>
                  <a:lnTo>
                    <a:pt x="0" y="508"/>
                  </a:lnTo>
                  <a:lnTo>
                    <a:pt x="5" y="508"/>
                  </a:lnTo>
                  <a:close/>
                  <a:moveTo>
                    <a:pt x="5" y="529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9"/>
                  </a:lnTo>
                  <a:lnTo>
                    <a:pt x="5" y="529"/>
                  </a:lnTo>
                  <a:close/>
                  <a:moveTo>
                    <a:pt x="5" y="550"/>
                  </a:moveTo>
                  <a:lnTo>
                    <a:pt x="5" y="566"/>
                  </a:lnTo>
                  <a:lnTo>
                    <a:pt x="0" y="566"/>
                  </a:lnTo>
                  <a:lnTo>
                    <a:pt x="0" y="550"/>
                  </a:lnTo>
                  <a:lnTo>
                    <a:pt x="5" y="550"/>
                  </a:lnTo>
                  <a:close/>
                  <a:moveTo>
                    <a:pt x="5" y="571"/>
                  </a:moveTo>
                  <a:lnTo>
                    <a:pt x="5" y="587"/>
                  </a:lnTo>
                  <a:lnTo>
                    <a:pt x="0" y="587"/>
                  </a:lnTo>
                  <a:lnTo>
                    <a:pt x="0" y="571"/>
                  </a:lnTo>
                  <a:lnTo>
                    <a:pt x="5" y="571"/>
                  </a:lnTo>
                  <a:close/>
                  <a:moveTo>
                    <a:pt x="5" y="592"/>
                  </a:moveTo>
                  <a:lnTo>
                    <a:pt x="5" y="608"/>
                  </a:lnTo>
                  <a:lnTo>
                    <a:pt x="0" y="608"/>
                  </a:lnTo>
                  <a:lnTo>
                    <a:pt x="0" y="592"/>
                  </a:lnTo>
                  <a:lnTo>
                    <a:pt x="5" y="592"/>
                  </a:lnTo>
                  <a:close/>
                  <a:moveTo>
                    <a:pt x="5" y="613"/>
                  </a:moveTo>
                  <a:lnTo>
                    <a:pt x="5" y="629"/>
                  </a:lnTo>
                  <a:lnTo>
                    <a:pt x="0" y="629"/>
                  </a:lnTo>
                  <a:lnTo>
                    <a:pt x="0" y="613"/>
                  </a:lnTo>
                  <a:lnTo>
                    <a:pt x="5" y="613"/>
                  </a:lnTo>
                  <a:close/>
                  <a:moveTo>
                    <a:pt x="5" y="634"/>
                  </a:moveTo>
                  <a:lnTo>
                    <a:pt x="5" y="650"/>
                  </a:lnTo>
                  <a:lnTo>
                    <a:pt x="0" y="650"/>
                  </a:lnTo>
                  <a:lnTo>
                    <a:pt x="0" y="634"/>
                  </a:lnTo>
                  <a:lnTo>
                    <a:pt x="5" y="634"/>
                  </a:lnTo>
                  <a:close/>
                  <a:moveTo>
                    <a:pt x="5" y="656"/>
                  </a:moveTo>
                  <a:lnTo>
                    <a:pt x="5" y="671"/>
                  </a:lnTo>
                  <a:lnTo>
                    <a:pt x="0" y="671"/>
                  </a:lnTo>
                  <a:lnTo>
                    <a:pt x="0" y="656"/>
                  </a:lnTo>
                  <a:lnTo>
                    <a:pt x="5" y="656"/>
                  </a:lnTo>
                  <a:close/>
                  <a:moveTo>
                    <a:pt x="5" y="677"/>
                  </a:moveTo>
                  <a:lnTo>
                    <a:pt x="5" y="693"/>
                  </a:lnTo>
                  <a:lnTo>
                    <a:pt x="0" y="693"/>
                  </a:lnTo>
                  <a:lnTo>
                    <a:pt x="0" y="677"/>
                  </a:lnTo>
                  <a:lnTo>
                    <a:pt x="5" y="677"/>
                  </a:lnTo>
                  <a:close/>
                  <a:moveTo>
                    <a:pt x="5" y="698"/>
                  </a:moveTo>
                  <a:lnTo>
                    <a:pt x="5" y="714"/>
                  </a:lnTo>
                  <a:lnTo>
                    <a:pt x="0" y="714"/>
                  </a:lnTo>
                  <a:lnTo>
                    <a:pt x="0" y="698"/>
                  </a:lnTo>
                  <a:lnTo>
                    <a:pt x="5" y="698"/>
                  </a:lnTo>
                  <a:close/>
                  <a:moveTo>
                    <a:pt x="5" y="719"/>
                  </a:moveTo>
                  <a:lnTo>
                    <a:pt x="5" y="735"/>
                  </a:lnTo>
                  <a:lnTo>
                    <a:pt x="0" y="735"/>
                  </a:lnTo>
                  <a:lnTo>
                    <a:pt x="0" y="719"/>
                  </a:lnTo>
                  <a:lnTo>
                    <a:pt x="5" y="719"/>
                  </a:lnTo>
                  <a:close/>
                  <a:moveTo>
                    <a:pt x="5" y="740"/>
                  </a:moveTo>
                  <a:lnTo>
                    <a:pt x="5" y="756"/>
                  </a:lnTo>
                  <a:lnTo>
                    <a:pt x="0" y="756"/>
                  </a:lnTo>
                  <a:lnTo>
                    <a:pt x="0" y="740"/>
                  </a:lnTo>
                  <a:lnTo>
                    <a:pt x="5" y="740"/>
                  </a:lnTo>
                  <a:close/>
                  <a:moveTo>
                    <a:pt x="5" y="761"/>
                  </a:moveTo>
                  <a:lnTo>
                    <a:pt x="5" y="777"/>
                  </a:lnTo>
                  <a:lnTo>
                    <a:pt x="0" y="777"/>
                  </a:lnTo>
                  <a:lnTo>
                    <a:pt x="0" y="761"/>
                  </a:lnTo>
                  <a:lnTo>
                    <a:pt x="5" y="761"/>
                  </a:lnTo>
                  <a:close/>
                  <a:moveTo>
                    <a:pt x="5" y="782"/>
                  </a:moveTo>
                  <a:lnTo>
                    <a:pt x="5" y="797"/>
                  </a:lnTo>
                  <a:lnTo>
                    <a:pt x="0" y="797"/>
                  </a:lnTo>
                  <a:lnTo>
                    <a:pt x="0" y="782"/>
                  </a:lnTo>
                  <a:lnTo>
                    <a:pt x="5" y="782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80" name="Picture 60">
              <a:extLst>
                <a:ext uri="{FF2B5EF4-FFF2-40B4-BE49-F238E27FC236}">
                  <a16:creationId xmlns:a16="http://schemas.microsoft.com/office/drawing/2014/main" id="{B36E7FD6-9EA3-8746-8D15-3BE82C6E4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" y="1263"/>
              <a:ext cx="54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1">
              <a:extLst>
                <a:ext uri="{FF2B5EF4-FFF2-40B4-BE49-F238E27FC236}">
                  <a16:creationId xmlns:a16="http://schemas.microsoft.com/office/drawing/2014/main" id="{27360A8D-6686-F647-8C7C-2671DD82D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" y="1263"/>
              <a:ext cx="54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C63E8304-7FC5-E84B-817C-37BCBADD5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276"/>
              <a:ext cx="5" cy="946"/>
            </a:xfrm>
            <a:custGeom>
              <a:avLst/>
              <a:gdLst>
                <a:gd name="T0" fmla="*/ 0 w 5"/>
                <a:gd name="T1" fmla="*/ 0 h 946"/>
                <a:gd name="T2" fmla="*/ 0 w 5"/>
                <a:gd name="T3" fmla="*/ 37 h 946"/>
                <a:gd name="T4" fmla="*/ 5 w 5"/>
                <a:gd name="T5" fmla="*/ 58 h 946"/>
                <a:gd name="T6" fmla="*/ 5 w 5"/>
                <a:gd name="T7" fmla="*/ 64 h 946"/>
                <a:gd name="T8" fmla="*/ 5 w 5"/>
                <a:gd name="T9" fmla="*/ 64 h 946"/>
                <a:gd name="T10" fmla="*/ 0 w 5"/>
                <a:gd name="T11" fmla="*/ 85 h 946"/>
                <a:gd name="T12" fmla="*/ 0 w 5"/>
                <a:gd name="T13" fmla="*/ 122 h 946"/>
                <a:gd name="T14" fmla="*/ 5 w 5"/>
                <a:gd name="T15" fmla="*/ 143 h 946"/>
                <a:gd name="T16" fmla="*/ 5 w 5"/>
                <a:gd name="T17" fmla="*/ 148 h 946"/>
                <a:gd name="T18" fmla="*/ 5 w 5"/>
                <a:gd name="T19" fmla="*/ 148 h 946"/>
                <a:gd name="T20" fmla="*/ 0 w 5"/>
                <a:gd name="T21" fmla="*/ 169 h 946"/>
                <a:gd name="T22" fmla="*/ 0 w 5"/>
                <a:gd name="T23" fmla="*/ 206 h 946"/>
                <a:gd name="T24" fmla="*/ 5 w 5"/>
                <a:gd name="T25" fmla="*/ 227 h 946"/>
                <a:gd name="T26" fmla="*/ 5 w 5"/>
                <a:gd name="T27" fmla="*/ 233 h 946"/>
                <a:gd name="T28" fmla="*/ 5 w 5"/>
                <a:gd name="T29" fmla="*/ 233 h 946"/>
                <a:gd name="T30" fmla="*/ 0 w 5"/>
                <a:gd name="T31" fmla="*/ 254 h 946"/>
                <a:gd name="T32" fmla="*/ 0 w 5"/>
                <a:gd name="T33" fmla="*/ 291 h 946"/>
                <a:gd name="T34" fmla="*/ 5 w 5"/>
                <a:gd name="T35" fmla="*/ 312 h 946"/>
                <a:gd name="T36" fmla="*/ 5 w 5"/>
                <a:gd name="T37" fmla="*/ 317 h 946"/>
                <a:gd name="T38" fmla="*/ 5 w 5"/>
                <a:gd name="T39" fmla="*/ 317 h 946"/>
                <a:gd name="T40" fmla="*/ 0 w 5"/>
                <a:gd name="T41" fmla="*/ 338 h 946"/>
                <a:gd name="T42" fmla="*/ 0 w 5"/>
                <a:gd name="T43" fmla="*/ 375 h 946"/>
                <a:gd name="T44" fmla="*/ 5 w 5"/>
                <a:gd name="T45" fmla="*/ 397 h 946"/>
                <a:gd name="T46" fmla="*/ 5 w 5"/>
                <a:gd name="T47" fmla="*/ 402 h 946"/>
                <a:gd name="T48" fmla="*/ 5 w 5"/>
                <a:gd name="T49" fmla="*/ 402 h 946"/>
                <a:gd name="T50" fmla="*/ 0 w 5"/>
                <a:gd name="T51" fmla="*/ 423 h 946"/>
                <a:gd name="T52" fmla="*/ 0 w 5"/>
                <a:gd name="T53" fmla="*/ 460 h 946"/>
                <a:gd name="T54" fmla="*/ 5 w 5"/>
                <a:gd name="T55" fmla="*/ 481 h 946"/>
                <a:gd name="T56" fmla="*/ 5 w 5"/>
                <a:gd name="T57" fmla="*/ 486 h 946"/>
                <a:gd name="T58" fmla="*/ 5 w 5"/>
                <a:gd name="T59" fmla="*/ 486 h 946"/>
                <a:gd name="T60" fmla="*/ 0 w 5"/>
                <a:gd name="T61" fmla="*/ 508 h 946"/>
                <a:gd name="T62" fmla="*/ 0 w 5"/>
                <a:gd name="T63" fmla="*/ 545 h 946"/>
                <a:gd name="T64" fmla="*/ 5 w 5"/>
                <a:gd name="T65" fmla="*/ 566 h 946"/>
                <a:gd name="T66" fmla="*/ 5 w 5"/>
                <a:gd name="T67" fmla="*/ 571 h 946"/>
                <a:gd name="T68" fmla="*/ 5 w 5"/>
                <a:gd name="T69" fmla="*/ 571 h 946"/>
                <a:gd name="T70" fmla="*/ 0 w 5"/>
                <a:gd name="T71" fmla="*/ 592 h 946"/>
                <a:gd name="T72" fmla="*/ 0 w 5"/>
                <a:gd name="T73" fmla="*/ 629 h 946"/>
                <a:gd name="T74" fmla="*/ 5 w 5"/>
                <a:gd name="T75" fmla="*/ 650 h 946"/>
                <a:gd name="T76" fmla="*/ 5 w 5"/>
                <a:gd name="T77" fmla="*/ 656 h 946"/>
                <a:gd name="T78" fmla="*/ 5 w 5"/>
                <a:gd name="T79" fmla="*/ 656 h 946"/>
                <a:gd name="T80" fmla="*/ 0 w 5"/>
                <a:gd name="T81" fmla="*/ 677 h 946"/>
                <a:gd name="T82" fmla="*/ 0 w 5"/>
                <a:gd name="T83" fmla="*/ 714 h 946"/>
                <a:gd name="T84" fmla="*/ 5 w 5"/>
                <a:gd name="T85" fmla="*/ 735 h 946"/>
                <a:gd name="T86" fmla="*/ 5 w 5"/>
                <a:gd name="T87" fmla="*/ 740 h 946"/>
                <a:gd name="T88" fmla="*/ 5 w 5"/>
                <a:gd name="T89" fmla="*/ 740 h 946"/>
                <a:gd name="T90" fmla="*/ 0 w 5"/>
                <a:gd name="T91" fmla="*/ 761 h 946"/>
                <a:gd name="T92" fmla="*/ 0 w 5"/>
                <a:gd name="T93" fmla="*/ 798 h 946"/>
                <a:gd name="T94" fmla="*/ 5 w 5"/>
                <a:gd name="T95" fmla="*/ 819 h 946"/>
                <a:gd name="T96" fmla="*/ 5 w 5"/>
                <a:gd name="T97" fmla="*/ 825 h 946"/>
                <a:gd name="T98" fmla="*/ 5 w 5"/>
                <a:gd name="T99" fmla="*/ 825 h 946"/>
                <a:gd name="T100" fmla="*/ 0 w 5"/>
                <a:gd name="T101" fmla="*/ 846 h 946"/>
                <a:gd name="T102" fmla="*/ 0 w 5"/>
                <a:gd name="T103" fmla="*/ 883 h 946"/>
                <a:gd name="T104" fmla="*/ 5 w 5"/>
                <a:gd name="T105" fmla="*/ 904 h 946"/>
                <a:gd name="T106" fmla="*/ 5 w 5"/>
                <a:gd name="T107" fmla="*/ 909 h 946"/>
                <a:gd name="T108" fmla="*/ 5 w 5"/>
                <a:gd name="T109" fmla="*/ 909 h 946"/>
                <a:gd name="T110" fmla="*/ 0 w 5"/>
                <a:gd name="T111" fmla="*/ 93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" h="946">
                  <a:moveTo>
                    <a:pt x="5" y="0"/>
                  </a:move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21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5" y="21"/>
                  </a:lnTo>
                  <a:close/>
                  <a:moveTo>
                    <a:pt x="5" y="42"/>
                  </a:moveTo>
                  <a:lnTo>
                    <a:pt x="5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5" y="42"/>
                  </a:lnTo>
                  <a:close/>
                  <a:moveTo>
                    <a:pt x="5" y="64"/>
                  </a:moveTo>
                  <a:lnTo>
                    <a:pt x="5" y="79"/>
                  </a:lnTo>
                  <a:lnTo>
                    <a:pt x="0" y="79"/>
                  </a:lnTo>
                  <a:lnTo>
                    <a:pt x="0" y="64"/>
                  </a:lnTo>
                  <a:lnTo>
                    <a:pt x="5" y="64"/>
                  </a:lnTo>
                  <a:close/>
                  <a:moveTo>
                    <a:pt x="5" y="85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5" y="85"/>
                  </a:lnTo>
                  <a:close/>
                  <a:moveTo>
                    <a:pt x="5" y="106"/>
                  </a:moveTo>
                  <a:lnTo>
                    <a:pt x="5" y="122"/>
                  </a:lnTo>
                  <a:lnTo>
                    <a:pt x="0" y="122"/>
                  </a:lnTo>
                  <a:lnTo>
                    <a:pt x="0" y="106"/>
                  </a:lnTo>
                  <a:lnTo>
                    <a:pt x="5" y="106"/>
                  </a:lnTo>
                  <a:close/>
                  <a:moveTo>
                    <a:pt x="5" y="127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5" y="127"/>
                  </a:lnTo>
                  <a:close/>
                  <a:moveTo>
                    <a:pt x="5" y="148"/>
                  </a:moveTo>
                  <a:lnTo>
                    <a:pt x="5" y="16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69"/>
                  </a:moveTo>
                  <a:lnTo>
                    <a:pt x="5" y="18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5" y="169"/>
                  </a:lnTo>
                  <a:close/>
                  <a:moveTo>
                    <a:pt x="5" y="190"/>
                  </a:moveTo>
                  <a:lnTo>
                    <a:pt x="5" y="206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5" y="190"/>
                  </a:lnTo>
                  <a:close/>
                  <a:moveTo>
                    <a:pt x="5" y="212"/>
                  </a:moveTo>
                  <a:lnTo>
                    <a:pt x="5" y="227"/>
                  </a:lnTo>
                  <a:lnTo>
                    <a:pt x="0" y="227"/>
                  </a:lnTo>
                  <a:lnTo>
                    <a:pt x="0" y="212"/>
                  </a:lnTo>
                  <a:lnTo>
                    <a:pt x="5" y="212"/>
                  </a:lnTo>
                  <a:close/>
                  <a:moveTo>
                    <a:pt x="5" y="233"/>
                  </a:moveTo>
                  <a:lnTo>
                    <a:pt x="5" y="249"/>
                  </a:lnTo>
                  <a:lnTo>
                    <a:pt x="0" y="249"/>
                  </a:lnTo>
                  <a:lnTo>
                    <a:pt x="0" y="233"/>
                  </a:lnTo>
                  <a:lnTo>
                    <a:pt x="5" y="233"/>
                  </a:lnTo>
                  <a:close/>
                  <a:moveTo>
                    <a:pt x="5" y="254"/>
                  </a:moveTo>
                  <a:lnTo>
                    <a:pt x="5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5" y="254"/>
                  </a:lnTo>
                  <a:close/>
                  <a:moveTo>
                    <a:pt x="5" y="275"/>
                  </a:moveTo>
                  <a:lnTo>
                    <a:pt x="5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5" y="275"/>
                  </a:lnTo>
                  <a:close/>
                  <a:moveTo>
                    <a:pt x="5" y="296"/>
                  </a:moveTo>
                  <a:lnTo>
                    <a:pt x="5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17"/>
                  </a:moveTo>
                  <a:lnTo>
                    <a:pt x="5" y="333"/>
                  </a:lnTo>
                  <a:lnTo>
                    <a:pt x="0" y="333"/>
                  </a:lnTo>
                  <a:lnTo>
                    <a:pt x="0" y="317"/>
                  </a:lnTo>
                  <a:lnTo>
                    <a:pt x="5" y="317"/>
                  </a:lnTo>
                  <a:close/>
                  <a:moveTo>
                    <a:pt x="5" y="338"/>
                  </a:moveTo>
                  <a:lnTo>
                    <a:pt x="5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5" y="338"/>
                  </a:lnTo>
                  <a:close/>
                  <a:moveTo>
                    <a:pt x="5" y="360"/>
                  </a:moveTo>
                  <a:lnTo>
                    <a:pt x="5" y="375"/>
                  </a:lnTo>
                  <a:lnTo>
                    <a:pt x="0" y="375"/>
                  </a:lnTo>
                  <a:lnTo>
                    <a:pt x="0" y="360"/>
                  </a:lnTo>
                  <a:lnTo>
                    <a:pt x="5" y="360"/>
                  </a:lnTo>
                  <a:close/>
                  <a:moveTo>
                    <a:pt x="5" y="381"/>
                  </a:moveTo>
                  <a:lnTo>
                    <a:pt x="5" y="397"/>
                  </a:lnTo>
                  <a:lnTo>
                    <a:pt x="0" y="397"/>
                  </a:lnTo>
                  <a:lnTo>
                    <a:pt x="0" y="381"/>
                  </a:lnTo>
                  <a:lnTo>
                    <a:pt x="5" y="381"/>
                  </a:lnTo>
                  <a:close/>
                  <a:moveTo>
                    <a:pt x="5" y="402"/>
                  </a:moveTo>
                  <a:lnTo>
                    <a:pt x="5" y="418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5" y="402"/>
                  </a:lnTo>
                  <a:close/>
                  <a:moveTo>
                    <a:pt x="5" y="423"/>
                  </a:moveTo>
                  <a:lnTo>
                    <a:pt x="5" y="439"/>
                  </a:lnTo>
                  <a:lnTo>
                    <a:pt x="0" y="439"/>
                  </a:lnTo>
                  <a:lnTo>
                    <a:pt x="0" y="423"/>
                  </a:lnTo>
                  <a:lnTo>
                    <a:pt x="5" y="423"/>
                  </a:lnTo>
                  <a:close/>
                  <a:moveTo>
                    <a:pt x="5" y="444"/>
                  </a:moveTo>
                  <a:lnTo>
                    <a:pt x="5" y="460"/>
                  </a:lnTo>
                  <a:lnTo>
                    <a:pt x="0" y="460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65"/>
                  </a:moveTo>
                  <a:lnTo>
                    <a:pt x="5" y="481"/>
                  </a:lnTo>
                  <a:lnTo>
                    <a:pt x="0" y="481"/>
                  </a:lnTo>
                  <a:lnTo>
                    <a:pt x="0" y="465"/>
                  </a:lnTo>
                  <a:lnTo>
                    <a:pt x="5" y="465"/>
                  </a:lnTo>
                  <a:close/>
                  <a:moveTo>
                    <a:pt x="5" y="486"/>
                  </a:moveTo>
                  <a:lnTo>
                    <a:pt x="5" y="502"/>
                  </a:lnTo>
                  <a:lnTo>
                    <a:pt x="0" y="502"/>
                  </a:lnTo>
                  <a:lnTo>
                    <a:pt x="0" y="486"/>
                  </a:lnTo>
                  <a:lnTo>
                    <a:pt x="5" y="486"/>
                  </a:lnTo>
                  <a:close/>
                  <a:moveTo>
                    <a:pt x="5" y="508"/>
                  </a:moveTo>
                  <a:lnTo>
                    <a:pt x="5" y="523"/>
                  </a:lnTo>
                  <a:lnTo>
                    <a:pt x="0" y="523"/>
                  </a:lnTo>
                  <a:lnTo>
                    <a:pt x="0" y="508"/>
                  </a:lnTo>
                  <a:lnTo>
                    <a:pt x="5" y="508"/>
                  </a:lnTo>
                  <a:close/>
                  <a:moveTo>
                    <a:pt x="5" y="529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9"/>
                  </a:lnTo>
                  <a:lnTo>
                    <a:pt x="5" y="529"/>
                  </a:lnTo>
                  <a:close/>
                  <a:moveTo>
                    <a:pt x="5" y="550"/>
                  </a:moveTo>
                  <a:lnTo>
                    <a:pt x="5" y="566"/>
                  </a:lnTo>
                  <a:lnTo>
                    <a:pt x="0" y="566"/>
                  </a:lnTo>
                  <a:lnTo>
                    <a:pt x="0" y="550"/>
                  </a:lnTo>
                  <a:lnTo>
                    <a:pt x="5" y="550"/>
                  </a:lnTo>
                  <a:close/>
                  <a:moveTo>
                    <a:pt x="5" y="571"/>
                  </a:moveTo>
                  <a:lnTo>
                    <a:pt x="5" y="587"/>
                  </a:lnTo>
                  <a:lnTo>
                    <a:pt x="0" y="587"/>
                  </a:lnTo>
                  <a:lnTo>
                    <a:pt x="0" y="571"/>
                  </a:lnTo>
                  <a:lnTo>
                    <a:pt x="5" y="571"/>
                  </a:lnTo>
                  <a:close/>
                  <a:moveTo>
                    <a:pt x="5" y="592"/>
                  </a:moveTo>
                  <a:lnTo>
                    <a:pt x="5" y="608"/>
                  </a:lnTo>
                  <a:lnTo>
                    <a:pt x="0" y="608"/>
                  </a:lnTo>
                  <a:lnTo>
                    <a:pt x="0" y="592"/>
                  </a:lnTo>
                  <a:lnTo>
                    <a:pt x="5" y="592"/>
                  </a:lnTo>
                  <a:close/>
                  <a:moveTo>
                    <a:pt x="5" y="613"/>
                  </a:moveTo>
                  <a:lnTo>
                    <a:pt x="5" y="629"/>
                  </a:lnTo>
                  <a:lnTo>
                    <a:pt x="0" y="629"/>
                  </a:lnTo>
                  <a:lnTo>
                    <a:pt x="0" y="613"/>
                  </a:lnTo>
                  <a:lnTo>
                    <a:pt x="5" y="613"/>
                  </a:lnTo>
                  <a:close/>
                  <a:moveTo>
                    <a:pt x="5" y="634"/>
                  </a:moveTo>
                  <a:lnTo>
                    <a:pt x="5" y="650"/>
                  </a:lnTo>
                  <a:lnTo>
                    <a:pt x="0" y="650"/>
                  </a:lnTo>
                  <a:lnTo>
                    <a:pt x="0" y="634"/>
                  </a:lnTo>
                  <a:lnTo>
                    <a:pt x="5" y="634"/>
                  </a:lnTo>
                  <a:close/>
                  <a:moveTo>
                    <a:pt x="5" y="656"/>
                  </a:moveTo>
                  <a:lnTo>
                    <a:pt x="5" y="671"/>
                  </a:lnTo>
                  <a:lnTo>
                    <a:pt x="0" y="671"/>
                  </a:lnTo>
                  <a:lnTo>
                    <a:pt x="0" y="656"/>
                  </a:lnTo>
                  <a:lnTo>
                    <a:pt x="5" y="656"/>
                  </a:lnTo>
                  <a:close/>
                  <a:moveTo>
                    <a:pt x="5" y="677"/>
                  </a:moveTo>
                  <a:lnTo>
                    <a:pt x="5" y="693"/>
                  </a:lnTo>
                  <a:lnTo>
                    <a:pt x="0" y="693"/>
                  </a:lnTo>
                  <a:lnTo>
                    <a:pt x="0" y="677"/>
                  </a:lnTo>
                  <a:lnTo>
                    <a:pt x="5" y="677"/>
                  </a:lnTo>
                  <a:close/>
                  <a:moveTo>
                    <a:pt x="5" y="698"/>
                  </a:moveTo>
                  <a:lnTo>
                    <a:pt x="5" y="714"/>
                  </a:lnTo>
                  <a:lnTo>
                    <a:pt x="0" y="714"/>
                  </a:lnTo>
                  <a:lnTo>
                    <a:pt x="0" y="698"/>
                  </a:lnTo>
                  <a:lnTo>
                    <a:pt x="5" y="698"/>
                  </a:lnTo>
                  <a:close/>
                  <a:moveTo>
                    <a:pt x="5" y="719"/>
                  </a:moveTo>
                  <a:lnTo>
                    <a:pt x="5" y="735"/>
                  </a:lnTo>
                  <a:lnTo>
                    <a:pt x="0" y="735"/>
                  </a:lnTo>
                  <a:lnTo>
                    <a:pt x="0" y="719"/>
                  </a:lnTo>
                  <a:lnTo>
                    <a:pt x="5" y="719"/>
                  </a:lnTo>
                  <a:close/>
                  <a:moveTo>
                    <a:pt x="5" y="740"/>
                  </a:moveTo>
                  <a:lnTo>
                    <a:pt x="5" y="756"/>
                  </a:lnTo>
                  <a:lnTo>
                    <a:pt x="0" y="756"/>
                  </a:lnTo>
                  <a:lnTo>
                    <a:pt x="0" y="740"/>
                  </a:lnTo>
                  <a:lnTo>
                    <a:pt x="5" y="740"/>
                  </a:lnTo>
                  <a:close/>
                  <a:moveTo>
                    <a:pt x="5" y="761"/>
                  </a:moveTo>
                  <a:lnTo>
                    <a:pt x="5" y="777"/>
                  </a:lnTo>
                  <a:lnTo>
                    <a:pt x="0" y="777"/>
                  </a:lnTo>
                  <a:lnTo>
                    <a:pt x="0" y="761"/>
                  </a:lnTo>
                  <a:lnTo>
                    <a:pt x="5" y="761"/>
                  </a:lnTo>
                  <a:close/>
                  <a:moveTo>
                    <a:pt x="5" y="782"/>
                  </a:moveTo>
                  <a:lnTo>
                    <a:pt x="5" y="798"/>
                  </a:lnTo>
                  <a:lnTo>
                    <a:pt x="0" y="798"/>
                  </a:lnTo>
                  <a:lnTo>
                    <a:pt x="0" y="782"/>
                  </a:lnTo>
                  <a:lnTo>
                    <a:pt x="5" y="782"/>
                  </a:lnTo>
                  <a:close/>
                  <a:moveTo>
                    <a:pt x="5" y="804"/>
                  </a:moveTo>
                  <a:lnTo>
                    <a:pt x="5" y="819"/>
                  </a:lnTo>
                  <a:lnTo>
                    <a:pt x="0" y="819"/>
                  </a:lnTo>
                  <a:lnTo>
                    <a:pt x="0" y="804"/>
                  </a:lnTo>
                  <a:lnTo>
                    <a:pt x="5" y="804"/>
                  </a:lnTo>
                  <a:close/>
                  <a:moveTo>
                    <a:pt x="5" y="825"/>
                  </a:moveTo>
                  <a:lnTo>
                    <a:pt x="5" y="841"/>
                  </a:lnTo>
                  <a:lnTo>
                    <a:pt x="0" y="841"/>
                  </a:lnTo>
                  <a:lnTo>
                    <a:pt x="0" y="825"/>
                  </a:lnTo>
                  <a:lnTo>
                    <a:pt x="5" y="825"/>
                  </a:lnTo>
                  <a:close/>
                  <a:moveTo>
                    <a:pt x="5" y="846"/>
                  </a:moveTo>
                  <a:lnTo>
                    <a:pt x="5" y="862"/>
                  </a:lnTo>
                  <a:lnTo>
                    <a:pt x="0" y="862"/>
                  </a:lnTo>
                  <a:lnTo>
                    <a:pt x="0" y="846"/>
                  </a:lnTo>
                  <a:lnTo>
                    <a:pt x="5" y="846"/>
                  </a:lnTo>
                  <a:close/>
                  <a:moveTo>
                    <a:pt x="5" y="867"/>
                  </a:moveTo>
                  <a:lnTo>
                    <a:pt x="5" y="883"/>
                  </a:lnTo>
                  <a:lnTo>
                    <a:pt x="0" y="883"/>
                  </a:lnTo>
                  <a:lnTo>
                    <a:pt x="0" y="867"/>
                  </a:lnTo>
                  <a:lnTo>
                    <a:pt x="5" y="867"/>
                  </a:lnTo>
                  <a:close/>
                  <a:moveTo>
                    <a:pt x="5" y="888"/>
                  </a:moveTo>
                  <a:lnTo>
                    <a:pt x="5" y="904"/>
                  </a:lnTo>
                  <a:lnTo>
                    <a:pt x="0" y="904"/>
                  </a:lnTo>
                  <a:lnTo>
                    <a:pt x="0" y="888"/>
                  </a:lnTo>
                  <a:lnTo>
                    <a:pt x="5" y="888"/>
                  </a:lnTo>
                  <a:close/>
                  <a:moveTo>
                    <a:pt x="5" y="909"/>
                  </a:moveTo>
                  <a:lnTo>
                    <a:pt x="5" y="925"/>
                  </a:lnTo>
                  <a:lnTo>
                    <a:pt x="0" y="925"/>
                  </a:lnTo>
                  <a:lnTo>
                    <a:pt x="0" y="909"/>
                  </a:lnTo>
                  <a:lnTo>
                    <a:pt x="5" y="909"/>
                  </a:lnTo>
                  <a:close/>
                  <a:moveTo>
                    <a:pt x="5" y="930"/>
                  </a:moveTo>
                  <a:lnTo>
                    <a:pt x="5" y="946"/>
                  </a:lnTo>
                  <a:lnTo>
                    <a:pt x="0" y="946"/>
                  </a:lnTo>
                  <a:lnTo>
                    <a:pt x="0" y="930"/>
                  </a:lnTo>
                  <a:lnTo>
                    <a:pt x="5" y="93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83" name="Picture 63">
              <a:extLst>
                <a:ext uri="{FF2B5EF4-FFF2-40B4-BE49-F238E27FC236}">
                  <a16:creationId xmlns:a16="http://schemas.microsoft.com/office/drawing/2014/main" id="{5152BAC2-3970-8948-931A-53C3A6BCE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" y="1263"/>
              <a:ext cx="54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64">
              <a:extLst>
                <a:ext uri="{FF2B5EF4-FFF2-40B4-BE49-F238E27FC236}">
                  <a16:creationId xmlns:a16="http://schemas.microsoft.com/office/drawing/2014/main" id="{D5CABDFD-524B-BE44-893A-F4BE14E63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" y="1263"/>
              <a:ext cx="54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B346778D-D338-1E4E-9924-614F0823A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" y="1276"/>
              <a:ext cx="5" cy="1057"/>
            </a:xfrm>
            <a:custGeom>
              <a:avLst/>
              <a:gdLst>
                <a:gd name="T0" fmla="*/ 0 w 5"/>
                <a:gd name="T1" fmla="*/ 0 h 1057"/>
                <a:gd name="T2" fmla="*/ 0 w 5"/>
                <a:gd name="T3" fmla="*/ 37 h 1057"/>
                <a:gd name="T4" fmla="*/ 5 w 5"/>
                <a:gd name="T5" fmla="*/ 58 h 1057"/>
                <a:gd name="T6" fmla="*/ 5 w 5"/>
                <a:gd name="T7" fmla="*/ 64 h 1057"/>
                <a:gd name="T8" fmla="*/ 5 w 5"/>
                <a:gd name="T9" fmla="*/ 64 h 1057"/>
                <a:gd name="T10" fmla="*/ 0 w 5"/>
                <a:gd name="T11" fmla="*/ 85 h 1057"/>
                <a:gd name="T12" fmla="*/ 0 w 5"/>
                <a:gd name="T13" fmla="*/ 122 h 1057"/>
                <a:gd name="T14" fmla="*/ 5 w 5"/>
                <a:gd name="T15" fmla="*/ 143 h 1057"/>
                <a:gd name="T16" fmla="*/ 5 w 5"/>
                <a:gd name="T17" fmla="*/ 148 h 1057"/>
                <a:gd name="T18" fmla="*/ 5 w 5"/>
                <a:gd name="T19" fmla="*/ 148 h 1057"/>
                <a:gd name="T20" fmla="*/ 0 w 5"/>
                <a:gd name="T21" fmla="*/ 169 h 1057"/>
                <a:gd name="T22" fmla="*/ 0 w 5"/>
                <a:gd name="T23" fmla="*/ 206 h 1057"/>
                <a:gd name="T24" fmla="*/ 5 w 5"/>
                <a:gd name="T25" fmla="*/ 227 h 1057"/>
                <a:gd name="T26" fmla="*/ 5 w 5"/>
                <a:gd name="T27" fmla="*/ 233 h 1057"/>
                <a:gd name="T28" fmla="*/ 5 w 5"/>
                <a:gd name="T29" fmla="*/ 233 h 1057"/>
                <a:gd name="T30" fmla="*/ 0 w 5"/>
                <a:gd name="T31" fmla="*/ 254 h 1057"/>
                <a:gd name="T32" fmla="*/ 0 w 5"/>
                <a:gd name="T33" fmla="*/ 291 h 1057"/>
                <a:gd name="T34" fmla="*/ 5 w 5"/>
                <a:gd name="T35" fmla="*/ 312 h 1057"/>
                <a:gd name="T36" fmla="*/ 5 w 5"/>
                <a:gd name="T37" fmla="*/ 317 h 1057"/>
                <a:gd name="T38" fmla="*/ 5 w 5"/>
                <a:gd name="T39" fmla="*/ 317 h 1057"/>
                <a:gd name="T40" fmla="*/ 0 w 5"/>
                <a:gd name="T41" fmla="*/ 338 h 1057"/>
                <a:gd name="T42" fmla="*/ 0 w 5"/>
                <a:gd name="T43" fmla="*/ 375 h 1057"/>
                <a:gd name="T44" fmla="*/ 5 w 5"/>
                <a:gd name="T45" fmla="*/ 397 h 1057"/>
                <a:gd name="T46" fmla="*/ 5 w 5"/>
                <a:gd name="T47" fmla="*/ 402 h 1057"/>
                <a:gd name="T48" fmla="*/ 5 w 5"/>
                <a:gd name="T49" fmla="*/ 402 h 1057"/>
                <a:gd name="T50" fmla="*/ 0 w 5"/>
                <a:gd name="T51" fmla="*/ 423 h 1057"/>
                <a:gd name="T52" fmla="*/ 0 w 5"/>
                <a:gd name="T53" fmla="*/ 460 h 1057"/>
                <a:gd name="T54" fmla="*/ 5 w 5"/>
                <a:gd name="T55" fmla="*/ 481 h 1057"/>
                <a:gd name="T56" fmla="*/ 5 w 5"/>
                <a:gd name="T57" fmla="*/ 486 h 1057"/>
                <a:gd name="T58" fmla="*/ 5 w 5"/>
                <a:gd name="T59" fmla="*/ 486 h 1057"/>
                <a:gd name="T60" fmla="*/ 0 w 5"/>
                <a:gd name="T61" fmla="*/ 508 h 1057"/>
                <a:gd name="T62" fmla="*/ 0 w 5"/>
                <a:gd name="T63" fmla="*/ 545 h 1057"/>
                <a:gd name="T64" fmla="*/ 5 w 5"/>
                <a:gd name="T65" fmla="*/ 566 h 1057"/>
                <a:gd name="T66" fmla="*/ 5 w 5"/>
                <a:gd name="T67" fmla="*/ 571 h 1057"/>
                <a:gd name="T68" fmla="*/ 5 w 5"/>
                <a:gd name="T69" fmla="*/ 571 h 1057"/>
                <a:gd name="T70" fmla="*/ 0 w 5"/>
                <a:gd name="T71" fmla="*/ 592 h 1057"/>
                <a:gd name="T72" fmla="*/ 0 w 5"/>
                <a:gd name="T73" fmla="*/ 629 h 1057"/>
                <a:gd name="T74" fmla="*/ 5 w 5"/>
                <a:gd name="T75" fmla="*/ 650 h 1057"/>
                <a:gd name="T76" fmla="*/ 5 w 5"/>
                <a:gd name="T77" fmla="*/ 656 h 1057"/>
                <a:gd name="T78" fmla="*/ 5 w 5"/>
                <a:gd name="T79" fmla="*/ 656 h 1057"/>
                <a:gd name="T80" fmla="*/ 0 w 5"/>
                <a:gd name="T81" fmla="*/ 677 h 1057"/>
                <a:gd name="T82" fmla="*/ 0 w 5"/>
                <a:gd name="T83" fmla="*/ 714 h 1057"/>
                <a:gd name="T84" fmla="*/ 5 w 5"/>
                <a:gd name="T85" fmla="*/ 735 h 1057"/>
                <a:gd name="T86" fmla="*/ 5 w 5"/>
                <a:gd name="T87" fmla="*/ 740 h 1057"/>
                <a:gd name="T88" fmla="*/ 5 w 5"/>
                <a:gd name="T89" fmla="*/ 740 h 1057"/>
                <a:gd name="T90" fmla="*/ 0 w 5"/>
                <a:gd name="T91" fmla="*/ 761 h 1057"/>
                <a:gd name="T92" fmla="*/ 0 w 5"/>
                <a:gd name="T93" fmla="*/ 798 h 1057"/>
                <a:gd name="T94" fmla="*/ 5 w 5"/>
                <a:gd name="T95" fmla="*/ 819 h 1057"/>
                <a:gd name="T96" fmla="*/ 5 w 5"/>
                <a:gd name="T97" fmla="*/ 825 h 1057"/>
                <a:gd name="T98" fmla="*/ 5 w 5"/>
                <a:gd name="T99" fmla="*/ 825 h 1057"/>
                <a:gd name="T100" fmla="*/ 0 w 5"/>
                <a:gd name="T101" fmla="*/ 846 h 1057"/>
                <a:gd name="T102" fmla="*/ 0 w 5"/>
                <a:gd name="T103" fmla="*/ 883 h 1057"/>
                <a:gd name="T104" fmla="*/ 5 w 5"/>
                <a:gd name="T105" fmla="*/ 904 h 1057"/>
                <a:gd name="T106" fmla="*/ 5 w 5"/>
                <a:gd name="T107" fmla="*/ 909 h 1057"/>
                <a:gd name="T108" fmla="*/ 5 w 5"/>
                <a:gd name="T109" fmla="*/ 909 h 1057"/>
                <a:gd name="T110" fmla="*/ 0 w 5"/>
                <a:gd name="T111" fmla="*/ 930 h 1057"/>
                <a:gd name="T112" fmla="*/ 0 w 5"/>
                <a:gd name="T113" fmla="*/ 967 h 1057"/>
                <a:gd name="T114" fmla="*/ 5 w 5"/>
                <a:gd name="T115" fmla="*/ 989 h 1057"/>
                <a:gd name="T116" fmla="*/ 5 w 5"/>
                <a:gd name="T117" fmla="*/ 994 h 1057"/>
                <a:gd name="T118" fmla="*/ 5 w 5"/>
                <a:gd name="T119" fmla="*/ 994 h 1057"/>
                <a:gd name="T120" fmla="*/ 0 w 5"/>
                <a:gd name="T121" fmla="*/ 1015 h 1057"/>
                <a:gd name="T122" fmla="*/ 0 w 5"/>
                <a:gd name="T123" fmla="*/ 1052 h 1057"/>
                <a:gd name="T124" fmla="*/ 5 w 5"/>
                <a:gd name="T125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" h="1057">
                  <a:moveTo>
                    <a:pt x="5" y="0"/>
                  </a:move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21"/>
                  </a:moveTo>
                  <a:lnTo>
                    <a:pt x="5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5" y="21"/>
                  </a:lnTo>
                  <a:close/>
                  <a:moveTo>
                    <a:pt x="5" y="42"/>
                  </a:moveTo>
                  <a:lnTo>
                    <a:pt x="5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5" y="42"/>
                  </a:lnTo>
                  <a:close/>
                  <a:moveTo>
                    <a:pt x="5" y="64"/>
                  </a:moveTo>
                  <a:lnTo>
                    <a:pt x="5" y="79"/>
                  </a:lnTo>
                  <a:lnTo>
                    <a:pt x="0" y="79"/>
                  </a:lnTo>
                  <a:lnTo>
                    <a:pt x="0" y="64"/>
                  </a:lnTo>
                  <a:lnTo>
                    <a:pt x="5" y="64"/>
                  </a:lnTo>
                  <a:close/>
                  <a:moveTo>
                    <a:pt x="5" y="85"/>
                  </a:moveTo>
                  <a:lnTo>
                    <a:pt x="5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5" y="85"/>
                  </a:lnTo>
                  <a:close/>
                  <a:moveTo>
                    <a:pt x="5" y="106"/>
                  </a:moveTo>
                  <a:lnTo>
                    <a:pt x="5" y="122"/>
                  </a:lnTo>
                  <a:lnTo>
                    <a:pt x="0" y="122"/>
                  </a:lnTo>
                  <a:lnTo>
                    <a:pt x="0" y="106"/>
                  </a:lnTo>
                  <a:lnTo>
                    <a:pt x="5" y="106"/>
                  </a:lnTo>
                  <a:close/>
                  <a:moveTo>
                    <a:pt x="5" y="127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5" y="127"/>
                  </a:lnTo>
                  <a:close/>
                  <a:moveTo>
                    <a:pt x="5" y="148"/>
                  </a:moveTo>
                  <a:lnTo>
                    <a:pt x="5" y="16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69"/>
                  </a:moveTo>
                  <a:lnTo>
                    <a:pt x="5" y="18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5" y="169"/>
                  </a:lnTo>
                  <a:close/>
                  <a:moveTo>
                    <a:pt x="5" y="190"/>
                  </a:moveTo>
                  <a:lnTo>
                    <a:pt x="5" y="206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5" y="190"/>
                  </a:lnTo>
                  <a:close/>
                  <a:moveTo>
                    <a:pt x="5" y="212"/>
                  </a:moveTo>
                  <a:lnTo>
                    <a:pt x="5" y="227"/>
                  </a:lnTo>
                  <a:lnTo>
                    <a:pt x="0" y="227"/>
                  </a:lnTo>
                  <a:lnTo>
                    <a:pt x="0" y="212"/>
                  </a:lnTo>
                  <a:lnTo>
                    <a:pt x="5" y="212"/>
                  </a:lnTo>
                  <a:close/>
                  <a:moveTo>
                    <a:pt x="5" y="233"/>
                  </a:moveTo>
                  <a:lnTo>
                    <a:pt x="5" y="249"/>
                  </a:lnTo>
                  <a:lnTo>
                    <a:pt x="0" y="249"/>
                  </a:lnTo>
                  <a:lnTo>
                    <a:pt x="0" y="233"/>
                  </a:lnTo>
                  <a:lnTo>
                    <a:pt x="5" y="233"/>
                  </a:lnTo>
                  <a:close/>
                  <a:moveTo>
                    <a:pt x="5" y="254"/>
                  </a:moveTo>
                  <a:lnTo>
                    <a:pt x="5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5" y="254"/>
                  </a:lnTo>
                  <a:close/>
                  <a:moveTo>
                    <a:pt x="5" y="275"/>
                  </a:moveTo>
                  <a:lnTo>
                    <a:pt x="5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5" y="275"/>
                  </a:lnTo>
                  <a:close/>
                  <a:moveTo>
                    <a:pt x="5" y="296"/>
                  </a:moveTo>
                  <a:lnTo>
                    <a:pt x="5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17"/>
                  </a:moveTo>
                  <a:lnTo>
                    <a:pt x="5" y="333"/>
                  </a:lnTo>
                  <a:lnTo>
                    <a:pt x="0" y="333"/>
                  </a:lnTo>
                  <a:lnTo>
                    <a:pt x="0" y="317"/>
                  </a:lnTo>
                  <a:lnTo>
                    <a:pt x="5" y="317"/>
                  </a:lnTo>
                  <a:close/>
                  <a:moveTo>
                    <a:pt x="5" y="338"/>
                  </a:moveTo>
                  <a:lnTo>
                    <a:pt x="5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5" y="338"/>
                  </a:lnTo>
                  <a:close/>
                  <a:moveTo>
                    <a:pt x="5" y="360"/>
                  </a:moveTo>
                  <a:lnTo>
                    <a:pt x="5" y="375"/>
                  </a:lnTo>
                  <a:lnTo>
                    <a:pt x="0" y="375"/>
                  </a:lnTo>
                  <a:lnTo>
                    <a:pt x="0" y="360"/>
                  </a:lnTo>
                  <a:lnTo>
                    <a:pt x="5" y="360"/>
                  </a:lnTo>
                  <a:close/>
                  <a:moveTo>
                    <a:pt x="5" y="381"/>
                  </a:moveTo>
                  <a:lnTo>
                    <a:pt x="5" y="397"/>
                  </a:lnTo>
                  <a:lnTo>
                    <a:pt x="0" y="397"/>
                  </a:lnTo>
                  <a:lnTo>
                    <a:pt x="0" y="381"/>
                  </a:lnTo>
                  <a:lnTo>
                    <a:pt x="5" y="381"/>
                  </a:lnTo>
                  <a:close/>
                  <a:moveTo>
                    <a:pt x="5" y="402"/>
                  </a:moveTo>
                  <a:lnTo>
                    <a:pt x="5" y="418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5" y="402"/>
                  </a:lnTo>
                  <a:close/>
                  <a:moveTo>
                    <a:pt x="5" y="423"/>
                  </a:moveTo>
                  <a:lnTo>
                    <a:pt x="5" y="439"/>
                  </a:lnTo>
                  <a:lnTo>
                    <a:pt x="0" y="439"/>
                  </a:lnTo>
                  <a:lnTo>
                    <a:pt x="0" y="423"/>
                  </a:lnTo>
                  <a:lnTo>
                    <a:pt x="5" y="423"/>
                  </a:lnTo>
                  <a:close/>
                  <a:moveTo>
                    <a:pt x="5" y="444"/>
                  </a:moveTo>
                  <a:lnTo>
                    <a:pt x="5" y="460"/>
                  </a:lnTo>
                  <a:lnTo>
                    <a:pt x="0" y="460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65"/>
                  </a:moveTo>
                  <a:lnTo>
                    <a:pt x="5" y="481"/>
                  </a:lnTo>
                  <a:lnTo>
                    <a:pt x="0" y="481"/>
                  </a:lnTo>
                  <a:lnTo>
                    <a:pt x="0" y="465"/>
                  </a:lnTo>
                  <a:lnTo>
                    <a:pt x="5" y="465"/>
                  </a:lnTo>
                  <a:close/>
                  <a:moveTo>
                    <a:pt x="5" y="486"/>
                  </a:moveTo>
                  <a:lnTo>
                    <a:pt x="5" y="502"/>
                  </a:lnTo>
                  <a:lnTo>
                    <a:pt x="0" y="502"/>
                  </a:lnTo>
                  <a:lnTo>
                    <a:pt x="0" y="486"/>
                  </a:lnTo>
                  <a:lnTo>
                    <a:pt x="5" y="486"/>
                  </a:lnTo>
                  <a:close/>
                  <a:moveTo>
                    <a:pt x="5" y="508"/>
                  </a:moveTo>
                  <a:lnTo>
                    <a:pt x="5" y="523"/>
                  </a:lnTo>
                  <a:lnTo>
                    <a:pt x="0" y="523"/>
                  </a:lnTo>
                  <a:lnTo>
                    <a:pt x="0" y="508"/>
                  </a:lnTo>
                  <a:lnTo>
                    <a:pt x="5" y="508"/>
                  </a:lnTo>
                  <a:close/>
                  <a:moveTo>
                    <a:pt x="5" y="529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9"/>
                  </a:lnTo>
                  <a:lnTo>
                    <a:pt x="5" y="529"/>
                  </a:lnTo>
                  <a:close/>
                  <a:moveTo>
                    <a:pt x="5" y="550"/>
                  </a:moveTo>
                  <a:lnTo>
                    <a:pt x="5" y="566"/>
                  </a:lnTo>
                  <a:lnTo>
                    <a:pt x="0" y="566"/>
                  </a:lnTo>
                  <a:lnTo>
                    <a:pt x="0" y="550"/>
                  </a:lnTo>
                  <a:lnTo>
                    <a:pt x="5" y="550"/>
                  </a:lnTo>
                  <a:close/>
                  <a:moveTo>
                    <a:pt x="5" y="571"/>
                  </a:moveTo>
                  <a:lnTo>
                    <a:pt x="5" y="587"/>
                  </a:lnTo>
                  <a:lnTo>
                    <a:pt x="0" y="587"/>
                  </a:lnTo>
                  <a:lnTo>
                    <a:pt x="0" y="571"/>
                  </a:lnTo>
                  <a:lnTo>
                    <a:pt x="5" y="571"/>
                  </a:lnTo>
                  <a:close/>
                  <a:moveTo>
                    <a:pt x="5" y="592"/>
                  </a:moveTo>
                  <a:lnTo>
                    <a:pt x="5" y="608"/>
                  </a:lnTo>
                  <a:lnTo>
                    <a:pt x="0" y="608"/>
                  </a:lnTo>
                  <a:lnTo>
                    <a:pt x="0" y="592"/>
                  </a:lnTo>
                  <a:lnTo>
                    <a:pt x="5" y="592"/>
                  </a:lnTo>
                  <a:close/>
                  <a:moveTo>
                    <a:pt x="5" y="613"/>
                  </a:moveTo>
                  <a:lnTo>
                    <a:pt x="5" y="629"/>
                  </a:lnTo>
                  <a:lnTo>
                    <a:pt x="0" y="629"/>
                  </a:lnTo>
                  <a:lnTo>
                    <a:pt x="0" y="613"/>
                  </a:lnTo>
                  <a:lnTo>
                    <a:pt x="5" y="613"/>
                  </a:lnTo>
                  <a:close/>
                  <a:moveTo>
                    <a:pt x="5" y="634"/>
                  </a:moveTo>
                  <a:lnTo>
                    <a:pt x="5" y="650"/>
                  </a:lnTo>
                  <a:lnTo>
                    <a:pt x="0" y="650"/>
                  </a:lnTo>
                  <a:lnTo>
                    <a:pt x="0" y="634"/>
                  </a:lnTo>
                  <a:lnTo>
                    <a:pt x="5" y="634"/>
                  </a:lnTo>
                  <a:close/>
                  <a:moveTo>
                    <a:pt x="5" y="656"/>
                  </a:moveTo>
                  <a:lnTo>
                    <a:pt x="5" y="671"/>
                  </a:lnTo>
                  <a:lnTo>
                    <a:pt x="0" y="671"/>
                  </a:lnTo>
                  <a:lnTo>
                    <a:pt x="0" y="656"/>
                  </a:lnTo>
                  <a:lnTo>
                    <a:pt x="5" y="656"/>
                  </a:lnTo>
                  <a:close/>
                  <a:moveTo>
                    <a:pt x="5" y="677"/>
                  </a:moveTo>
                  <a:lnTo>
                    <a:pt x="5" y="693"/>
                  </a:lnTo>
                  <a:lnTo>
                    <a:pt x="0" y="693"/>
                  </a:lnTo>
                  <a:lnTo>
                    <a:pt x="0" y="677"/>
                  </a:lnTo>
                  <a:lnTo>
                    <a:pt x="5" y="677"/>
                  </a:lnTo>
                  <a:close/>
                  <a:moveTo>
                    <a:pt x="5" y="698"/>
                  </a:moveTo>
                  <a:lnTo>
                    <a:pt x="5" y="714"/>
                  </a:lnTo>
                  <a:lnTo>
                    <a:pt x="0" y="714"/>
                  </a:lnTo>
                  <a:lnTo>
                    <a:pt x="0" y="698"/>
                  </a:lnTo>
                  <a:lnTo>
                    <a:pt x="5" y="698"/>
                  </a:lnTo>
                  <a:close/>
                  <a:moveTo>
                    <a:pt x="5" y="719"/>
                  </a:moveTo>
                  <a:lnTo>
                    <a:pt x="5" y="735"/>
                  </a:lnTo>
                  <a:lnTo>
                    <a:pt x="0" y="735"/>
                  </a:lnTo>
                  <a:lnTo>
                    <a:pt x="0" y="719"/>
                  </a:lnTo>
                  <a:lnTo>
                    <a:pt x="5" y="719"/>
                  </a:lnTo>
                  <a:close/>
                  <a:moveTo>
                    <a:pt x="5" y="740"/>
                  </a:moveTo>
                  <a:lnTo>
                    <a:pt x="5" y="756"/>
                  </a:lnTo>
                  <a:lnTo>
                    <a:pt x="0" y="756"/>
                  </a:lnTo>
                  <a:lnTo>
                    <a:pt x="0" y="740"/>
                  </a:lnTo>
                  <a:lnTo>
                    <a:pt x="5" y="740"/>
                  </a:lnTo>
                  <a:close/>
                  <a:moveTo>
                    <a:pt x="5" y="761"/>
                  </a:moveTo>
                  <a:lnTo>
                    <a:pt x="5" y="777"/>
                  </a:lnTo>
                  <a:lnTo>
                    <a:pt x="0" y="777"/>
                  </a:lnTo>
                  <a:lnTo>
                    <a:pt x="0" y="761"/>
                  </a:lnTo>
                  <a:lnTo>
                    <a:pt x="5" y="761"/>
                  </a:lnTo>
                  <a:close/>
                  <a:moveTo>
                    <a:pt x="5" y="782"/>
                  </a:moveTo>
                  <a:lnTo>
                    <a:pt x="5" y="798"/>
                  </a:lnTo>
                  <a:lnTo>
                    <a:pt x="0" y="798"/>
                  </a:lnTo>
                  <a:lnTo>
                    <a:pt x="0" y="782"/>
                  </a:lnTo>
                  <a:lnTo>
                    <a:pt x="5" y="782"/>
                  </a:lnTo>
                  <a:close/>
                  <a:moveTo>
                    <a:pt x="5" y="804"/>
                  </a:moveTo>
                  <a:lnTo>
                    <a:pt x="5" y="819"/>
                  </a:lnTo>
                  <a:lnTo>
                    <a:pt x="0" y="819"/>
                  </a:lnTo>
                  <a:lnTo>
                    <a:pt x="0" y="804"/>
                  </a:lnTo>
                  <a:lnTo>
                    <a:pt x="5" y="804"/>
                  </a:lnTo>
                  <a:close/>
                  <a:moveTo>
                    <a:pt x="5" y="825"/>
                  </a:moveTo>
                  <a:lnTo>
                    <a:pt x="5" y="841"/>
                  </a:lnTo>
                  <a:lnTo>
                    <a:pt x="0" y="841"/>
                  </a:lnTo>
                  <a:lnTo>
                    <a:pt x="0" y="825"/>
                  </a:lnTo>
                  <a:lnTo>
                    <a:pt x="5" y="825"/>
                  </a:lnTo>
                  <a:close/>
                  <a:moveTo>
                    <a:pt x="5" y="846"/>
                  </a:moveTo>
                  <a:lnTo>
                    <a:pt x="5" y="862"/>
                  </a:lnTo>
                  <a:lnTo>
                    <a:pt x="0" y="862"/>
                  </a:lnTo>
                  <a:lnTo>
                    <a:pt x="0" y="846"/>
                  </a:lnTo>
                  <a:lnTo>
                    <a:pt x="5" y="846"/>
                  </a:lnTo>
                  <a:close/>
                  <a:moveTo>
                    <a:pt x="5" y="867"/>
                  </a:moveTo>
                  <a:lnTo>
                    <a:pt x="5" y="883"/>
                  </a:lnTo>
                  <a:lnTo>
                    <a:pt x="0" y="883"/>
                  </a:lnTo>
                  <a:lnTo>
                    <a:pt x="0" y="867"/>
                  </a:lnTo>
                  <a:lnTo>
                    <a:pt x="5" y="867"/>
                  </a:lnTo>
                  <a:close/>
                  <a:moveTo>
                    <a:pt x="5" y="888"/>
                  </a:moveTo>
                  <a:lnTo>
                    <a:pt x="5" y="904"/>
                  </a:lnTo>
                  <a:lnTo>
                    <a:pt x="0" y="904"/>
                  </a:lnTo>
                  <a:lnTo>
                    <a:pt x="0" y="888"/>
                  </a:lnTo>
                  <a:lnTo>
                    <a:pt x="5" y="888"/>
                  </a:lnTo>
                  <a:close/>
                  <a:moveTo>
                    <a:pt x="5" y="909"/>
                  </a:moveTo>
                  <a:lnTo>
                    <a:pt x="5" y="925"/>
                  </a:lnTo>
                  <a:lnTo>
                    <a:pt x="0" y="925"/>
                  </a:lnTo>
                  <a:lnTo>
                    <a:pt x="0" y="909"/>
                  </a:lnTo>
                  <a:lnTo>
                    <a:pt x="5" y="909"/>
                  </a:lnTo>
                  <a:close/>
                  <a:moveTo>
                    <a:pt x="5" y="930"/>
                  </a:moveTo>
                  <a:lnTo>
                    <a:pt x="5" y="946"/>
                  </a:lnTo>
                  <a:lnTo>
                    <a:pt x="0" y="946"/>
                  </a:lnTo>
                  <a:lnTo>
                    <a:pt x="0" y="930"/>
                  </a:lnTo>
                  <a:lnTo>
                    <a:pt x="5" y="930"/>
                  </a:lnTo>
                  <a:close/>
                  <a:moveTo>
                    <a:pt x="5" y="952"/>
                  </a:moveTo>
                  <a:lnTo>
                    <a:pt x="5" y="967"/>
                  </a:lnTo>
                  <a:lnTo>
                    <a:pt x="0" y="967"/>
                  </a:lnTo>
                  <a:lnTo>
                    <a:pt x="0" y="952"/>
                  </a:lnTo>
                  <a:lnTo>
                    <a:pt x="5" y="952"/>
                  </a:lnTo>
                  <a:close/>
                  <a:moveTo>
                    <a:pt x="5" y="973"/>
                  </a:moveTo>
                  <a:lnTo>
                    <a:pt x="5" y="989"/>
                  </a:lnTo>
                  <a:lnTo>
                    <a:pt x="0" y="989"/>
                  </a:lnTo>
                  <a:lnTo>
                    <a:pt x="0" y="973"/>
                  </a:lnTo>
                  <a:lnTo>
                    <a:pt x="5" y="973"/>
                  </a:lnTo>
                  <a:close/>
                  <a:moveTo>
                    <a:pt x="5" y="994"/>
                  </a:moveTo>
                  <a:lnTo>
                    <a:pt x="5" y="1010"/>
                  </a:lnTo>
                  <a:lnTo>
                    <a:pt x="0" y="1010"/>
                  </a:lnTo>
                  <a:lnTo>
                    <a:pt x="0" y="994"/>
                  </a:lnTo>
                  <a:lnTo>
                    <a:pt x="5" y="994"/>
                  </a:lnTo>
                  <a:close/>
                  <a:moveTo>
                    <a:pt x="5" y="1015"/>
                  </a:moveTo>
                  <a:lnTo>
                    <a:pt x="5" y="1031"/>
                  </a:lnTo>
                  <a:lnTo>
                    <a:pt x="0" y="1031"/>
                  </a:lnTo>
                  <a:lnTo>
                    <a:pt x="0" y="1015"/>
                  </a:lnTo>
                  <a:lnTo>
                    <a:pt x="5" y="1015"/>
                  </a:lnTo>
                  <a:close/>
                  <a:moveTo>
                    <a:pt x="5" y="1036"/>
                  </a:moveTo>
                  <a:lnTo>
                    <a:pt x="5" y="1052"/>
                  </a:lnTo>
                  <a:lnTo>
                    <a:pt x="0" y="1052"/>
                  </a:lnTo>
                  <a:lnTo>
                    <a:pt x="0" y="1036"/>
                  </a:lnTo>
                  <a:lnTo>
                    <a:pt x="5" y="1036"/>
                  </a:lnTo>
                  <a:close/>
                  <a:moveTo>
                    <a:pt x="5" y="1057"/>
                  </a:moveTo>
                  <a:lnTo>
                    <a:pt x="5" y="1057"/>
                  </a:lnTo>
                  <a:lnTo>
                    <a:pt x="0" y="1057"/>
                  </a:lnTo>
                  <a:lnTo>
                    <a:pt x="0" y="1057"/>
                  </a:lnTo>
                  <a:lnTo>
                    <a:pt x="5" y="10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Ubuntu" panose="020B0504030602030204" pitchFamily="34" charset="0"/>
              </a:endParaRPr>
            </a:p>
          </p:txBody>
        </p:sp>
        <p:pic>
          <p:nvPicPr>
            <p:cNvPr id="86" name="Picture 66">
              <a:extLst>
                <a:ext uri="{FF2B5EF4-FFF2-40B4-BE49-F238E27FC236}">
                  <a16:creationId xmlns:a16="http://schemas.microsoft.com/office/drawing/2014/main" id="{5E5679A5-988E-464F-8150-C5621E431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1243"/>
              <a:ext cx="4457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Rectangle 67">
              <a:extLst>
                <a:ext uri="{FF2B5EF4-FFF2-40B4-BE49-F238E27FC236}">
                  <a16:creationId xmlns:a16="http://schemas.microsoft.com/office/drawing/2014/main" id="{C4D99C8A-746B-1347-94EC-8FCC0390C5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1" y="2482"/>
              <a:ext cx="84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Universo de fundos</a:t>
              </a:r>
              <a:endParaRPr kumimoji="0" lang="pt-BR" altLang="pt-BR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88" name="Rectangle 68">
              <a:extLst>
                <a:ext uri="{FF2B5EF4-FFF2-40B4-BE49-F238E27FC236}">
                  <a16:creationId xmlns:a16="http://schemas.microsoft.com/office/drawing/2014/main" id="{1E1D2034-C167-FD4D-A8BB-97834A393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384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Identificação de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89" name="Rectangle 69">
              <a:extLst>
                <a:ext uri="{FF2B5EF4-FFF2-40B4-BE49-F238E27FC236}">
                  <a16:creationId xmlns:a16="http://schemas.microsoft.com/office/drawing/2014/main" id="{AB2751EB-6B3E-A74E-84A8-F54FC596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465"/>
              <a:ext cx="4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destaques  da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0" name="Rectangle 70">
              <a:extLst>
                <a:ext uri="{FF2B5EF4-FFF2-40B4-BE49-F238E27FC236}">
                  <a16:creationId xmlns:a16="http://schemas.microsoft.com/office/drawing/2014/main" id="{4E7EC67B-6A8C-8C45-82A9-B273B4D2D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546"/>
              <a:ext cx="5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indústria por classe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1" name="Rectangle 71">
              <a:extLst>
                <a:ext uri="{FF2B5EF4-FFF2-40B4-BE49-F238E27FC236}">
                  <a16:creationId xmlns:a16="http://schemas.microsoft.com/office/drawing/2014/main" id="{B9E3A4A7-0ADE-964F-8382-1C74EC357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627"/>
              <a:ext cx="5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de ativo, através de 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2" name="Rectangle 72">
              <a:extLst>
                <a:ext uri="{FF2B5EF4-FFF2-40B4-BE49-F238E27FC236}">
                  <a16:creationId xmlns:a16="http://schemas.microsoft.com/office/drawing/2014/main" id="{456B24BF-39AB-E04E-B6EC-416BFC454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708"/>
              <a:ext cx="17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filtros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3" name="Rectangle 73">
              <a:extLst>
                <a:ext uri="{FF2B5EF4-FFF2-40B4-BE49-F238E27FC236}">
                  <a16:creationId xmlns:a16="http://schemas.microsoft.com/office/drawing/2014/main" id="{D5076F5D-5922-A749-AFB6-FB6989BC7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789"/>
              <a:ext cx="3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quantitativos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4" name="Rectangle 74">
              <a:extLst>
                <a:ext uri="{FF2B5EF4-FFF2-40B4-BE49-F238E27FC236}">
                  <a16:creationId xmlns:a16="http://schemas.microsoft.com/office/drawing/2014/main" id="{E6F12F24-F5FD-184C-88DF-CCF73992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138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95" name="Rectangle 75">
              <a:extLst>
                <a:ext uri="{FF2B5EF4-FFF2-40B4-BE49-F238E27FC236}">
                  <a16:creationId xmlns:a16="http://schemas.microsoft.com/office/drawing/2014/main" id="{E0F97580-ED8E-5A4F-A51D-AF0BC065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132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Lâminas,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6" name="Rectangle 76">
              <a:extLst>
                <a:ext uri="{FF2B5EF4-FFF2-40B4-BE49-F238E27FC236}">
                  <a16:creationId xmlns:a16="http://schemas.microsoft.com/office/drawing/2014/main" id="{5291E2DA-5775-B340-806D-84041B6E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248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97" name="Rectangle 77">
              <a:extLst>
                <a:ext uri="{FF2B5EF4-FFF2-40B4-BE49-F238E27FC236}">
                  <a16:creationId xmlns:a16="http://schemas.microsoft.com/office/drawing/2014/main" id="{3F0EEDD4-A85F-DE43-B158-4E36287F2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242"/>
              <a:ext cx="4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Apresentações,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8" name="Rectangle 78">
              <a:extLst>
                <a:ext uri="{FF2B5EF4-FFF2-40B4-BE49-F238E27FC236}">
                  <a16:creationId xmlns:a16="http://schemas.microsoft.com/office/drawing/2014/main" id="{2E8573B3-3CC9-044A-A6C2-8086C843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358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99" name="Rectangle 79">
              <a:extLst>
                <a:ext uri="{FF2B5EF4-FFF2-40B4-BE49-F238E27FC236}">
                  <a16:creationId xmlns:a16="http://schemas.microsoft.com/office/drawing/2014/main" id="{92D3DBAE-3E0F-3B45-9204-7C4FE516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352"/>
              <a:ext cx="5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Relatórios de risco,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0" name="Rectangle 80">
              <a:extLst>
                <a:ext uri="{FF2B5EF4-FFF2-40B4-BE49-F238E27FC236}">
                  <a16:creationId xmlns:a16="http://schemas.microsoft.com/office/drawing/2014/main" id="{E5D9497B-A3CD-AE4D-948E-06A071012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469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01" name="Rectangle 81">
              <a:extLst>
                <a:ext uri="{FF2B5EF4-FFF2-40B4-BE49-F238E27FC236}">
                  <a16:creationId xmlns:a16="http://schemas.microsoft.com/office/drawing/2014/main" id="{EE8ABCEE-1E47-814B-BBF5-32AC0DC5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463"/>
              <a:ext cx="62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Questionário Anbima,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2" name="Rectangle 82">
              <a:extLst>
                <a:ext uri="{FF2B5EF4-FFF2-40B4-BE49-F238E27FC236}">
                  <a16:creationId xmlns:a16="http://schemas.microsoft.com/office/drawing/2014/main" id="{793A9685-FF11-F840-AB8B-5C672F7E5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579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03" name="Rectangle 83">
              <a:extLst>
                <a:ext uri="{FF2B5EF4-FFF2-40B4-BE49-F238E27FC236}">
                  <a16:creationId xmlns:a16="http://schemas.microsoft.com/office/drawing/2014/main" id="{576A9007-13D1-084F-98CC-395E115D8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573"/>
              <a:ext cx="4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Atribuições de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4" name="Rectangle 84">
              <a:extLst>
                <a:ext uri="{FF2B5EF4-FFF2-40B4-BE49-F238E27FC236}">
                  <a16:creationId xmlns:a16="http://schemas.microsoft.com/office/drawing/2014/main" id="{A9F38281-406A-6B4E-B43F-6E1BC1424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654"/>
              <a:ext cx="3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performance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5" name="Rectangle 85">
              <a:extLst>
                <a:ext uri="{FF2B5EF4-FFF2-40B4-BE49-F238E27FC236}">
                  <a16:creationId xmlns:a16="http://schemas.microsoft.com/office/drawing/2014/main" id="{9E0E87EF-4767-204C-BBF7-1DA4590E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71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06" name="Rectangle 86">
              <a:extLst>
                <a:ext uri="{FF2B5EF4-FFF2-40B4-BE49-F238E27FC236}">
                  <a16:creationId xmlns:a16="http://schemas.microsoft.com/office/drawing/2014/main" id="{FFBE8A9D-F0EC-5644-94A0-2CEC3DF95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65"/>
              <a:ext cx="3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Política de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7" name="Rectangle 87">
              <a:extLst>
                <a:ext uri="{FF2B5EF4-FFF2-40B4-BE49-F238E27FC236}">
                  <a16:creationId xmlns:a16="http://schemas.microsoft.com/office/drawing/2014/main" id="{8ECCEA2C-6032-AD42-A6A3-BA41990D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46"/>
              <a:ext cx="4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investimentos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8" name="Rectangle 88">
              <a:extLst>
                <a:ext uri="{FF2B5EF4-FFF2-40B4-BE49-F238E27FC236}">
                  <a16:creationId xmlns:a16="http://schemas.microsoft.com/office/drawing/2014/main" id="{A2390F7A-23E9-AD4B-B662-99845C100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27"/>
              <a:ext cx="2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pessoais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EA41C4E5-2A16-D746-8016-DE39FED2F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3045"/>
              <a:ext cx="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10" name="Rectangle 90">
              <a:extLst>
                <a:ext uri="{FF2B5EF4-FFF2-40B4-BE49-F238E27FC236}">
                  <a16:creationId xmlns:a16="http://schemas.microsoft.com/office/drawing/2014/main" id="{32381487-5335-0C49-B16D-5752FBAF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038"/>
              <a:ext cx="39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Manual de risco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1" name="Rectangle 91">
              <a:extLst>
                <a:ext uri="{FF2B5EF4-FFF2-40B4-BE49-F238E27FC236}">
                  <a16:creationId xmlns:a16="http://schemas.microsoft.com/office/drawing/2014/main" id="{B1EB2A34-9BBF-394C-9A81-CE1261D91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3156"/>
              <a:ext cx="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12" name="Rectangle 92">
              <a:extLst>
                <a:ext uri="{FF2B5EF4-FFF2-40B4-BE49-F238E27FC236}">
                  <a16:creationId xmlns:a16="http://schemas.microsoft.com/office/drawing/2014/main" id="{B5356C38-5DE8-7346-B669-286697C9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149"/>
              <a:ext cx="57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Manual de Compliance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3" name="Rectangle 93">
              <a:extLst>
                <a:ext uri="{FF2B5EF4-FFF2-40B4-BE49-F238E27FC236}">
                  <a16:creationId xmlns:a16="http://schemas.microsoft.com/office/drawing/2014/main" id="{3E8F7F2B-B808-E440-B140-03DD3ED41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399"/>
              <a:ext cx="49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Reunião presencial,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4" name="Rectangle 94">
              <a:extLst>
                <a:ext uri="{FF2B5EF4-FFF2-40B4-BE49-F238E27FC236}">
                  <a16:creationId xmlns:a16="http://schemas.microsoft.com/office/drawing/2014/main" id="{9B2F22C9-477D-6645-89CC-5316E7D07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479"/>
              <a:ext cx="54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conversa com o time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5" name="Rectangle 95">
              <a:extLst>
                <a:ext uri="{FF2B5EF4-FFF2-40B4-BE49-F238E27FC236}">
                  <a16:creationId xmlns:a16="http://schemas.microsoft.com/office/drawing/2014/main" id="{BF04DC83-CDD0-A547-A2EF-FEFDC90CF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560"/>
              <a:ext cx="306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de gestão 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6" name="Rectangle 96">
              <a:extLst>
                <a:ext uri="{FF2B5EF4-FFF2-40B4-BE49-F238E27FC236}">
                  <a16:creationId xmlns:a16="http://schemas.microsoft.com/office/drawing/2014/main" id="{566D9A15-BC40-8F4C-B328-595888E52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641"/>
              <a:ext cx="4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operacional para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7" name="Rectangle 97">
              <a:extLst>
                <a:ext uri="{FF2B5EF4-FFF2-40B4-BE49-F238E27FC236}">
                  <a16:creationId xmlns:a16="http://schemas.microsoft.com/office/drawing/2014/main" id="{C94B60A7-C5F8-C745-88C7-4138426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722"/>
              <a:ext cx="39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checagem de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8" name="Rectangle 98">
              <a:extLst>
                <a:ext uri="{FF2B5EF4-FFF2-40B4-BE49-F238E27FC236}">
                  <a16:creationId xmlns:a16="http://schemas.microsoft.com/office/drawing/2014/main" id="{19B14AFF-CA5E-ED4F-A3BA-C35AACB4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803"/>
              <a:ext cx="6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processos, sistemas,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9" name="Rectangle 99">
              <a:extLst>
                <a:ext uri="{FF2B5EF4-FFF2-40B4-BE49-F238E27FC236}">
                  <a16:creationId xmlns:a16="http://schemas.microsoft.com/office/drawing/2014/main" id="{C2C42D8E-39A5-9247-A6F7-B5C00297D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884"/>
              <a:ext cx="5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gerenciais e risco.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0" name="Rectangle 100">
              <a:extLst>
                <a:ext uri="{FF2B5EF4-FFF2-40B4-BE49-F238E27FC236}">
                  <a16:creationId xmlns:a16="http://schemas.microsoft.com/office/drawing/2014/main" id="{0DE42135-0441-9048-8B24-169CD0835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461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21" name="Rectangle 101">
              <a:extLst>
                <a:ext uri="{FF2B5EF4-FFF2-40B4-BE49-F238E27FC236}">
                  <a16:creationId xmlns:a16="http://schemas.microsoft.com/office/drawing/2014/main" id="{A3B4EC57-18D5-334C-BFF4-5B9B4E1B4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455"/>
              <a:ext cx="4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Finalização dos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2" name="Rectangle 102">
              <a:extLst>
                <a:ext uri="{FF2B5EF4-FFF2-40B4-BE49-F238E27FC236}">
                  <a16:creationId xmlns:a16="http://schemas.microsoft.com/office/drawing/2014/main" id="{94987FFA-22ED-3341-A68F-614706ED6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536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relatórios  de DD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95BD894-7E47-A641-B61A-1C1E2917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653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24" name="Rectangle 104">
              <a:extLst>
                <a:ext uri="{FF2B5EF4-FFF2-40B4-BE49-F238E27FC236}">
                  <a16:creationId xmlns:a16="http://schemas.microsoft.com/office/drawing/2014/main" id="{DBF59D6B-87C3-C548-AA7A-05C986422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647"/>
              <a:ext cx="52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Inclusão do fundo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5" name="Rectangle 105">
              <a:extLst>
                <a:ext uri="{FF2B5EF4-FFF2-40B4-BE49-F238E27FC236}">
                  <a16:creationId xmlns:a16="http://schemas.microsoft.com/office/drawing/2014/main" id="{CF401917-D2B0-0243-AE26-4E1E2330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728"/>
              <a:ext cx="39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no radar para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6" name="Rectangle 106">
              <a:extLst>
                <a:ext uri="{FF2B5EF4-FFF2-40B4-BE49-F238E27FC236}">
                  <a16:creationId xmlns:a16="http://schemas.microsoft.com/office/drawing/2014/main" id="{E5811C7A-8E17-B040-B9EA-1A434038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809"/>
              <a:ext cx="5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acompanhamento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7" name="Rectangle 107">
              <a:extLst>
                <a:ext uri="{FF2B5EF4-FFF2-40B4-BE49-F238E27FC236}">
                  <a16:creationId xmlns:a16="http://schemas.microsoft.com/office/drawing/2014/main" id="{A7AAF811-2AFC-C645-BC69-BD669288D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1537"/>
              <a:ext cx="6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 fundo é atrativo para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8" name="Rectangle 108">
              <a:extLst>
                <a:ext uri="{FF2B5EF4-FFF2-40B4-BE49-F238E27FC236}">
                  <a16:creationId xmlns:a16="http://schemas.microsoft.com/office/drawing/2014/main" id="{506BCCE7-DB6A-0640-AD4F-FB98CC72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1618"/>
              <a:ext cx="6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futuras alocações caso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9" name="Rectangle 109">
              <a:extLst>
                <a:ext uri="{FF2B5EF4-FFF2-40B4-BE49-F238E27FC236}">
                  <a16:creationId xmlns:a16="http://schemas.microsoft.com/office/drawing/2014/main" id="{2A3F7761-42C8-914E-AE90-FE8140F50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699"/>
              <a:ext cx="4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haja mandato?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0" name="Rectangle 110">
              <a:extLst>
                <a:ext uri="{FF2B5EF4-FFF2-40B4-BE49-F238E27FC236}">
                  <a16:creationId xmlns:a16="http://schemas.microsoft.com/office/drawing/2014/main" id="{BFA7500F-2260-324B-AB8C-2FA5424B7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537"/>
              <a:ext cx="5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 operação da Asset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1" name="Rectangle 111">
              <a:extLst>
                <a:ext uri="{FF2B5EF4-FFF2-40B4-BE49-F238E27FC236}">
                  <a16:creationId xmlns:a16="http://schemas.microsoft.com/office/drawing/2014/main" id="{C36F41DD-A376-7746-8B07-877ABB6D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1618"/>
              <a:ext cx="1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está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2" name="Rectangle 112">
              <a:extLst>
                <a:ext uri="{FF2B5EF4-FFF2-40B4-BE49-F238E27FC236}">
                  <a16:creationId xmlns:a16="http://schemas.microsoft.com/office/drawing/2014/main" id="{E1220E32-60A3-6F4F-BA2C-F7168FFE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618"/>
              <a:ext cx="4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de acordo com o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3" name="Rectangle 113">
              <a:extLst>
                <a:ext uri="{FF2B5EF4-FFF2-40B4-BE49-F238E27FC236}">
                  <a16:creationId xmlns:a16="http://schemas.microsoft.com/office/drawing/2014/main" id="{FB024045-E72E-764F-AE08-D25FCBEB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1699"/>
              <a:ext cx="59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que foi declarado na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4" name="Rectangle 114">
              <a:extLst>
                <a:ext uri="{FF2B5EF4-FFF2-40B4-BE49-F238E27FC236}">
                  <a16:creationId xmlns:a16="http://schemas.microsoft.com/office/drawing/2014/main" id="{F6D9AC17-5F07-6C46-AF6B-D57453A45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780"/>
              <a:ext cx="4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documentação?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5" name="Rectangle 115">
              <a:extLst>
                <a:ext uri="{FF2B5EF4-FFF2-40B4-BE49-F238E27FC236}">
                  <a16:creationId xmlns:a16="http://schemas.microsoft.com/office/drawing/2014/main" id="{23092342-564E-D745-92EB-A5D94BAA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537"/>
              <a:ext cx="5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 gestora descreve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6" name="Rectangle 116">
              <a:extLst>
                <a:ext uri="{FF2B5EF4-FFF2-40B4-BE49-F238E27FC236}">
                  <a16:creationId xmlns:a16="http://schemas.microsoft.com/office/drawing/2014/main" id="{3E16D7F6-6D9A-4242-8213-E63E9E1CF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618"/>
              <a:ext cx="6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controles e processos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7" name="Rectangle 117">
              <a:extLst>
                <a:ext uri="{FF2B5EF4-FFF2-40B4-BE49-F238E27FC236}">
                  <a16:creationId xmlns:a16="http://schemas.microsoft.com/office/drawing/2014/main" id="{9FED073C-F0FA-864E-891A-9C72DE7AF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699"/>
              <a:ext cx="3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adequados?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8" name="Rectangle 118">
              <a:extLst>
                <a:ext uri="{FF2B5EF4-FFF2-40B4-BE49-F238E27FC236}">
                  <a16:creationId xmlns:a16="http://schemas.microsoft.com/office/drawing/2014/main" id="{BC7F7FBB-6D5F-2B43-9E1A-9F4E93CD5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1542"/>
              <a:ext cx="5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 fundo continua se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9" name="Rectangle 119">
              <a:extLst>
                <a:ext uri="{FF2B5EF4-FFF2-40B4-BE49-F238E27FC236}">
                  <a16:creationId xmlns:a16="http://schemas.microsoft.com/office/drawing/2014/main" id="{BD706A83-B2FA-8241-B1ED-DC55E1627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1623"/>
              <a:ext cx="4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diferenciando no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0" name="Rectangle 120">
              <a:extLst>
                <a:ext uri="{FF2B5EF4-FFF2-40B4-BE49-F238E27FC236}">
                  <a16:creationId xmlns:a16="http://schemas.microsoft.com/office/drawing/2014/main" id="{8A197BD4-304E-4E44-8525-EEA58CA4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699"/>
              <a:ext cx="7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mercado? As estratégias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1" name="Rectangle 121">
              <a:extLst>
                <a:ext uri="{FF2B5EF4-FFF2-40B4-BE49-F238E27FC236}">
                  <a16:creationId xmlns:a16="http://schemas.microsoft.com/office/drawing/2014/main" id="{B9DA25AC-DD5C-0F44-8CDB-A0AF3C646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780"/>
              <a:ext cx="7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 mantém em linha com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2" name="Rectangle 122">
              <a:extLst>
                <a:ext uri="{FF2B5EF4-FFF2-40B4-BE49-F238E27FC236}">
                  <a16:creationId xmlns:a16="http://schemas.microsoft.com/office/drawing/2014/main" id="{6E293E46-1D64-FD4A-BD7C-2B67AB7A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855"/>
              <a:ext cx="4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as expectativas?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3" name="Rectangle 123">
              <a:extLst>
                <a:ext uri="{FF2B5EF4-FFF2-40B4-BE49-F238E27FC236}">
                  <a16:creationId xmlns:a16="http://schemas.microsoft.com/office/drawing/2014/main" id="{7FBCBA49-C89E-8A48-871E-DBBE1039D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474"/>
              <a:ext cx="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44" name="Rectangle 124">
              <a:extLst>
                <a:ext uri="{FF2B5EF4-FFF2-40B4-BE49-F238E27FC236}">
                  <a16:creationId xmlns:a16="http://schemas.microsoft.com/office/drawing/2014/main" id="{C9E8A1AA-EBEC-244B-83BF-8955E9438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467"/>
              <a:ext cx="536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Calls e reuniões para 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5" name="Rectangle 125">
              <a:extLst>
                <a:ext uri="{FF2B5EF4-FFF2-40B4-BE49-F238E27FC236}">
                  <a16:creationId xmlns:a16="http://schemas.microsoft.com/office/drawing/2014/main" id="{E59E51D5-2BAB-6347-812B-042849921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548"/>
              <a:ext cx="6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update de estratégias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6" name="Rectangle 126">
              <a:extLst>
                <a:ext uri="{FF2B5EF4-FFF2-40B4-BE49-F238E27FC236}">
                  <a16:creationId xmlns:a16="http://schemas.microsoft.com/office/drawing/2014/main" id="{D688362C-E47A-9C4F-96C8-57DE0895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664"/>
              <a:ext cx="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•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47" name="Rectangle 127">
              <a:extLst>
                <a:ext uri="{FF2B5EF4-FFF2-40B4-BE49-F238E27FC236}">
                  <a16:creationId xmlns:a16="http://schemas.microsoft.com/office/drawing/2014/main" id="{720659F4-384C-B342-AEFE-842D5CEF9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658"/>
              <a:ext cx="6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Ubuntu" panose="020B0504030602030204" pitchFamily="34" charset="0"/>
                </a:rPr>
                <a:t>Análise periódica de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endParaRPr>
            </a:p>
          </p:txBody>
        </p:sp>
        <p:sp>
          <p:nvSpPr>
            <p:cNvPr id="148" name="Rectangle 128">
              <a:extLst>
                <a:ext uri="{FF2B5EF4-FFF2-40B4-BE49-F238E27FC236}">
                  <a16:creationId xmlns:a16="http://schemas.microsoft.com/office/drawing/2014/main" id="{59F735DE-6EA2-DF48-A4AF-2B091ADBD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739"/>
              <a:ext cx="59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carteiras e relatórios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9" name="Rectangle 129">
              <a:extLst>
                <a:ext uri="{FF2B5EF4-FFF2-40B4-BE49-F238E27FC236}">
                  <a16:creationId xmlns:a16="http://schemas.microsoft.com/office/drawing/2014/main" id="{8C669FAF-B748-7A45-AEF7-1716D03B4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820"/>
              <a:ext cx="22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de risco</a:t>
              </a:r>
              <a:endParaRPr kumimoji="0" lang="pt-BR" altLang="pt-BR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50" name="Rectangle 130">
              <a:extLst>
                <a:ext uri="{FF2B5EF4-FFF2-40B4-BE49-F238E27FC236}">
                  <a16:creationId xmlns:a16="http://schemas.microsoft.com/office/drawing/2014/main" id="{338B7A82-CE5D-F345-9B6F-E0E8FA30F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308"/>
              <a:ext cx="4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Monitoramento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1" name="Rectangle 131">
              <a:extLst>
                <a:ext uri="{FF2B5EF4-FFF2-40B4-BE49-F238E27FC236}">
                  <a16:creationId xmlns:a16="http://schemas.microsoft.com/office/drawing/2014/main" id="{075D35B7-8071-4941-9B3F-7B83BB17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1395"/>
              <a:ext cx="3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 mercado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2" name="Rectangle 132">
              <a:extLst>
                <a:ext uri="{FF2B5EF4-FFF2-40B4-BE49-F238E27FC236}">
                  <a16:creationId xmlns:a16="http://schemas.microsoft.com/office/drawing/2014/main" id="{3C06119A-DFF1-AD4B-B818-542B7A406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1308"/>
              <a:ext cx="3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Análise de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3" name="Rectangle 133">
              <a:extLst>
                <a:ext uri="{FF2B5EF4-FFF2-40B4-BE49-F238E27FC236}">
                  <a16:creationId xmlns:a16="http://schemas.microsoft.com/office/drawing/2014/main" id="{29FB2D71-6426-E449-8683-C1A52DBA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" y="1395"/>
              <a:ext cx="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Documentos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4" name="Rectangle 134">
              <a:extLst>
                <a:ext uri="{FF2B5EF4-FFF2-40B4-BE49-F238E27FC236}">
                  <a16:creationId xmlns:a16="http://schemas.microsoft.com/office/drawing/2014/main" id="{102B4C80-AF61-7145-8401-515F317C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308"/>
              <a:ext cx="2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Visita na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5" name="Rectangle 135">
              <a:extLst>
                <a:ext uri="{FF2B5EF4-FFF2-40B4-BE49-F238E27FC236}">
                  <a16:creationId xmlns:a16="http://schemas.microsoft.com/office/drawing/2014/main" id="{5B88E2FA-2B25-0B44-9F54-AEFD7A775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1393"/>
              <a:ext cx="2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Gestora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6" name="Rectangle 136">
              <a:extLst>
                <a:ext uri="{FF2B5EF4-FFF2-40B4-BE49-F238E27FC236}">
                  <a16:creationId xmlns:a16="http://schemas.microsoft.com/office/drawing/2014/main" id="{39FABDE2-5348-6944-8BC2-02DB26119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1309"/>
              <a:ext cx="32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Aprovação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7" name="Rectangle 137">
              <a:extLst>
                <a:ext uri="{FF2B5EF4-FFF2-40B4-BE49-F238E27FC236}">
                  <a16:creationId xmlns:a16="http://schemas.microsoft.com/office/drawing/2014/main" id="{1A3B5E45-1603-1C45-916D-FF2F6646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401"/>
              <a:ext cx="2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 fundo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8" name="Rectangle 138">
              <a:extLst>
                <a:ext uri="{FF2B5EF4-FFF2-40B4-BE49-F238E27FC236}">
                  <a16:creationId xmlns:a16="http://schemas.microsoft.com/office/drawing/2014/main" id="{259A9ED2-60A1-664C-BF1A-395F71C55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1308"/>
              <a:ext cx="4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Monitoramento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9" name="Rectangle 139">
              <a:extLst>
                <a:ext uri="{FF2B5EF4-FFF2-40B4-BE49-F238E27FC236}">
                  <a16:creationId xmlns:a16="http://schemas.microsoft.com/office/drawing/2014/main" id="{641134C7-5296-9A47-9076-B8AE7AEDC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1401"/>
              <a:ext cx="4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D1795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pós investimento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rgbClr val="D1795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0" name="Rectangle 140">
              <a:extLst>
                <a:ext uri="{FF2B5EF4-FFF2-40B4-BE49-F238E27FC236}">
                  <a16:creationId xmlns:a16="http://schemas.microsoft.com/office/drawing/2014/main" id="{A0E0137B-FEF0-674C-A782-46701CB2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3488"/>
              <a:ext cx="16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 processo de investimento é dinâmico, com liberdade de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1" name="Rectangle 141">
              <a:extLst>
                <a:ext uri="{FF2B5EF4-FFF2-40B4-BE49-F238E27FC236}">
                  <a16:creationId xmlns:a16="http://schemas.microsoft.com/office/drawing/2014/main" id="{BBCC71C7-7042-A940-B635-AF78D98B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576"/>
              <a:ext cx="16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alocação em diferentes instituições, focando sempre nas 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2" name="Rectangle 142">
              <a:extLst>
                <a:ext uri="{FF2B5EF4-FFF2-40B4-BE49-F238E27FC236}">
                  <a16:creationId xmlns:a16="http://schemas.microsoft.com/office/drawing/2014/main" id="{946A763F-1E02-F24A-9524-DCD5B7963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677"/>
              <a:ext cx="9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melhores estratégias do mercado</a:t>
              </a:r>
              <a:endParaRPr kumimoji="0" lang="pt-BR" altLang="pt-BR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903E2-6605-48A6-95DC-4D42CFFE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8</a:t>
            </a:fld>
            <a:endParaRPr lang="pt-BR"/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08EE22F2-4C12-4914-9612-D8547D054771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E6BF0B6-E038-F149-8578-727D868083B3}"/>
              </a:ext>
            </a:extLst>
          </p:cNvPr>
          <p:cNvSpPr txBox="1"/>
          <p:nvPr/>
        </p:nvSpPr>
        <p:spPr>
          <a:xfrm>
            <a:off x="821200" y="-20162"/>
            <a:ext cx="7019925" cy="468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200000"/>
              </a:lnSpc>
              <a:defRPr/>
            </a:pPr>
            <a:r>
              <a:rPr lang="pt-BR" sz="1800" spc="300" dirty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CRITÉRIOS DE ANÁLISE</a:t>
            </a:r>
          </a:p>
        </p:txBody>
      </p:sp>
      <p:cxnSp>
        <p:nvCxnSpPr>
          <p:cNvPr id="59" name="Conector reto 8">
            <a:extLst>
              <a:ext uri="{FF2B5EF4-FFF2-40B4-BE49-F238E27FC236}">
                <a16:creationId xmlns:a16="http://schemas.microsoft.com/office/drawing/2014/main" id="{242C96CD-6DAE-3640-95ED-4A1AD07BDE90}"/>
              </a:ext>
            </a:extLst>
          </p:cNvPr>
          <p:cNvCxnSpPr>
            <a:cxnSpLocks/>
          </p:cNvCxnSpPr>
          <p:nvPr/>
        </p:nvCxnSpPr>
        <p:spPr>
          <a:xfrm>
            <a:off x="798382" y="541338"/>
            <a:ext cx="9616305" cy="0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8">
            <a:extLst>
              <a:ext uri="{FF2B5EF4-FFF2-40B4-BE49-F238E27FC236}">
                <a16:creationId xmlns:a16="http://schemas.microsoft.com/office/drawing/2014/main" id="{15ACED12-42F0-B845-9D1E-D2831FD8E5C0}"/>
              </a:ext>
            </a:extLst>
          </p:cNvPr>
          <p:cNvCxnSpPr>
            <a:cxnSpLocks/>
          </p:cNvCxnSpPr>
          <p:nvPr/>
        </p:nvCxnSpPr>
        <p:spPr>
          <a:xfrm>
            <a:off x="850847" y="906166"/>
            <a:ext cx="223198" cy="0"/>
          </a:xfrm>
          <a:prstGeom prst="line">
            <a:avLst/>
          </a:prstGeom>
          <a:ln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DAB3CD2B-2569-4746-9F32-D0C5F6F9ADC0}"/>
              </a:ext>
            </a:extLst>
          </p:cNvPr>
          <p:cNvSpPr txBox="1"/>
          <p:nvPr/>
        </p:nvSpPr>
        <p:spPr>
          <a:xfrm>
            <a:off x="3080859" y="684199"/>
            <a:ext cx="30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spc="300" dirty="0">
                <a:solidFill>
                  <a:srgbClr val="D1795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DESTAQUES POSITIVOS</a:t>
            </a:r>
            <a:endParaRPr kumimoji="0" lang="pt-BR" sz="1400" b="0" i="0" u="none" strike="noStrike" kern="1200" cap="none" spc="300" normalizeH="0" baseline="0" noProof="0" dirty="0">
              <a:ln>
                <a:noFill/>
              </a:ln>
              <a:solidFill>
                <a:srgbClr val="D1795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29378A28-61A6-A140-9576-33032F8236BC}"/>
              </a:ext>
            </a:extLst>
          </p:cNvPr>
          <p:cNvSpPr txBox="1"/>
          <p:nvPr/>
        </p:nvSpPr>
        <p:spPr>
          <a:xfrm>
            <a:off x="6770522" y="682759"/>
            <a:ext cx="348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spc="300" dirty="0">
                <a:solidFill>
                  <a:srgbClr val="D1795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PONTOS DE DESCONFORTO</a:t>
            </a:r>
            <a:endParaRPr kumimoji="0" lang="pt-BR" sz="1400" b="0" i="0" u="none" strike="noStrike" kern="1200" cap="none" spc="300" normalizeH="0" baseline="0" noProof="0" dirty="0">
              <a:ln>
                <a:noFill/>
              </a:ln>
              <a:solidFill>
                <a:srgbClr val="D1795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165" name="Conector reto 8">
            <a:extLst>
              <a:ext uri="{FF2B5EF4-FFF2-40B4-BE49-F238E27FC236}">
                <a16:creationId xmlns:a16="http://schemas.microsoft.com/office/drawing/2014/main" id="{35F77B07-539F-DF49-9455-60CF5708E0D0}"/>
              </a:ext>
            </a:extLst>
          </p:cNvPr>
          <p:cNvCxnSpPr>
            <a:cxnSpLocks/>
          </p:cNvCxnSpPr>
          <p:nvPr/>
        </p:nvCxnSpPr>
        <p:spPr>
          <a:xfrm>
            <a:off x="2931081" y="1053347"/>
            <a:ext cx="3258188" cy="0"/>
          </a:xfrm>
          <a:prstGeom prst="line">
            <a:avLst/>
          </a:prstGeom>
          <a:ln w="12700"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bject 13">
            <a:extLst>
              <a:ext uri="{FF2B5EF4-FFF2-40B4-BE49-F238E27FC236}">
                <a16:creationId xmlns:a16="http://schemas.microsoft.com/office/drawing/2014/main" id="{F4B507A6-7330-D449-A7EE-BBE8C6CCFE9E}"/>
              </a:ext>
            </a:extLst>
          </p:cNvPr>
          <p:cNvSpPr txBox="1"/>
          <p:nvPr/>
        </p:nvSpPr>
        <p:spPr>
          <a:xfrm>
            <a:off x="2981245" y="1316923"/>
            <a:ext cx="3208024" cy="5136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9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pt-BR" sz="1050" dirty="0"/>
              <a:t>Histórico de rentabilidade / consistência do fundo .</a:t>
            </a:r>
          </a:p>
          <a:p>
            <a:r>
              <a:rPr lang="pt-BR" sz="1050" dirty="0"/>
              <a:t>Boa performance em relação aos </a:t>
            </a:r>
            <a:r>
              <a:rPr lang="pt-BR" sz="1050" dirty="0" err="1"/>
              <a:t>peers</a:t>
            </a:r>
            <a:r>
              <a:rPr lang="pt-BR" sz="1050" dirty="0"/>
              <a:t> de mercado.</a:t>
            </a:r>
            <a:endParaRPr sz="1050" dirty="0"/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CF0024EC-BA6A-D144-9192-072D803FDDDA}"/>
              </a:ext>
            </a:extLst>
          </p:cNvPr>
          <p:cNvSpPr txBox="1"/>
          <p:nvPr/>
        </p:nvSpPr>
        <p:spPr>
          <a:xfrm>
            <a:off x="765537" y="1313030"/>
            <a:ext cx="1760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spc="300" dirty="0">
                <a:solidFill>
                  <a:srgbClr val="58595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RESULTADOS</a:t>
            </a:r>
            <a:endParaRPr kumimoji="0" lang="pt-BR" sz="1400" b="0" i="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75" name="Conector reto 8">
            <a:extLst>
              <a:ext uri="{FF2B5EF4-FFF2-40B4-BE49-F238E27FC236}">
                <a16:creationId xmlns:a16="http://schemas.microsoft.com/office/drawing/2014/main" id="{D2F3CB1C-338B-E840-8E3A-B1D472BD6FF0}"/>
              </a:ext>
            </a:extLst>
          </p:cNvPr>
          <p:cNvCxnSpPr>
            <a:cxnSpLocks/>
          </p:cNvCxnSpPr>
          <p:nvPr/>
        </p:nvCxnSpPr>
        <p:spPr>
          <a:xfrm>
            <a:off x="6795296" y="1051907"/>
            <a:ext cx="3258188" cy="0"/>
          </a:xfrm>
          <a:prstGeom prst="line">
            <a:avLst/>
          </a:prstGeom>
          <a:ln w="12700">
            <a:solidFill>
              <a:srgbClr val="C57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to 8">
            <a:extLst>
              <a:ext uri="{FF2B5EF4-FFF2-40B4-BE49-F238E27FC236}">
                <a16:creationId xmlns:a16="http://schemas.microsoft.com/office/drawing/2014/main" id="{6993E1D7-C04F-CA45-AA60-DF6E120A6FEE}"/>
              </a:ext>
            </a:extLst>
          </p:cNvPr>
          <p:cNvCxnSpPr>
            <a:cxnSpLocks/>
          </p:cNvCxnSpPr>
          <p:nvPr/>
        </p:nvCxnSpPr>
        <p:spPr>
          <a:xfrm>
            <a:off x="812721" y="2147910"/>
            <a:ext cx="9293228" cy="0"/>
          </a:xfrm>
          <a:prstGeom prst="line">
            <a:avLst/>
          </a:prstGeom>
          <a:ln w="6350">
            <a:solidFill>
              <a:srgbClr val="C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3E40DD83-C9A9-6744-AB3E-C9BA391789BB}"/>
              </a:ext>
            </a:extLst>
          </p:cNvPr>
          <p:cNvSpPr txBox="1"/>
          <p:nvPr/>
        </p:nvSpPr>
        <p:spPr>
          <a:xfrm>
            <a:off x="798382" y="2785040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30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EQUIPE</a:t>
            </a:r>
          </a:p>
        </p:txBody>
      </p:sp>
      <p:cxnSp>
        <p:nvCxnSpPr>
          <p:cNvPr id="187" name="Conector reto 8">
            <a:extLst>
              <a:ext uri="{FF2B5EF4-FFF2-40B4-BE49-F238E27FC236}">
                <a16:creationId xmlns:a16="http://schemas.microsoft.com/office/drawing/2014/main" id="{FE51C7AF-5705-A54D-B140-6B88F56B3C10}"/>
              </a:ext>
            </a:extLst>
          </p:cNvPr>
          <p:cNvCxnSpPr>
            <a:cxnSpLocks/>
          </p:cNvCxnSpPr>
          <p:nvPr/>
        </p:nvCxnSpPr>
        <p:spPr>
          <a:xfrm>
            <a:off x="839277" y="3619921"/>
            <a:ext cx="9293228" cy="0"/>
          </a:xfrm>
          <a:prstGeom prst="line">
            <a:avLst/>
          </a:prstGeom>
          <a:ln w="6350">
            <a:solidFill>
              <a:srgbClr val="C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8897912D-3F4A-7344-917B-3CCBB27BB6A5}"/>
              </a:ext>
            </a:extLst>
          </p:cNvPr>
          <p:cNvSpPr txBox="1"/>
          <p:nvPr/>
        </p:nvSpPr>
        <p:spPr>
          <a:xfrm>
            <a:off x="770539" y="43345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spc="300" dirty="0">
                <a:solidFill>
                  <a:srgbClr val="58595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ESTRUTURA</a:t>
            </a:r>
            <a:endParaRPr kumimoji="0" lang="pt-BR" sz="1400" b="0" i="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2326A6BB-E4C6-3945-93A7-0CFDB337BB84}"/>
              </a:ext>
            </a:extLst>
          </p:cNvPr>
          <p:cNvSpPr txBox="1"/>
          <p:nvPr/>
        </p:nvSpPr>
        <p:spPr>
          <a:xfrm>
            <a:off x="798382" y="5991061"/>
            <a:ext cx="187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spc="300" dirty="0">
                <a:solidFill>
                  <a:srgbClr val="58595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PARTNERSHIP</a:t>
            </a:r>
            <a:endParaRPr kumimoji="0" lang="pt-BR" sz="1400" b="0" i="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91" name="Conector reto 8">
            <a:extLst>
              <a:ext uri="{FF2B5EF4-FFF2-40B4-BE49-F238E27FC236}">
                <a16:creationId xmlns:a16="http://schemas.microsoft.com/office/drawing/2014/main" id="{C6D24033-A8B2-7347-90B4-B9A563C26955}"/>
              </a:ext>
            </a:extLst>
          </p:cNvPr>
          <p:cNvCxnSpPr>
            <a:cxnSpLocks/>
          </p:cNvCxnSpPr>
          <p:nvPr/>
        </p:nvCxnSpPr>
        <p:spPr>
          <a:xfrm>
            <a:off x="934777" y="5357937"/>
            <a:ext cx="9293228" cy="0"/>
          </a:xfrm>
          <a:prstGeom prst="line">
            <a:avLst/>
          </a:prstGeom>
          <a:ln w="6350">
            <a:solidFill>
              <a:srgbClr val="C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bject 13">
            <a:extLst>
              <a:ext uri="{FF2B5EF4-FFF2-40B4-BE49-F238E27FC236}">
                <a16:creationId xmlns:a16="http://schemas.microsoft.com/office/drawing/2014/main" id="{076778EC-4751-5E4C-954E-263B45341CDF}"/>
              </a:ext>
            </a:extLst>
          </p:cNvPr>
          <p:cNvSpPr txBox="1"/>
          <p:nvPr/>
        </p:nvSpPr>
        <p:spPr>
          <a:xfrm>
            <a:off x="6820521" y="1216279"/>
            <a:ext cx="3136230" cy="71726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 defTabSz="791870">
              <a:lnSpc>
                <a:spcPct val="200000"/>
              </a:lnSpc>
              <a:buFont typeface="Arial" panose="020B0604020202020204" pitchFamily="34" charset="0"/>
              <a:buChar char="•"/>
              <a:defRPr sz="13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95935" defTabSz="791870">
              <a:defRPr sz="1559"/>
            </a:lvl2pPr>
            <a:lvl3pPr marL="791870" defTabSz="791870">
              <a:defRPr sz="1559"/>
            </a:lvl3pPr>
            <a:lvl4pPr marL="1187806" defTabSz="791870">
              <a:defRPr sz="1559"/>
            </a:lvl4pPr>
            <a:lvl5pPr marL="1583741" defTabSz="791870">
              <a:defRPr sz="1559"/>
            </a:lvl5pPr>
            <a:lvl6pPr marL="1979676" defTabSz="791870">
              <a:defRPr sz="1559"/>
            </a:lvl6pPr>
            <a:lvl7pPr marL="2375611" defTabSz="791870">
              <a:defRPr sz="1559"/>
            </a:lvl7pPr>
            <a:lvl8pPr marL="2771546" defTabSz="791870">
              <a:defRPr sz="1559"/>
            </a:lvl8pPr>
            <a:lvl9pPr marL="3167482" defTabSz="791870">
              <a:defRPr sz="1559"/>
            </a:lvl9pPr>
          </a:lstStyle>
          <a:p>
            <a:r>
              <a:rPr sz="1050" dirty="0"/>
              <a:t>Relação de risco retorno pouco atrativa</a:t>
            </a:r>
          </a:p>
          <a:p>
            <a:r>
              <a:rPr sz="1050" dirty="0"/>
              <a:t>Histórico &lt; 6 meses (flexível quando o gestor possui  histórico em fundo anterior)</a:t>
            </a:r>
          </a:p>
        </p:txBody>
      </p:sp>
      <p:sp>
        <p:nvSpPr>
          <p:cNvPr id="193" name="object 18">
            <a:extLst>
              <a:ext uri="{FF2B5EF4-FFF2-40B4-BE49-F238E27FC236}">
                <a16:creationId xmlns:a16="http://schemas.microsoft.com/office/drawing/2014/main" id="{C01CCFDD-9276-494C-9E33-695000708685}"/>
              </a:ext>
            </a:extLst>
          </p:cNvPr>
          <p:cNvSpPr txBox="1"/>
          <p:nvPr/>
        </p:nvSpPr>
        <p:spPr>
          <a:xfrm>
            <a:off x="2980428" y="2558023"/>
            <a:ext cx="3080766" cy="81689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9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Senioridade e complementariedade do time  </a:t>
            </a:r>
            <a:endParaRPr lang="pt-BR" sz="1050" dirty="0"/>
          </a:p>
          <a:p>
            <a:r>
              <a:rPr sz="1050" dirty="0" err="1"/>
              <a:t>Baixo</a:t>
            </a:r>
            <a:r>
              <a:rPr sz="1050" dirty="0"/>
              <a:t> turnover</a:t>
            </a:r>
          </a:p>
          <a:p>
            <a:r>
              <a:rPr sz="1050" dirty="0"/>
              <a:t>Dimensionamento adequado para cobertura de ativos</a:t>
            </a:r>
          </a:p>
        </p:txBody>
      </p:sp>
      <p:sp>
        <p:nvSpPr>
          <p:cNvPr id="194" name="object 22">
            <a:extLst>
              <a:ext uri="{FF2B5EF4-FFF2-40B4-BE49-F238E27FC236}">
                <a16:creationId xmlns:a16="http://schemas.microsoft.com/office/drawing/2014/main" id="{2AF565F9-36C7-B649-A2E7-58974D2E6AA8}"/>
              </a:ext>
            </a:extLst>
          </p:cNvPr>
          <p:cNvSpPr txBox="1"/>
          <p:nvPr/>
        </p:nvSpPr>
        <p:spPr>
          <a:xfrm>
            <a:off x="6820521" y="2314531"/>
            <a:ext cx="3407484" cy="81689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9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Equipe jovem e/ou com pouca experiência em conjunto  </a:t>
            </a:r>
            <a:endParaRPr lang="pt-BR" sz="1050" dirty="0"/>
          </a:p>
          <a:p>
            <a:r>
              <a:rPr sz="1050" dirty="0"/>
              <a:t>Alto turnover</a:t>
            </a:r>
          </a:p>
          <a:p>
            <a:r>
              <a:rPr sz="1050" dirty="0"/>
              <a:t>Universo amplo de cobertura para um time reduzido</a:t>
            </a:r>
          </a:p>
        </p:txBody>
      </p:sp>
      <p:sp>
        <p:nvSpPr>
          <p:cNvPr id="195" name="object 28">
            <a:extLst>
              <a:ext uri="{FF2B5EF4-FFF2-40B4-BE49-F238E27FC236}">
                <a16:creationId xmlns:a16="http://schemas.microsoft.com/office/drawing/2014/main" id="{7BA47E3D-E0A5-C541-BB7C-23A8674AC0D5}"/>
              </a:ext>
            </a:extLst>
          </p:cNvPr>
          <p:cNvSpPr txBox="1"/>
          <p:nvPr/>
        </p:nvSpPr>
        <p:spPr>
          <a:xfrm>
            <a:off x="2987628" y="3827839"/>
            <a:ext cx="3201641" cy="79060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9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Estrutura adequada e processos bem </a:t>
            </a:r>
            <a:r>
              <a:rPr sz="1050" dirty="0" err="1"/>
              <a:t>desenhados</a:t>
            </a:r>
            <a:r>
              <a:rPr sz="1050" dirty="0"/>
              <a:t>  </a:t>
            </a:r>
            <a:endParaRPr lang="pt-BR" sz="1050" dirty="0"/>
          </a:p>
          <a:p>
            <a:r>
              <a:rPr sz="1050" dirty="0" err="1"/>
              <a:t>Controles</a:t>
            </a:r>
            <a:r>
              <a:rPr sz="1050" dirty="0"/>
              <a:t> de risco aderentes ao perﬁl de </a:t>
            </a:r>
            <a:r>
              <a:rPr sz="1050" dirty="0" err="1"/>
              <a:t>mandato</a:t>
            </a:r>
            <a:r>
              <a:rPr sz="1050" dirty="0"/>
              <a:t>  </a:t>
            </a:r>
            <a:endParaRPr lang="pt-BR" sz="1050" dirty="0"/>
          </a:p>
          <a:p>
            <a:r>
              <a:rPr sz="1050" dirty="0" err="1"/>
              <a:t>Gerencial</a:t>
            </a:r>
            <a:r>
              <a:rPr sz="1050" dirty="0"/>
              <a:t> e infra estrutura de sistemas robustos</a:t>
            </a:r>
          </a:p>
        </p:txBody>
      </p:sp>
      <p:sp>
        <p:nvSpPr>
          <p:cNvPr id="196" name="object 32">
            <a:extLst>
              <a:ext uri="{FF2B5EF4-FFF2-40B4-BE49-F238E27FC236}">
                <a16:creationId xmlns:a16="http://schemas.microsoft.com/office/drawing/2014/main" id="{AE8C4B0A-0933-E048-9BB3-B102A19C7F19}"/>
              </a:ext>
            </a:extLst>
          </p:cNvPr>
          <p:cNvSpPr txBox="1"/>
          <p:nvPr/>
        </p:nvSpPr>
        <p:spPr>
          <a:xfrm>
            <a:off x="6795297" y="3747333"/>
            <a:ext cx="3258188" cy="13445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9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Processos e estrutura operacional frágil</a:t>
            </a:r>
          </a:p>
          <a:p>
            <a:r>
              <a:rPr sz="1050" dirty="0"/>
              <a:t>Controles de risco insuﬁcientes e/ou inadequados para  os tipos de operações realizadas</a:t>
            </a:r>
          </a:p>
          <a:p>
            <a:r>
              <a:rPr sz="1050" dirty="0"/>
              <a:t>Gerencial pouco desenvolvido, baixa flexibilidade para  gerar relatórios mais detalhados de atribuição</a:t>
            </a:r>
          </a:p>
        </p:txBody>
      </p:sp>
      <p:sp>
        <p:nvSpPr>
          <p:cNvPr id="197" name="object 38">
            <a:extLst>
              <a:ext uri="{FF2B5EF4-FFF2-40B4-BE49-F238E27FC236}">
                <a16:creationId xmlns:a16="http://schemas.microsoft.com/office/drawing/2014/main" id="{E01ED533-3C7D-0740-B7A8-33BD907B07E1}"/>
              </a:ext>
            </a:extLst>
          </p:cNvPr>
          <p:cNvSpPr txBox="1"/>
          <p:nvPr/>
        </p:nvSpPr>
        <p:spPr>
          <a:xfrm>
            <a:off x="2980428" y="5670460"/>
            <a:ext cx="3129915" cy="94897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8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Acordo de acionistas bem estruturado, com política de  formação de novos sócios pública à equipe</a:t>
            </a:r>
          </a:p>
          <a:p>
            <a:r>
              <a:rPr sz="1050" dirty="0"/>
              <a:t>Lógica de remuneração transparente, pautada por  critérios claros de avaliação</a:t>
            </a:r>
          </a:p>
        </p:txBody>
      </p:sp>
      <p:sp>
        <p:nvSpPr>
          <p:cNvPr id="198" name="object 41">
            <a:extLst>
              <a:ext uri="{FF2B5EF4-FFF2-40B4-BE49-F238E27FC236}">
                <a16:creationId xmlns:a16="http://schemas.microsoft.com/office/drawing/2014/main" id="{57FE8027-F96A-8A4F-B92E-425CDA5C935A}"/>
              </a:ext>
            </a:extLst>
          </p:cNvPr>
          <p:cNvSpPr txBox="1"/>
          <p:nvPr/>
        </p:nvSpPr>
        <p:spPr>
          <a:xfrm>
            <a:off x="6770522" y="5714408"/>
            <a:ext cx="3361983" cy="11951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pt-BR"/>
            </a:defPPr>
            <a:lvl1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  <a:defRPr sz="8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sz="1050" dirty="0"/>
              <a:t>Acordo de acionistas pouco elaborado</a:t>
            </a:r>
          </a:p>
          <a:p>
            <a:r>
              <a:rPr sz="1050" dirty="0"/>
              <a:t>Baixa transparência e pouco foco na retenção e  motivação de talentos</a:t>
            </a:r>
          </a:p>
          <a:p>
            <a:r>
              <a:rPr sz="1050" dirty="0"/>
              <a:t>Sistema de remuneração com parâmetros não  deﬁnidos e/ou que não alinhe o time de gestão no longo  prazo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862D3-9A19-44ED-B3B5-8FE0B26A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40B5-3C3E-604E-AF76-B5F338FF7461}" type="slidenum">
              <a:rPr lang="pt-BR" smtClean="0"/>
              <a:t>9</a:t>
            </a:fld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C9DA75-E735-462A-97C7-784D1A5BAA3D}"/>
              </a:ext>
            </a:extLst>
          </p:cNvPr>
          <p:cNvSpPr txBox="1"/>
          <p:nvPr/>
        </p:nvSpPr>
        <p:spPr>
          <a:xfrm>
            <a:off x="8671613" y="119554"/>
            <a:ext cx="13325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300" dirty="0">
                <a:solidFill>
                  <a:srgbClr val="D179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XP ADVISORY</a:t>
            </a:r>
            <a:endParaRPr kumimoji="0" lang="pt-BR" sz="1000" u="none" strike="noStrike" kern="1200" cap="none" spc="30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3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AC68FC-5472-9845-A319-4CA10876E71D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26721</TotalTime>
  <Words>1979</Words>
  <Application>Microsoft Office PowerPoint</Application>
  <PresentationFormat>Personalizar</PresentationFormat>
  <Paragraphs>179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Roboto light</vt:lpstr>
      <vt:lpstr>Roboto light</vt:lpstr>
      <vt:lpstr>Roboto Medium</vt:lpstr>
      <vt:lpstr>Roboto Slab</vt:lpstr>
      <vt:lpstr>Roboto Slab Light</vt:lpstr>
      <vt:lpstr>Times New Roman</vt:lpstr>
      <vt:lpstr>Ubuntu</vt:lpstr>
      <vt:lpstr>Tema do Office</vt:lpstr>
      <vt:lpstr>ADVISORY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Barata</dc:creator>
  <cp:lastModifiedBy>Guilherme Anversa</cp:lastModifiedBy>
  <cp:revision>384</cp:revision>
  <cp:lastPrinted>2018-06-28T19:07:18Z</cp:lastPrinted>
  <dcterms:created xsi:type="dcterms:W3CDTF">2018-06-12T17:02:29Z</dcterms:created>
  <dcterms:modified xsi:type="dcterms:W3CDTF">2019-03-12T16:40:25Z</dcterms:modified>
</cp:coreProperties>
</file>