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6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58" r:id="rId8"/>
    <p:sldId id="273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86175"/>
  </p:normalViewPr>
  <p:slideViewPr>
    <p:cSldViewPr snapToGrid="0" snapToObjects="1">
      <p:cViewPr varScale="1">
        <p:scale>
          <a:sx n="62" d="100"/>
          <a:sy n="62" d="100"/>
        </p:scale>
        <p:origin x="7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24A06-7AC0-48DD-BEBD-CF9CB04C2A2D}" type="doc">
      <dgm:prSet loTypeId="urn:microsoft.com/office/officeart/2005/8/layout/cycle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11A681-80A2-4FF5-8367-FE5938DF35EF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Objetivos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D40E7C-1D92-49EF-932E-E470EB0809D5}" type="parTrans" cxnId="{55DE49D6-8357-4C44-9AAE-B228C247F241}">
      <dgm:prSet/>
      <dgm:spPr/>
      <dgm:t>
        <a:bodyPr/>
        <a:lstStyle/>
        <a:p>
          <a:endParaRPr lang="en-US"/>
        </a:p>
      </dgm:t>
    </dgm:pt>
    <dgm:pt modelId="{C714A5D7-CB57-44DA-BD4C-B8CA4CF0AA0D}" type="sibTrans" cxnId="{55DE49D6-8357-4C44-9AAE-B228C247F241}">
      <dgm:prSet phldrT="01" phldr="0"/>
      <dgm:spPr/>
      <dgm:t>
        <a:bodyPr/>
        <a:lstStyle/>
        <a:p>
          <a:endParaRPr lang="en-US"/>
        </a:p>
      </dgm:t>
    </dgm:pt>
    <dgm:pt modelId="{31D3EBCD-F824-4678-91A2-9ABE56925700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Meta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lastslide"/>
          </dgm14:cNvPr>
        </a:ext>
      </dgm:extLst>
    </dgm:pt>
    <dgm:pt modelId="{3C71DDFF-2501-4169-8C6C-D007342A8713}" type="parTrans" cxnId="{9BB00393-1E85-4012-BA81-810BDAE7C53F}">
      <dgm:prSet/>
      <dgm:spPr/>
      <dgm:t>
        <a:bodyPr/>
        <a:lstStyle/>
        <a:p>
          <a:endParaRPr lang="en-US"/>
        </a:p>
      </dgm:t>
    </dgm:pt>
    <dgm:pt modelId="{776DA9ED-AD1C-4C22-808B-0C1BC4A8C25E}" type="sibTrans" cxnId="{9BB00393-1E85-4012-BA81-810BDAE7C53F}">
      <dgm:prSet phldrT="02" phldr="0"/>
      <dgm:spPr/>
      <dgm:t>
        <a:bodyPr/>
        <a:lstStyle/>
        <a:p>
          <a:endParaRPr lang="en-US"/>
        </a:p>
      </dgm:t>
    </dgm:pt>
    <dgm:pt modelId="{F8605339-5724-4A0A-A094-62044D7AAA59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Competências e responsabilidades dos Órgãos: Ente e RPPS -&gt; Conselhos, Comitês e Gestores do RPPS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440B7A-6B0A-454A-A95C-3016985AE741}" type="parTrans" cxnId="{2EA6B931-EB01-4AD7-9564-2BFA7145348D}">
      <dgm:prSet/>
      <dgm:spPr/>
      <dgm:t>
        <a:bodyPr/>
        <a:lstStyle/>
        <a:p>
          <a:endParaRPr lang="en-US"/>
        </a:p>
      </dgm:t>
    </dgm:pt>
    <dgm:pt modelId="{E542AA2D-66A7-4FD1-BD11-06640FB5C589}" type="sibTrans" cxnId="{2EA6B931-EB01-4AD7-9564-2BFA7145348D}">
      <dgm:prSet phldrT="03" phldr="0"/>
      <dgm:spPr/>
      <dgm:t>
        <a:bodyPr/>
        <a:lstStyle/>
        <a:p>
          <a:endParaRPr lang="en-US"/>
        </a:p>
      </dgm:t>
    </dgm:pt>
    <dgm:pt modelId="{69DA06DD-DE70-405F-B0EE-B6C9CEC3D092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Alçadas </a:t>
          </a:r>
          <a:endParaRPr lang="en-US" sz="12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FC454C-F78F-444C-A9F7-3CDE650B5353}" type="parTrans" cxnId="{8971AD37-3C53-4680-947A-092169208701}">
      <dgm:prSet/>
      <dgm:spPr/>
      <dgm:t>
        <a:bodyPr/>
        <a:lstStyle/>
        <a:p>
          <a:endParaRPr lang="en-US"/>
        </a:p>
      </dgm:t>
    </dgm:pt>
    <dgm:pt modelId="{81C754D7-D2F2-4F86-8DC4-3938FAAC7DB1}" type="sibTrans" cxnId="{8971AD37-3C53-4680-947A-092169208701}">
      <dgm:prSet phldrT="04" phldr="0"/>
      <dgm:spPr/>
      <dgm:t>
        <a:bodyPr/>
        <a:lstStyle/>
        <a:p>
          <a:endParaRPr lang="en-US"/>
        </a:p>
      </dgm:t>
    </dgm:pt>
    <dgm:pt modelId="{7BD64265-B697-4DEE-B388-01CC6F576E11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Modelo de Gestão dos recursos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9166D1-9CB1-4CBB-B21C-63E694E91A12}" type="parTrans" cxnId="{98485E6C-1994-4B0C-A65E-561EC827B2AE}">
      <dgm:prSet/>
      <dgm:spPr/>
      <dgm:t>
        <a:bodyPr/>
        <a:lstStyle/>
        <a:p>
          <a:endParaRPr lang="en-US"/>
        </a:p>
      </dgm:t>
    </dgm:pt>
    <dgm:pt modelId="{069FC0FE-4436-4D40-9C52-CA91837E2A04}" type="sibTrans" cxnId="{98485E6C-1994-4B0C-A65E-561EC827B2AE}">
      <dgm:prSet phldrT="05" phldr="0"/>
      <dgm:spPr/>
      <dgm:t>
        <a:bodyPr/>
        <a:lstStyle/>
        <a:p>
          <a:endParaRPr lang="en-US"/>
        </a:p>
      </dgm:t>
    </dgm:pt>
    <dgm:pt modelId="{B2F61488-49F7-4C1A-A7C5-CE82626D24B8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Estratégias: Atingimento dos objetivos e metas; Alocação dos recursos com liquidez, rentabilidade e segurança da carteira de investimentos  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0A9179-620B-4CB1-88E5-800926B6F3FA}" type="parTrans" cxnId="{D98AD097-5162-4268-A3A3-F99E74DF8245}">
      <dgm:prSet/>
      <dgm:spPr/>
      <dgm:t>
        <a:bodyPr/>
        <a:lstStyle/>
        <a:p>
          <a:endParaRPr lang="en-US"/>
        </a:p>
      </dgm:t>
    </dgm:pt>
    <dgm:pt modelId="{D47251BA-8A8E-455E-90B5-4FC972A0776D}" type="sibTrans" cxnId="{D98AD097-5162-4268-A3A3-F99E74DF8245}">
      <dgm:prSet phldrT="06" phldr="0"/>
      <dgm:spPr/>
      <dgm:t>
        <a:bodyPr/>
        <a:lstStyle/>
        <a:p>
          <a:endParaRPr lang="en-US"/>
        </a:p>
      </dgm:t>
    </dgm:pt>
    <dgm:pt modelId="{3AC90BEF-6236-4AF6-94D4-03F5CF8C916E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Cálculos da Política de Investimentos 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8C092D-E1A8-4171-8EB0-607A91EC6D40}" type="parTrans" cxnId="{EF2B1A1E-83AA-4245-A084-6C6DCAE305A6}">
      <dgm:prSet/>
      <dgm:spPr/>
      <dgm:t>
        <a:bodyPr/>
        <a:lstStyle/>
        <a:p>
          <a:endParaRPr lang="en-US"/>
        </a:p>
      </dgm:t>
    </dgm:pt>
    <dgm:pt modelId="{9E032F8B-86CA-4BDF-9EE9-B9FBE3F89654}" type="sibTrans" cxnId="{EF2B1A1E-83AA-4245-A084-6C6DCAE305A6}">
      <dgm:prSet phldrT="10" phldr="0"/>
      <dgm:spPr/>
      <dgm:t>
        <a:bodyPr/>
        <a:lstStyle/>
        <a:p>
          <a:endParaRPr lang="en-US"/>
        </a:p>
      </dgm:t>
    </dgm:pt>
    <dgm:pt modelId="{9F315B32-CA8A-934B-8EEE-6F9F056C451C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Formulação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720BF2-3ABB-8B4B-83EE-4642A6745AC4}" type="parTrans" cxnId="{0BA7B065-352D-B54E-B1F6-E6571EA1BEB1}">
      <dgm:prSet/>
      <dgm:spPr/>
      <dgm:t>
        <a:bodyPr/>
        <a:lstStyle/>
        <a:p>
          <a:endParaRPr lang="pt-BR"/>
        </a:p>
      </dgm:t>
    </dgm:pt>
    <dgm:pt modelId="{5E8928EC-1E78-5447-B7BD-064930CF6549}" type="sibTrans" cxnId="{0BA7B065-352D-B54E-B1F6-E6571EA1BEB1}">
      <dgm:prSet/>
      <dgm:spPr/>
      <dgm:t>
        <a:bodyPr/>
        <a:lstStyle/>
        <a:p>
          <a:endParaRPr lang="pt-BR"/>
        </a:p>
      </dgm:t>
    </dgm:pt>
    <dgm:pt modelId="{9C6FEDA7-F5D1-4C32-A167-66A239640E0E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Metodologias 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D61AF-08F3-4181-83CB-51CF3874863E}" type="sibTrans" cxnId="{C36E4E92-BA4A-4BB2-8068-14EE0B04DB5B}">
      <dgm:prSet phldrT="09" phldr="0"/>
      <dgm:spPr/>
      <dgm:t>
        <a:bodyPr/>
        <a:lstStyle/>
        <a:p>
          <a:endParaRPr lang="en-US"/>
        </a:p>
      </dgm:t>
    </dgm:pt>
    <dgm:pt modelId="{5E84CF3D-4D0C-4339-9DA1-DA7700CBBC62}" type="parTrans" cxnId="{C36E4E92-BA4A-4BB2-8068-14EE0B04DB5B}">
      <dgm:prSet/>
      <dgm:spPr/>
      <dgm:t>
        <a:bodyPr/>
        <a:lstStyle/>
        <a:p>
          <a:endParaRPr lang="en-US"/>
        </a:p>
      </dgm:t>
    </dgm:pt>
    <dgm:pt modelId="{44991158-5F63-CD44-9D7B-7ED92C4E6473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Deliberaçōes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21B0C7-5F5B-0744-84BC-BF7E3CBBF72F}" type="parTrans" cxnId="{3D711FE9-1819-0742-A6D4-C1E339863FC9}">
      <dgm:prSet/>
      <dgm:spPr/>
      <dgm:t>
        <a:bodyPr/>
        <a:lstStyle/>
        <a:p>
          <a:endParaRPr lang="pt-BR"/>
        </a:p>
      </dgm:t>
    </dgm:pt>
    <dgm:pt modelId="{37B5D33D-5D0F-0C4D-BA45-F57EAE914DF8}" type="sibTrans" cxnId="{3D711FE9-1819-0742-A6D4-C1E339863FC9}">
      <dgm:prSet/>
      <dgm:spPr/>
      <dgm:t>
        <a:bodyPr/>
        <a:lstStyle/>
        <a:p>
          <a:endParaRPr lang="pt-BR"/>
        </a:p>
      </dgm:t>
    </dgm:pt>
    <dgm:pt modelId="{BA38E25C-2565-B845-B0F2-1579486A85EF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Remessa</a:t>
          </a:r>
          <a:r>
            <a: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CADPREV</a:t>
          </a:r>
        </a:p>
      </dgm:t>
    </dgm:pt>
    <dgm:pt modelId="{80D41FAE-9D3A-4844-841E-EFD059E1D2FD}" type="parTrans" cxnId="{FA6CAEE0-1363-724F-97A3-17FB7DC9E1EA}">
      <dgm:prSet/>
      <dgm:spPr/>
      <dgm:t>
        <a:bodyPr/>
        <a:lstStyle/>
        <a:p>
          <a:endParaRPr lang="pt-BR"/>
        </a:p>
      </dgm:t>
    </dgm:pt>
    <dgm:pt modelId="{4195C28D-153C-1146-91BC-315B2EAB0175}" type="sibTrans" cxnId="{FA6CAEE0-1363-724F-97A3-17FB7DC9E1EA}">
      <dgm:prSet/>
      <dgm:spPr/>
      <dgm:t>
        <a:bodyPr/>
        <a:lstStyle/>
        <a:p>
          <a:endParaRPr lang="pt-BR"/>
        </a:p>
      </dgm:t>
    </dgm:pt>
    <dgm:pt modelId="{328C634C-EF92-7C47-860A-93340425B473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Publicação</a:t>
          </a:r>
          <a:r>
            <a: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-</a:t>
          </a:r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Transparência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3CB-4249-DD42-B4E4-81A03C26C868}" type="parTrans" cxnId="{3B60E577-20EE-B349-9735-1ABD1FC0BD0F}">
      <dgm:prSet/>
      <dgm:spPr/>
      <dgm:t>
        <a:bodyPr/>
        <a:lstStyle/>
        <a:p>
          <a:endParaRPr lang="pt-BR"/>
        </a:p>
      </dgm:t>
    </dgm:pt>
    <dgm:pt modelId="{7FCC56A4-D5EB-374B-AF61-4301CD7CA986}" type="sibTrans" cxnId="{3B60E577-20EE-B349-9735-1ABD1FC0BD0F}">
      <dgm:prSet/>
      <dgm:spPr/>
      <dgm:t>
        <a:bodyPr/>
        <a:lstStyle/>
        <a:p>
          <a:endParaRPr lang="pt-BR"/>
        </a:p>
      </dgm:t>
    </dgm:pt>
    <dgm:pt modelId="{8C3AE7AA-53F8-8545-9E42-DF219ABDE481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Declaração</a:t>
          </a:r>
          <a:r>
            <a: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Veracidade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4987AD-9BEF-CB45-AE1F-716F9A652F7A}" type="parTrans" cxnId="{758AC2F5-A8DD-E642-B1FC-0F1959FD85F8}">
      <dgm:prSet/>
      <dgm:spPr/>
      <dgm:t>
        <a:bodyPr/>
        <a:lstStyle/>
        <a:p>
          <a:endParaRPr lang="pt-BR"/>
        </a:p>
      </dgm:t>
    </dgm:pt>
    <dgm:pt modelId="{EC83C749-4E7B-724E-BB73-FE1AFF83464A}" type="sibTrans" cxnId="{758AC2F5-A8DD-E642-B1FC-0F1959FD85F8}">
      <dgm:prSet/>
      <dgm:spPr/>
      <dgm:t>
        <a:bodyPr/>
        <a:lstStyle/>
        <a:p>
          <a:endParaRPr lang="pt-BR"/>
        </a:p>
      </dgm:t>
    </dgm:pt>
    <dgm:pt modelId="{AA78D631-D68F-0946-85D2-400CCD02B7AB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Indicadores</a:t>
          </a:r>
          <a:r>
            <a: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dos </a:t>
          </a:r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Relatórios</a:t>
          </a:r>
          <a:r>
            <a: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12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Diário</a:t>
          </a:r>
          <a:r>
            <a: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 Mensal</a:t>
          </a:r>
        </a:p>
      </dgm:t>
    </dgm:pt>
    <dgm:pt modelId="{5683EC8B-AF1E-4A4F-B678-1A80661A5D12}" type="parTrans" cxnId="{CEE39D5B-491E-9D40-95E0-CC1685C40B4D}">
      <dgm:prSet/>
      <dgm:spPr/>
      <dgm:t>
        <a:bodyPr/>
        <a:lstStyle/>
        <a:p>
          <a:endParaRPr lang="pt-BR"/>
        </a:p>
      </dgm:t>
    </dgm:pt>
    <dgm:pt modelId="{0E03FF33-5582-7049-A8C3-BD5A5EEA6F19}" type="sibTrans" cxnId="{CEE39D5B-491E-9D40-95E0-CC1685C40B4D}">
      <dgm:prSet/>
      <dgm:spPr/>
      <dgm:t>
        <a:bodyPr/>
        <a:lstStyle/>
        <a:p>
          <a:endParaRPr lang="pt-BR"/>
        </a:p>
      </dgm:t>
    </dgm:pt>
    <dgm:pt modelId="{AF7C78AE-BC86-7740-9EF1-4A2B03B7632D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Acompanhamento 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71F88B-F83D-2C43-BB1C-DE096B4BD167}" type="parTrans" cxnId="{715089A4-3E85-E641-ABB5-EC8FEFF9DFCB}">
      <dgm:prSet/>
      <dgm:spPr/>
      <dgm:t>
        <a:bodyPr/>
        <a:lstStyle/>
        <a:p>
          <a:endParaRPr lang="pt-BR"/>
        </a:p>
      </dgm:t>
    </dgm:pt>
    <dgm:pt modelId="{96A3F888-2768-1A48-9B37-4DED4446B56B}" type="sibTrans" cxnId="{715089A4-3E85-E641-ABB5-EC8FEFF9DFCB}">
      <dgm:prSet/>
      <dgm:spPr/>
      <dgm:t>
        <a:bodyPr/>
        <a:lstStyle/>
        <a:p>
          <a:endParaRPr lang="pt-BR"/>
        </a:p>
      </dgm:t>
    </dgm:pt>
    <dgm:pt modelId="{A4C95AB6-9DFE-B04F-9FDC-7B827971CB07}" type="pres">
      <dgm:prSet presAssocID="{9DE24A06-7AC0-48DD-BEBD-CF9CB04C2A2D}" presName="Name0" presStyleCnt="0">
        <dgm:presLayoutVars>
          <dgm:dir/>
          <dgm:resizeHandles val="exact"/>
        </dgm:presLayoutVars>
      </dgm:prSet>
      <dgm:spPr/>
    </dgm:pt>
    <dgm:pt modelId="{594A7F4C-B745-3B41-B88E-059EF314E4DF}" type="pres">
      <dgm:prSet presAssocID="{9DE24A06-7AC0-48DD-BEBD-CF9CB04C2A2D}" presName="cycle" presStyleCnt="0"/>
      <dgm:spPr/>
    </dgm:pt>
    <dgm:pt modelId="{DBB8B152-921D-664F-A0A2-84C4CD5D99C8}" type="pres">
      <dgm:prSet presAssocID="{2911A681-80A2-4FF5-8367-FE5938DF35EF}" presName="nodeFirstNode" presStyleLbl="node1" presStyleIdx="0" presStyleCnt="15" custRadScaleRad="106552" custRadScaleInc="-62477">
        <dgm:presLayoutVars>
          <dgm:bulletEnabled val="1"/>
        </dgm:presLayoutVars>
      </dgm:prSet>
      <dgm:spPr/>
    </dgm:pt>
    <dgm:pt modelId="{F81144B1-EC1C-8E4B-A313-F57F5F779775}" type="pres">
      <dgm:prSet presAssocID="{C714A5D7-CB57-44DA-BD4C-B8CA4CF0AA0D}" presName="sibTransFirstNode" presStyleLbl="bgShp" presStyleIdx="0" presStyleCnt="1" custLinFactNeighborX="-239" custLinFactNeighborY="820"/>
      <dgm:spPr/>
    </dgm:pt>
    <dgm:pt modelId="{3FFEA8CA-7B9D-0A43-87D7-ED8CE4EF0A72}" type="pres">
      <dgm:prSet presAssocID="{31D3EBCD-F824-4678-91A2-9ABE56925700}" presName="nodeFollowingNodes" presStyleLbl="node1" presStyleIdx="1" presStyleCnt="15" custRadScaleRad="97786" custRadScaleInc="-16014">
        <dgm:presLayoutVars>
          <dgm:bulletEnabled val="1"/>
        </dgm:presLayoutVars>
      </dgm:prSet>
      <dgm:spPr/>
    </dgm:pt>
    <dgm:pt modelId="{048EED55-9504-1F4F-9ED0-BCA5C107FA46}" type="pres">
      <dgm:prSet presAssocID="{F8605339-5724-4A0A-A094-62044D7AAA59}" presName="nodeFollowingNodes" presStyleLbl="node1" presStyleIdx="2" presStyleCnt="15" custScaleX="265440" custRadScaleRad="115220" custRadScaleInc="32419">
        <dgm:presLayoutVars>
          <dgm:bulletEnabled val="1"/>
        </dgm:presLayoutVars>
      </dgm:prSet>
      <dgm:spPr/>
    </dgm:pt>
    <dgm:pt modelId="{2103D03D-1AFA-E743-93F0-5AF073A93119}" type="pres">
      <dgm:prSet presAssocID="{69DA06DD-DE70-405F-B0EE-B6C9CEC3D092}" presName="nodeFollowingNodes" presStyleLbl="node1" presStyleIdx="3" presStyleCnt="15" custRadScaleRad="90161" custRadScaleInc="-14047">
        <dgm:presLayoutVars>
          <dgm:bulletEnabled val="1"/>
        </dgm:presLayoutVars>
      </dgm:prSet>
      <dgm:spPr/>
    </dgm:pt>
    <dgm:pt modelId="{BB58FB47-98CB-A340-86DD-F7A9B177F363}" type="pres">
      <dgm:prSet presAssocID="{7BD64265-B697-4DEE-B388-01CC6F576E11}" presName="nodeFollowingNodes" presStyleLbl="node1" presStyleIdx="4" presStyleCnt="15" custRadScaleRad="89788" custRadScaleInc="-31690">
        <dgm:presLayoutVars>
          <dgm:bulletEnabled val="1"/>
        </dgm:presLayoutVars>
      </dgm:prSet>
      <dgm:spPr/>
    </dgm:pt>
    <dgm:pt modelId="{DF8811AA-332A-E740-97D1-308B604E4D60}" type="pres">
      <dgm:prSet presAssocID="{B2F61488-49F7-4C1A-A7C5-CE82626D24B8}" presName="nodeFollowingNodes" presStyleLbl="node1" presStyleIdx="5" presStyleCnt="15" custScaleX="418143" custRadScaleRad="138466" custRadScaleInc="-79581">
        <dgm:presLayoutVars>
          <dgm:bulletEnabled val="1"/>
        </dgm:presLayoutVars>
      </dgm:prSet>
      <dgm:spPr/>
    </dgm:pt>
    <dgm:pt modelId="{A674EEE4-12C3-CE42-B5ED-95B54069E2C5}" type="pres">
      <dgm:prSet presAssocID="{9C6FEDA7-F5D1-4C32-A167-66A239640E0E}" presName="nodeFollowingNodes" presStyleLbl="node1" presStyleIdx="6" presStyleCnt="15" custRadScaleRad="96615" custRadScaleInc="-50754">
        <dgm:presLayoutVars>
          <dgm:bulletEnabled val="1"/>
        </dgm:presLayoutVars>
      </dgm:prSet>
      <dgm:spPr/>
    </dgm:pt>
    <dgm:pt modelId="{75548BBC-ED34-594B-89C8-AA61CB601B46}" type="pres">
      <dgm:prSet presAssocID="{AA78D631-D68F-0946-85D2-400CCD02B7AB}" presName="nodeFollowingNodes" presStyleLbl="node1" presStyleIdx="7" presStyleCnt="15" custScaleX="222455" custScaleY="85239" custRadScaleRad="105013" custRadScaleInc="-31601">
        <dgm:presLayoutVars>
          <dgm:bulletEnabled val="1"/>
        </dgm:presLayoutVars>
      </dgm:prSet>
      <dgm:spPr/>
    </dgm:pt>
    <dgm:pt modelId="{C4DA1D3A-F9AE-EA43-9AA4-D9EDFF30CA2C}" type="pres">
      <dgm:prSet presAssocID="{3AC90BEF-6236-4AF6-94D4-03F5CF8C916E}" presName="nodeFollowingNodes" presStyleLbl="node1" presStyleIdx="8" presStyleCnt="15" custScaleX="157034" custRadScaleRad="140927" custRadScaleInc="151147">
        <dgm:presLayoutVars>
          <dgm:bulletEnabled val="1"/>
        </dgm:presLayoutVars>
      </dgm:prSet>
      <dgm:spPr/>
    </dgm:pt>
    <dgm:pt modelId="{9231A87C-4276-A240-B554-407CA07436C7}" type="pres">
      <dgm:prSet presAssocID="{9F315B32-CA8A-934B-8EEE-6F9F056C451C}" presName="nodeFollowingNodes" presStyleLbl="node1" presStyleIdx="9" presStyleCnt="15" custRadScaleRad="138002" custRadScaleInc="110482">
        <dgm:presLayoutVars>
          <dgm:bulletEnabled val="1"/>
        </dgm:presLayoutVars>
      </dgm:prSet>
      <dgm:spPr/>
    </dgm:pt>
    <dgm:pt modelId="{8C13C867-BEB3-6D4A-AF27-4B293B76DFE8}" type="pres">
      <dgm:prSet presAssocID="{44991158-5F63-CD44-9D7B-7ED92C4E6473}" presName="nodeFollowingNodes" presStyleLbl="node1" presStyleIdx="10" presStyleCnt="15" custRadScaleRad="141277" custRadScaleInc="72804">
        <dgm:presLayoutVars>
          <dgm:bulletEnabled val="1"/>
        </dgm:presLayoutVars>
      </dgm:prSet>
      <dgm:spPr/>
    </dgm:pt>
    <dgm:pt modelId="{AE3A8848-6004-4D4C-B8F5-8DFD9FC92DBD}" type="pres">
      <dgm:prSet presAssocID="{BA38E25C-2565-B845-B0F2-1579486A85EF}" presName="nodeFollowingNodes" presStyleLbl="node1" presStyleIdx="11" presStyleCnt="15" custRadScaleRad="142336" custRadScaleInc="30282">
        <dgm:presLayoutVars>
          <dgm:bulletEnabled val="1"/>
        </dgm:presLayoutVars>
      </dgm:prSet>
      <dgm:spPr/>
    </dgm:pt>
    <dgm:pt modelId="{1FD7BEAA-DFA3-954C-ADC4-77F8516BDABD}" type="pres">
      <dgm:prSet presAssocID="{8C3AE7AA-53F8-8545-9E42-DF219ABDE481}" presName="nodeFollowingNodes" presStyleLbl="node1" presStyleIdx="12" presStyleCnt="15" custRadScaleRad="140505" custRadScaleInc="-14854">
        <dgm:presLayoutVars>
          <dgm:bulletEnabled val="1"/>
        </dgm:presLayoutVars>
      </dgm:prSet>
      <dgm:spPr/>
    </dgm:pt>
    <dgm:pt modelId="{E8F37359-1181-8F41-96F7-CC6F1446A4BC}" type="pres">
      <dgm:prSet presAssocID="{328C634C-EF92-7C47-860A-93340425B473}" presName="nodeFollowingNodes" presStyleLbl="node1" presStyleIdx="13" presStyleCnt="15" custRadScaleRad="134321" custRadScaleInc="-60397">
        <dgm:presLayoutVars>
          <dgm:bulletEnabled val="1"/>
        </dgm:presLayoutVars>
      </dgm:prSet>
      <dgm:spPr/>
    </dgm:pt>
    <dgm:pt modelId="{8F5E5384-E980-7B4F-AB58-CB271021499E}" type="pres">
      <dgm:prSet presAssocID="{AF7C78AE-BC86-7740-9EF1-4A2B03B7632D}" presName="nodeFollowingNodes" presStyleLbl="node1" presStyleIdx="14" presStyleCnt="15" custScaleX="129459" custRadScaleRad="129231" custRadScaleInc="-92078">
        <dgm:presLayoutVars>
          <dgm:bulletEnabled val="1"/>
        </dgm:presLayoutVars>
      </dgm:prSet>
      <dgm:spPr/>
    </dgm:pt>
  </dgm:ptLst>
  <dgm:cxnLst>
    <dgm:cxn modelId="{B936E408-8E40-F140-9BBA-3DE72915226F}" type="presOf" srcId="{AA78D631-D68F-0946-85D2-400CCD02B7AB}" destId="{75548BBC-ED34-594B-89C8-AA61CB601B46}" srcOrd="0" destOrd="0" presId="urn:microsoft.com/office/officeart/2005/8/layout/cycle3"/>
    <dgm:cxn modelId="{7D75940B-2036-7141-A3D9-F6754C4863FF}" type="presOf" srcId="{328C634C-EF92-7C47-860A-93340425B473}" destId="{E8F37359-1181-8F41-96F7-CC6F1446A4BC}" srcOrd="0" destOrd="0" presId="urn:microsoft.com/office/officeart/2005/8/layout/cycle3"/>
    <dgm:cxn modelId="{49F4F516-3308-B842-89E5-87DF73031AC2}" type="presOf" srcId="{9F315B32-CA8A-934B-8EEE-6F9F056C451C}" destId="{9231A87C-4276-A240-B554-407CA07436C7}" srcOrd="0" destOrd="0" presId="urn:microsoft.com/office/officeart/2005/8/layout/cycle3"/>
    <dgm:cxn modelId="{EF2B1A1E-83AA-4245-A084-6C6DCAE305A6}" srcId="{9DE24A06-7AC0-48DD-BEBD-CF9CB04C2A2D}" destId="{3AC90BEF-6236-4AF6-94D4-03F5CF8C916E}" srcOrd="8" destOrd="0" parTransId="{2A8C092D-E1A8-4171-8EB0-607A91EC6D40}" sibTransId="{9E032F8B-86CA-4BDF-9EE9-B9FBE3F89654}"/>
    <dgm:cxn modelId="{DA212323-C4F0-924C-8A68-51556B8F90D1}" type="presOf" srcId="{AF7C78AE-BC86-7740-9EF1-4A2B03B7632D}" destId="{8F5E5384-E980-7B4F-AB58-CB271021499E}" srcOrd="0" destOrd="0" presId="urn:microsoft.com/office/officeart/2005/8/layout/cycle3"/>
    <dgm:cxn modelId="{2EA6B931-EB01-4AD7-9564-2BFA7145348D}" srcId="{9DE24A06-7AC0-48DD-BEBD-CF9CB04C2A2D}" destId="{F8605339-5724-4A0A-A094-62044D7AAA59}" srcOrd="2" destOrd="0" parTransId="{8B440B7A-6B0A-454A-A95C-3016985AE741}" sibTransId="{E542AA2D-66A7-4FD1-BD11-06640FB5C589}"/>
    <dgm:cxn modelId="{C7162E35-5CA7-534B-94DC-32F5C9AB49BB}" type="presOf" srcId="{44991158-5F63-CD44-9D7B-7ED92C4E6473}" destId="{8C13C867-BEB3-6D4A-AF27-4B293B76DFE8}" srcOrd="0" destOrd="0" presId="urn:microsoft.com/office/officeart/2005/8/layout/cycle3"/>
    <dgm:cxn modelId="{8971AD37-3C53-4680-947A-092169208701}" srcId="{9DE24A06-7AC0-48DD-BEBD-CF9CB04C2A2D}" destId="{69DA06DD-DE70-405F-B0EE-B6C9CEC3D092}" srcOrd="3" destOrd="0" parTransId="{66FC454C-F78F-444C-A9F7-3CDE650B5353}" sibTransId="{81C754D7-D2F2-4F86-8DC4-3938FAAC7DB1}"/>
    <dgm:cxn modelId="{CEE39D5B-491E-9D40-95E0-CC1685C40B4D}" srcId="{9DE24A06-7AC0-48DD-BEBD-CF9CB04C2A2D}" destId="{AA78D631-D68F-0946-85D2-400CCD02B7AB}" srcOrd="7" destOrd="0" parTransId="{5683EC8B-AF1E-4A4F-B678-1A80661A5D12}" sibTransId="{0E03FF33-5582-7049-A8C3-BD5A5EEA6F19}"/>
    <dgm:cxn modelId="{0BA7B065-352D-B54E-B1F6-E6571EA1BEB1}" srcId="{9DE24A06-7AC0-48DD-BEBD-CF9CB04C2A2D}" destId="{9F315B32-CA8A-934B-8EEE-6F9F056C451C}" srcOrd="9" destOrd="0" parTransId="{03720BF2-3ABB-8B4B-83EE-4642A6745AC4}" sibTransId="{5E8928EC-1E78-5447-B7BD-064930CF6549}"/>
    <dgm:cxn modelId="{98485E6C-1994-4B0C-A65E-561EC827B2AE}" srcId="{9DE24A06-7AC0-48DD-BEBD-CF9CB04C2A2D}" destId="{7BD64265-B697-4DEE-B388-01CC6F576E11}" srcOrd="4" destOrd="0" parTransId="{759166D1-9CB1-4CBB-B21C-63E694E91A12}" sibTransId="{069FC0FE-4436-4D40-9C52-CA91837E2A04}"/>
    <dgm:cxn modelId="{3B60E577-20EE-B349-9735-1ABD1FC0BD0F}" srcId="{9DE24A06-7AC0-48DD-BEBD-CF9CB04C2A2D}" destId="{328C634C-EF92-7C47-860A-93340425B473}" srcOrd="13" destOrd="0" parTransId="{E65983CB-4249-DD42-B4E4-81A03C26C868}" sibTransId="{7FCC56A4-D5EB-374B-AF61-4301CD7CA986}"/>
    <dgm:cxn modelId="{A299047E-6AB1-F847-82E2-E34F7EB9025D}" type="presOf" srcId="{C714A5D7-CB57-44DA-BD4C-B8CA4CF0AA0D}" destId="{F81144B1-EC1C-8E4B-A313-F57F5F779775}" srcOrd="0" destOrd="0" presId="urn:microsoft.com/office/officeart/2005/8/layout/cycle3"/>
    <dgm:cxn modelId="{C36E4E92-BA4A-4BB2-8068-14EE0B04DB5B}" srcId="{9DE24A06-7AC0-48DD-BEBD-CF9CB04C2A2D}" destId="{9C6FEDA7-F5D1-4C32-A167-66A239640E0E}" srcOrd="6" destOrd="0" parTransId="{5E84CF3D-4D0C-4339-9DA1-DA7700CBBC62}" sibTransId="{7E6D61AF-08F3-4181-83CB-51CF3874863E}"/>
    <dgm:cxn modelId="{9BB00393-1E85-4012-BA81-810BDAE7C53F}" srcId="{9DE24A06-7AC0-48DD-BEBD-CF9CB04C2A2D}" destId="{31D3EBCD-F824-4678-91A2-9ABE56925700}" srcOrd="1" destOrd="0" parTransId="{3C71DDFF-2501-4169-8C6C-D007342A8713}" sibTransId="{776DA9ED-AD1C-4C22-808B-0C1BC4A8C25E}"/>
    <dgm:cxn modelId="{D98AD097-5162-4268-A3A3-F99E74DF8245}" srcId="{9DE24A06-7AC0-48DD-BEBD-CF9CB04C2A2D}" destId="{B2F61488-49F7-4C1A-A7C5-CE82626D24B8}" srcOrd="5" destOrd="0" parTransId="{F60A9179-620B-4CB1-88E5-800926B6F3FA}" sibTransId="{D47251BA-8A8E-455E-90B5-4FC972A0776D}"/>
    <dgm:cxn modelId="{A0097898-A03B-6347-BB40-F16424AA80DA}" type="presOf" srcId="{BA38E25C-2565-B845-B0F2-1579486A85EF}" destId="{AE3A8848-6004-4D4C-B8F5-8DFD9FC92DBD}" srcOrd="0" destOrd="0" presId="urn:microsoft.com/office/officeart/2005/8/layout/cycle3"/>
    <dgm:cxn modelId="{6B7B849D-3DA4-164D-B144-1A5C5B0BB005}" type="presOf" srcId="{69DA06DD-DE70-405F-B0EE-B6C9CEC3D092}" destId="{2103D03D-1AFA-E743-93F0-5AF073A93119}" srcOrd="0" destOrd="0" presId="urn:microsoft.com/office/officeart/2005/8/layout/cycle3"/>
    <dgm:cxn modelId="{F3875FA0-0BBC-2A4D-B5AA-1195B04CFE15}" type="presOf" srcId="{2911A681-80A2-4FF5-8367-FE5938DF35EF}" destId="{DBB8B152-921D-664F-A0A2-84C4CD5D99C8}" srcOrd="0" destOrd="0" presId="urn:microsoft.com/office/officeart/2005/8/layout/cycle3"/>
    <dgm:cxn modelId="{715089A4-3E85-E641-ABB5-EC8FEFF9DFCB}" srcId="{9DE24A06-7AC0-48DD-BEBD-CF9CB04C2A2D}" destId="{AF7C78AE-BC86-7740-9EF1-4A2B03B7632D}" srcOrd="14" destOrd="0" parTransId="{8271F88B-F83D-2C43-BB1C-DE096B4BD167}" sibTransId="{96A3F888-2768-1A48-9B37-4DED4446B56B}"/>
    <dgm:cxn modelId="{BC2035AB-A7F6-604D-836C-81B4BD96EA18}" type="presOf" srcId="{3AC90BEF-6236-4AF6-94D4-03F5CF8C916E}" destId="{C4DA1D3A-F9AE-EA43-9AA4-D9EDFF30CA2C}" srcOrd="0" destOrd="0" presId="urn:microsoft.com/office/officeart/2005/8/layout/cycle3"/>
    <dgm:cxn modelId="{234933BA-BEDC-BE47-8E1D-6E539BF49498}" type="presOf" srcId="{F8605339-5724-4A0A-A094-62044D7AAA59}" destId="{048EED55-9504-1F4F-9ED0-BCA5C107FA46}" srcOrd="0" destOrd="0" presId="urn:microsoft.com/office/officeart/2005/8/layout/cycle3"/>
    <dgm:cxn modelId="{A43A20C0-909F-0E4B-B633-2574B1E5DEAC}" type="presOf" srcId="{31D3EBCD-F824-4678-91A2-9ABE56925700}" destId="{3FFEA8CA-7B9D-0A43-87D7-ED8CE4EF0A72}" srcOrd="0" destOrd="0" presId="urn:microsoft.com/office/officeart/2005/8/layout/cycle3"/>
    <dgm:cxn modelId="{DA84BAD3-A9DE-0E42-A266-C36591E46E55}" type="presOf" srcId="{9C6FEDA7-F5D1-4C32-A167-66A239640E0E}" destId="{A674EEE4-12C3-CE42-B5ED-95B54069E2C5}" srcOrd="0" destOrd="0" presId="urn:microsoft.com/office/officeart/2005/8/layout/cycle3"/>
    <dgm:cxn modelId="{AAC441D6-D8A2-2245-BF71-6604641D1C2D}" type="presOf" srcId="{8C3AE7AA-53F8-8545-9E42-DF219ABDE481}" destId="{1FD7BEAA-DFA3-954C-ADC4-77F8516BDABD}" srcOrd="0" destOrd="0" presId="urn:microsoft.com/office/officeart/2005/8/layout/cycle3"/>
    <dgm:cxn modelId="{55DE49D6-8357-4C44-9AAE-B228C247F241}" srcId="{9DE24A06-7AC0-48DD-BEBD-CF9CB04C2A2D}" destId="{2911A681-80A2-4FF5-8367-FE5938DF35EF}" srcOrd="0" destOrd="0" parTransId="{56D40E7C-1D92-49EF-932E-E470EB0809D5}" sibTransId="{C714A5D7-CB57-44DA-BD4C-B8CA4CF0AA0D}"/>
    <dgm:cxn modelId="{97D0E8D8-1236-EA4C-B248-70144362E844}" type="presOf" srcId="{9DE24A06-7AC0-48DD-BEBD-CF9CB04C2A2D}" destId="{A4C95AB6-9DFE-B04F-9FDC-7B827971CB07}" srcOrd="0" destOrd="0" presId="urn:microsoft.com/office/officeart/2005/8/layout/cycle3"/>
    <dgm:cxn modelId="{89A219DA-73D6-B243-888F-5F6F6D8E5348}" type="presOf" srcId="{B2F61488-49F7-4C1A-A7C5-CE82626D24B8}" destId="{DF8811AA-332A-E740-97D1-308B604E4D60}" srcOrd="0" destOrd="0" presId="urn:microsoft.com/office/officeart/2005/8/layout/cycle3"/>
    <dgm:cxn modelId="{FA6CAEE0-1363-724F-97A3-17FB7DC9E1EA}" srcId="{9DE24A06-7AC0-48DD-BEBD-CF9CB04C2A2D}" destId="{BA38E25C-2565-B845-B0F2-1579486A85EF}" srcOrd="11" destOrd="0" parTransId="{80D41FAE-9D3A-4844-841E-EFD059E1D2FD}" sibTransId="{4195C28D-153C-1146-91BC-315B2EAB0175}"/>
    <dgm:cxn modelId="{3D711FE9-1819-0742-A6D4-C1E339863FC9}" srcId="{9DE24A06-7AC0-48DD-BEBD-CF9CB04C2A2D}" destId="{44991158-5F63-CD44-9D7B-7ED92C4E6473}" srcOrd="10" destOrd="0" parTransId="{A121B0C7-5F5B-0744-84BC-BF7E3CBBF72F}" sibTransId="{37B5D33D-5D0F-0C4D-BA45-F57EAE914DF8}"/>
    <dgm:cxn modelId="{CB2951EE-C069-2D4A-8CD9-AD6FF7F7CCFD}" type="presOf" srcId="{7BD64265-B697-4DEE-B388-01CC6F576E11}" destId="{BB58FB47-98CB-A340-86DD-F7A9B177F363}" srcOrd="0" destOrd="0" presId="urn:microsoft.com/office/officeart/2005/8/layout/cycle3"/>
    <dgm:cxn modelId="{758AC2F5-A8DD-E642-B1FC-0F1959FD85F8}" srcId="{9DE24A06-7AC0-48DD-BEBD-CF9CB04C2A2D}" destId="{8C3AE7AA-53F8-8545-9E42-DF219ABDE481}" srcOrd="12" destOrd="0" parTransId="{744987AD-9BEF-CB45-AE1F-716F9A652F7A}" sibTransId="{EC83C749-4E7B-724E-BB73-FE1AFF83464A}"/>
    <dgm:cxn modelId="{3771EEB2-2C91-3A46-B8EB-44EA7944DB2A}" type="presParOf" srcId="{A4C95AB6-9DFE-B04F-9FDC-7B827971CB07}" destId="{594A7F4C-B745-3B41-B88E-059EF314E4DF}" srcOrd="0" destOrd="0" presId="urn:microsoft.com/office/officeart/2005/8/layout/cycle3"/>
    <dgm:cxn modelId="{46EE3A80-6137-0F4E-8551-A30397273542}" type="presParOf" srcId="{594A7F4C-B745-3B41-B88E-059EF314E4DF}" destId="{DBB8B152-921D-664F-A0A2-84C4CD5D99C8}" srcOrd="0" destOrd="0" presId="urn:microsoft.com/office/officeart/2005/8/layout/cycle3"/>
    <dgm:cxn modelId="{BB63AC44-6804-6A42-8400-170313319BCE}" type="presParOf" srcId="{594A7F4C-B745-3B41-B88E-059EF314E4DF}" destId="{F81144B1-EC1C-8E4B-A313-F57F5F779775}" srcOrd="1" destOrd="0" presId="urn:microsoft.com/office/officeart/2005/8/layout/cycle3"/>
    <dgm:cxn modelId="{262F1697-573C-2F4F-A2D8-DCAF29F9AB54}" type="presParOf" srcId="{594A7F4C-B745-3B41-B88E-059EF314E4DF}" destId="{3FFEA8CA-7B9D-0A43-87D7-ED8CE4EF0A72}" srcOrd="2" destOrd="0" presId="urn:microsoft.com/office/officeart/2005/8/layout/cycle3"/>
    <dgm:cxn modelId="{8193BCDD-253A-5A47-9CF4-0DD62B76D0A3}" type="presParOf" srcId="{594A7F4C-B745-3B41-B88E-059EF314E4DF}" destId="{048EED55-9504-1F4F-9ED0-BCA5C107FA46}" srcOrd="3" destOrd="0" presId="urn:microsoft.com/office/officeart/2005/8/layout/cycle3"/>
    <dgm:cxn modelId="{E36AC37A-C389-5C44-A87F-F47AB7273128}" type="presParOf" srcId="{594A7F4C-B745-3B41-B88E-059EF314E4DF}" destId="{2103D03D-1AFA-E743-93F0-5AF073A93119}" srcOrd="4" destOrd="0" presId="urn:microsoft.com/office/officeart/2005/8/layout/cycle3"/>
    <dgm:cxn modelId="{DD74EF48-5A61-ED47-9107-C09EFE35E12D}" type="presParOf" srcId="{594A7F4C-B745-3B41-B88E-059EF314E4DF}" destId="{BB58FB47-98CB-A340-86DD-F7A9B177F363}" srcOrd="5" destOrd="0" presId="urn:microsoft.com/office/officeart/2005/8/layout/cycle3"/>
    <dgm:cxn modelId="{B8335B21-95B3-9E42-B0CF-ED14854D0F3A}" type="presParOf" srcId="{594A7F4C-B745-3B41-B88E-059EF314E4DF}" destId="{DF8811AA-332A-E740-97D1-308B604E4D60}" srcOrd="6" destOrd="0" presId="urn:microsoft.com/office/officeart/2005/8/layout/cycle3"/>
    <dgm:cxn modelId="{7070B965-65C5-394A-97F4-14C0F025DA01}" type="presParOf" srcId="{594A7F4C-B745-3B41-B88E-059EF314E4DF}" destId="{A674EEE4-12C3-CE42-B5ED-95B54069E2C5}" srcOrd="7" destOrd="0" presId="urn:microsoft.com/office/officeart/2005/8/layout/cycle3"/>
    <dgm:cxn modelId="{E38E5FE7-3A6C-D64C-B894-3B67D4D79EE5}" type="presParOf" srcId="{594A7F4C-B745-3B41-B88E-059EF314E4DF}" destId="{75548BBC-ED34-594B-89C8-AA61CB601B46}" srcOrd="8" destOrd="0" presId="urn:microsoft.com/office/officeart/2005/8/layout/cycle3"/>
    <dgm:cxn modelId="{41C7E3A0-A505-CF41-8C2B-521BA371CE1A}" type="presParOf" srcId="{594A7F4C-B745-3B41-B88E-059EF314E4DF}" destId="{C4DA1D3A-F9AE-EA43-9AA4-D9EDFF30CA2C}" srcOrd="9" destOrd="0" presId="urn:microsoft.com/office/officeart/2005/8/layout/cycle3"/>
    <dgm:cxn modelId="{43A804CA-422F-BC45-80E1-A9D95584B0B0}" type="presParOf" srcId="{594A7F4C-B745-3B41-B88E-059EF314E4DF}" destId="{9231A87C-4276-A240-B554-407CA07436C7}" srcOrd="10" destOrd="0" presId="urn:microsoft.com/office/officeart/2005/8/layout/cycle3"/>
    <dgm:cxn modelId="{E09D55B3-1D80-454C-8682-0A019E240AEB}" type="presParOf" srcId="{594A7F4C-B745-3B41-B88E-059EF314E4DF}" destId="{8C13C867-BEB3-6D4A-AF27-4B293B76DFE8}" srcOrd="11" destOrd="0" presId="urn:microsoft.com/office/officeart/2005/8/layout/cycle3"/>
    <dgm:cxn modelId="{382C937D-DC64-8744-999A-D810C465ECD8}" type="presParOf" srcId="{594A7F4C-B745-3B41-B88E-059EF314E4DF}" destId="{AE3A8848-6004-4D4C-B8F5-8DFD9FC92DBD}" srcOrd="12" destOrd="0" presId="urn:microsoft.com/office/officeart/2005/8/layout/cycle3"/>
    <dgm:cxn modelId="{CB8EB2CA-4540-C84F-BB7D-6FB8744E75B5}" type="presParOf" srcId="{594A7F4C-B745-3B41-B88E-059EF314E4DF}" destId="{1FD7BEAA-DFA3-954C-ADC4-77F8516BDABD}" srcOrd="13" destOrd="0" presId="urn:microsoft.com/office/officeart/2005/8/layout/cycle3"/>
    <dgm:cxn modelId="{0F5E4E2F-ACFB-7A46-8E5C-263DE7CA5324}" type="presParOf" srcId="{594A7F4C-B745-3B41-B88E-059EF314E4DF}" destId="{E8F37359-1181-8F41-96F7-CC6F1446A4BC}" srcOrd="14" destOrd="0" presId="urn:microsoft.com/office/officeart/2005/8/layout/cycle3"/>
    <dgm:cxn modelId="{02323039-32F7-544E-8233-8B78EE132F43}" type="presParOf" srcId="{594A7F4C-B745-3B41-B88E-059EF314E4DF}" destId="{8F5E5384-E980-7B4F-AB58-CB271021499E}" srcOrd="1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144B1-EC1C-8E4B-A313-F57F5F779775}">
      <dsp:nvSpPr>
        <dsp:cNvPr id="0" name=""/>
        <dsp:cNvSpPr/>
      </dsp:nvSpPr>
      <dsp:spPr>
        <a:xfrm>
          <a:off x="822622" y="-116626"/>
          <a:ext cx="7143348" cy="7143348"/>
        </a:xfrm>
        <a:prstGeom prst="circularArrow">
          <a:avLst>
            <a:gd name="adj1" fmla="val 5544"/>
            <a:gd name="adj2" fmla="val 330680"/>
            <a:gd name="adj3" fmla="val 15204053"/>
            <a:gd name="adj4" fmla="val 1656429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8B152-921D-664F-A0A2-84C4CD5D99C8}">
      <dsp:nvSpPr>
        <dsp:cNvPr id="0" name=""/>
        <dsp:cNvSpPr/>
      </dsp:nvSpPr>
      <dsp:spPr>
        <a:xfrm>
          <a:off x="3856640" y="0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Objetivos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83720" y="27080"/>
        <a:ext cx="1055297" cy="500568"/>
      </dsp:txXfrm>
    </dsp:sp>
    <dsp:sp modelId="{3FFEA8CA-7B9D-0A43-87D7-ED8CE4EF0A72}">
      <dsp:nvSpPr>
        <dsp:cNvPr id="0" name=""/>
        <dsp:cNvSpPr/>
      </dsp:nvSpPr>
      <dsp:spPr>
        <a:xfrm>
          <a:off x="5683178" y="256244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Meta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10258" y="283324"/>
        <a:ext cx="1055297" cy="500568"/>
      </dsp:txXfrm>
    </dsp:sp>
    <dsp:sp modelId="{048EED55-9504-1F4F-9ED0-BCA5C107FA46}">
      <dsp:nvSpPr>
        <dsp:cNvPr id="0" name=""/>
        <dsp:cNvSpPr/>
      </dsp:nvSpPr>
      <dsp:spPr>
        <a:xfrm>
          <a:off x="6612666" y="1049874"/>
          <a:ext cx="2944945" cy="554728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Competências e responsabilidades dos Órgãos: Ente e RPPS -&gt; Conselhos, Comitês e Gestores do RPPS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39746" y="1076954"/>
        <a:ext cx="2890785" cy="500568"/>
      </dsp:txXfrm>
    </dsp:sp>
    <dsp:sp modelId="{2103D03D-1AFA-E743-93F0-5AF073A93119}">
      <dsp:nvSpPr>
        <dsp:cNvPr id="0" name=""/>
        <dsp:cNvSpPr/>
      </dsp:nvSpPr>
      <dsp:spPr>
        <a:xfrm>
          <a:off x="7206318" y="2056805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Alçadas </a:t>
          </a:r>
          <a:endParaRPr lang="en-US" sz="12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33398" y="2083885"/>
        <a:ext cx="1055297" cy="500568"/>
      </dsp:txXfrm>
    </dsp:sp>
    <dsp:sp modelId="{BB58FB47-98CB-A340-86DD-F7A9B177F363}">
      <dsp:nvSpPr>
        <dsp:cNvPr id="0" name=""/>
        <dsp:cNvSpPr/>
      </dsp:nvSpPr>
      <dsp:spPr>
        <a:xfrm>
          <a:off x="7379612" y="2994289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Modelo de Gestão dos recursos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06692" y="3021369"/>
        <a:ext cx="1055297" cy="500568"/>
      </dsp:txXfrm>
    </dsp:sp>
    <dsp:sp modelId="{DF8811AA-332A-E740-97D1-308B604E4D60}">
      <dsp:nvSpPr>
        <dsp:cNvPr id="0" name=""/>
        <dsp:cNvSpPr/>
      </dsp:nvSpPr>
      <dsp:spPr>
        <a:xfrm>
          <a:off x="7004523" y="3931990"/>
          <a:ext cx="4639120" cy="554728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Estratégias: Atingimento dos objetivos e metas; Alocação dos recursos com liquidez, rentabilidade e segurança da carteira de investimentos  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31603" y="3959070"/>
        <a:ext cx="4584960" cy="500568"/>
      </dsp:txXfrm>
    </dsp:sp>
    <dsp:sp modelId="{A674EEE4-12C3-CE42-B5ED-95B54069E2C5}">
      <dsp:nvSpPr>
        <dsp:cNvPr id="0" name=""/>
        <dsp:cNvSpPr/>
      </dsp:nvSpPr>
      <dsp:spPr>
        <a:xfrm>
          <a:off x="6812102" y="5039604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Metodologias 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39182" y="5066684"/>
        <a:ext cx="1055297" cy="500568"/>
      </dsp:txXfrm>
    </dsp:sp>
    <dsp:sp modelId="{75548BBC-ED34-594B-89C8-AA61CB601B46}">
      <dsp:nvSpPr>
        <dsp:cNvPr id="0" name=""/>
        <dsp:cNvSpPr/>
      </dsp:nvSpPr>
      <dsp:spPr>
        <a:xfrm>
          <a:off x="5013005" y="6111798"/>
          <a:ext cx="2468044" cy="472845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Indicadores</a:t>
          </a: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dos </a:t>
          </a: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Relatórios</a:t>
          </a: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Diário</a:t>
          </a: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e Mensal</a:t>
          </a:r>
        </a:p>
      </dsp:txBody>
      <dsp:txXfrm>
        <a:off x="5036087" y="6134880"/>
        <a:ext cx="2421880" cy="426681"/>
      </dsp:txXfrm>
    </dsp:sp>
    <dsp:sp modelId="{C4DA1D3A-F9AE-EA43-9AA4-D9EDFF30CA2C}">
      <dsp:nvSpPr>
        <dsp:cNvPr id="0" name=""/>
        <dsp:cNvSpPr/>
      </dsp:nvSpPr>
      <dsp:spPr>
        <a:xfrm>
          <a:off x="1240143" y="6029915"/>
          <a:ext cx="1742226" cy="554728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Cálculos da Política de Investimentos 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7223" y="6056995"/>
        <a:ext cx="1688066" cy="500568"/>
      </dsp:txXfrm>
    </dsp:sp>
    <dsp:sp modelId="{9231A87C-4276-A240-B554-407CA07436C7}">
      <dsp:nvSpPr>
        <dsp:cNvPr id="0" name=""/>
        <dsp:cNvSpPr/>
      </dsp:nvSpPr>
      <dsp:spPr>
        <a:xfrm>
          <a:off x="973319" y="5095371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Formulação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0399" y="5122451"/>
        <a:ext cx="1055297" cy="500568"/>
      </dsp:txXfrm>
    </dsp:sp>
    <dsp:sp modelId="{8C13C867-BEB3-6D4A-AF27-4B293B76DFE8}">
      <dsp:nvSpPr>
        <dsp:cNvPr id="0" name=""/>
        <dsp:cNvSpPr/>
      </dsp:nvSpPr>
      <dsp:spPr>
        <a:xfrm>
          <a:off x="462438" y="4061589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Deliberaçōes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9518" y="4088669"/>
        <a:ext cx="1055297" cy="500568"/>
      </dsp:txXfrm>
    </dsp:sp>
    <dsp:sp modelId="{AE3A8848-6004-4D4C-B8F5-8DFD9FC92DBD}">
      <dsp:nvSpPr>
        <dsp:cNvPr id="0" name=""/>
        <dsp:cNvSpPr/>
      </dsp:nvSpPr>
      <dsp:spPr>
        <a:xfrm>
          <a:off x="309610" y="2986685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Remessa</a:t>
          </a: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CADPREV</a:t>
          </a:r>
        </a:p>
      </dsp:txBody>
      <dsp:txXfrm>
        <a:off x="336690" y="3013765"/>
        <a:ext cx="1055297" cy="500568"/>
      </dsp:txXfrm>
    </dsp:sp>
    <dsp:sp modelId="{1FD7BEAA-DFA3-954C-ADC4-77F8516BDABD}">
      <dsp:nvSpPr>
        <dsp:cNvPr id="0" name=""/>
        <dsp:cNvSpPr/>
      </dsp:nvSpPr>
      <dsp:spPr>
        <a:xfrm>
          <a:off x="504248" y="1965185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Declaração</a:t>
          </a: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Veracidade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1328" y="1992265"/>
        <a:ext cx="1055297" cy="500568"/>
      </dsp:txXfrm>
    </dsp:sp>
    <dsp:sp modelId="{E8F37359-1181-8F41-96F7-CC6F1446A4BC}">
      <dsp:nvSpPr>
        <dsp:cNvPr id="0" name=""/>
        <dsp:cNvSpPr/>
      </dsp:nvSpPr>
      <dsp:spPr>
        <a:xfrm>
          <a:off x="1046130" y="1101462"/>
          <a:ext cx="1109457" cy="554728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Publicação</a:t>
          </a:r>
          <a:r>
            <a:rPr lang="en-US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-</a:t>
          </a: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Transparência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3210" y="1128542"/>
        <a:ext cx="1055297" cy="500568"/>
      </dsp:txXfrm>
    </dsp:sp>
    <dsp:sp modelId="{8F5E5384-E980-7B4F-AB58-CB271021499E}">
      <dsp:nvSpPr>
        <dsp:cNvPr id="0" name=""/>
        <dsp:cNvSpPr/>
      </dsp:nvSpPr>
      <dsp:spPr>
        <a:xfrm>
          <a:off x="1711732" y="250927"/>
          <a:ext cx="1436293" cy="554728"/>
        </a:xfrm>
        <a:prstGeom prst="round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Acompanhamento 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8812" y="278007"/>
        <a:ext cx="1382133" cy="500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4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8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7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9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0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337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0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03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94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589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9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7E6E-F2E6-F04B-A34F-796923DE56EA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FACA-F8D8-5941-B85B-96D4B3FA2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0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&#225;lculo%20Pol&#237;tica%20Investimentos.xl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zemarcos@recife.pe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A92E3-8DD8-454B-A049-E177E029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28" y="3317717"/>
            <a:ext cx="10680343" cy="1497655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RPPS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– </a:t>
            </a:r>
            <a:r>
              <a:rPr lang="en-US" b="1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Política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de </a:t>
            </a:r>
            <a:r>
              <a:rPr lang="en-US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Investimentos</a:t>
            </a:r>
            <a:endParaRPr lang="en-US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8" name="Picture 2" descr="ABIPEM">
            <a:extLst>
              <a:ext uri="{FF2B5EF4-FFF2-40B4-BE49-F238E27FC236}">
                <a16:creationId xmlns:a16="http://schemas.microsoft.com/office/drawing/2014/main" id="{9FCB1746-A72C-0F49-95DE-FFB0B77B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5" y="1076113"/>
            <a:ext cx="4045057" cy="14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975B74-E147-9C48-89F6-B2EFFC60B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094" y="581919"/>
            <a:ext cx="3461286" cy="19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5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327490"/>
            <a:ext cx="11748837" cy="64342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Percentual de participação dos investimentos em relação ao Volume sob Gestão ANBIMA;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Percentual de participação dos RPPS em relação ao Volume sob Administração ANBIMA;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Percentual de Composição da Carteira por Benchmark;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Composição da Carteira de Investimentos: Renda Fixa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Renda Variável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Volatilidade da Carteira por Fundos de Investimentos e Títulos: muito baixa; baixa; média; alta e muito alta;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Prazos Gerais de Liquidação: Curto Prazo; Médio Prazo e Longo Prazo;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Acompanhamento Geral da Política de Investimentos;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Rentabilidade Mensal por Segmento da Carteira de Investimentos;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Rentabilidade Acumulada por Segmento da Carteira de Investimentos</a:t>
            </a:r>
            <a:endParaRPr lang="pt-BR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MENSALMENTE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Além dos citados: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Resumo do Patrimônio Líquido e Rentabilidade da Carteira de Investimentos contendo os seguintes dados: Data; Saldo; Rendimento mês; % Rendimento Carteira e o resumo anual;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8487F44-08FF-F045-8A83-AD1FE61A7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55303"/>
              </p:ext>
            </p:extLst>
          </p:nvPr>
        </p:nvGraphicFramePr>
        <p:xfrm>
          <a:off x="347579" y="238403"/>
          <a:ext cx="1147271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714">
                  <a:extLst>
                    <a:ext uri="{9D8B030D-6E8A-4147-A177-3AD203B41FA5}">
                      <a16:colId xmlns:a16="http://schemas.microsoft.com/office/drawing/2014/main" val="130549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INDICADORES DOS RELATÓRIOS: DIÁRIO E MENSAL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9560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70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327490"/>
            <a:ext cx="11748837" cy="64342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MENSALMENTE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Gráfico comparativo da carteira: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Rendimento da Carteira (%) x Crescimento da Carteira (%) do ano atual;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Rendimento da Carteira (%)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IPCA + 6%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CDI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IMA-B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IBOVESPA do ano atual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Fluxo mensal de caixa com resumo anual de recebimentos/pagamentos;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Contratos de prestação de serviços da Gerência de Investimentos com os fluxos de pagamentos mensais e resumo anual;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Evolução da Carteira de Investimentos e Superávit atuarias da Carteira de Investimentos;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Panorama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Macroeconômico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Desempenho da Carteira de Investimentos;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Parecer do Comitê de Investimentos e Conselho Fiscal;</a:t>
            </a:r>
          </a:p>
          <a:p>
            <a:pPr marL="0" lvl="0" indent="0" algn="just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8487F44-08FF-F045-8A83-AD1FE61A7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39604"/>
              </p:ext>
            </p:extLst>
          </p:nvPr>
        </p:nvGraphicFramePr>
        <p:xfrm>
          <a:off x="347578" y="238403"/>
          <a:ext cx="116539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3921">
                  <a:extLst>
                    <a:ext uri="{9D8B030D-6E8A-4147-A177-3AD203B41FA5}">
                      <a16:colId xmlns:a16="http://schemas.microsoft.com/office/drawing/2014/main" val="130549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INDICADORES DOS RELATÓRIOS: DIÁRIO E MENSAL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9560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89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327490"/>
            <a:ext cx="11748837" cy="64342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MENSALMENTE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Estatística da Carteira de Investimentos contendo os seguintes dados: Benchmark; Retorno de Ano 2011 a 2019; Retorno Médio Mensal; Retorno Médio Anual; Retorno Total; Maior Retorno; Menor Retorno;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Qtde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 mês Positivo;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Qtde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 mês Negativo;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Qtde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 mês acima do Benchmark;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Qtde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 mês abaixo do Benchmark; Risco Mensal Período; Risco Anual do Período; Em 68% dos dados o retorno ficará entre; Em 95% dos dados o retorno ficará entre; Retorno Relativo ao Benchmark; Retorno Relativo ao CDI; Retorno Relativo ao IBOVESPA;  Retorno Relativo ao IMA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 Retorno Relativo ao IPCA + 6% ano; Sharpe;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 VAR (95%); Correlação CDI; Correlação IMA-B; Correlação IBOVESPA; Sharpe Modificado; Beta (12 meses); Erro Quadrático Médio (EQM). </a:t>
            </a:r>
          </a:p>
          <a:p>
            <a:pPr lvl="0"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t-BR" dirty="0"/>
          </a:p>
          <a:p>
            <a:pPr marL="0" lvl="0" indent="0">
              <a:buNone/>
            </a:pPr>
            <a:r>
              <a:rPr lang="pt-BR" dirty="0"/>
              <a:t> </a:t>
            </a: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8487F44-08FF-F045-8A83-AD1FE61A7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86042"/>
              </p:ext>
            </p:extLst>
          </p:nvPr>
        </p:nvGraphicFramePr>
        <p:xfrm>
          <a:off x="347579" y="238403"/>
          <a:ext cx="115507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0772">
                  <a:extLst>
                    <a:ext uri="{9D8B030D-6E8A-4147-A177-3AD203B41FA5}">
                      <a16:colId xmlns:a16="http://schemas.microsoft.com/office/drawing/2014/main" val="130549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INDICADORES DOS RELATÓRIOS: DIÁRIO E MENSAL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9560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53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EECF181-BEEA-B948-8F75-45EBBB59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858643"/>
            <a:ext cx="11748837" cy="591513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pt-BR" sz="31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Procedimentos:</a:t>
            </a:r>
          </a:p>
          <a:p>
            <a:pPr marL="0" indent="0" algn="just">
              <a:buNone/>
            </a:pPr>
            <a:endParaRPr lang="pt-BR" sz="4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Coleta de Cenários, em especial, o FOCUS do BACEN;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Coleta de "Dados Estatísticos de Indicadores – Série Histórica de pelo menos 5 anos, de alguns indicadores como: CDI; IBOV; IMA-G; IMA-B; IMA-B 5; IMA-B 5+; IRF-;MIRF-M 1; IDKA IPCA 2ª; IBXX; IBXL; DIV; IGCX; IFIX; SMLL; IPCA; % CDI;IPCA+6% </a:t>
            </a:r>
            <a:r>
              <a:rPr lang="pt-B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Coleta de “Dados Estatísticos de Indicadores – Série Histórica de pelo menos 5 anos ” de todos os retornos dos fundos que compõe a carteira de investimentos;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 definição da meta para a carteira de investimentos;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 definição dos prêmios para Renda Variável e Estruturados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Elaboração dos cálculos conforme planilha em anexo. </a:t>
            </a:r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Cálculo Política Investimentos.xlsx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sz="3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t-BR" dirty="0"/>
          </a:p>
          <a:p>
            <a:pPr marL="0" lvl="0" indent="0">
              <a:buNone/>
            </a:pPr>
            <a:r>
              <a:rPr lang="pt-BR" dirty="0"/>
              <a:t> </a:t>
            </a: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81517"/>
              </p:ext>
            </p:extLst>
          </p:nvPr>
        </p:nvGraphicFramePr>
        <p:xfrm>
          <a:off x="252664" y="401444"/>
          <a:ext cx="117488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836">
                  <a:extLst>
                    <a:ext uri="{9D8B030D-6E8A-4147-A177-3AD203B41FA5}">
                      <a16:colId xmlns:a16="http://schemas.microsoft.com/office/drawing/2014/main" val="351713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CÁLCULOS DA POLÍTICA DE INVESTIMENTOS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1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9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EECF181-BEEA-B948-8F75-45EBBB59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858643"/>
            <a:ext cx="11748837" cy="59151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4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Através de aplicativo de editor de texto, exemplo: “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” descreva os procedimentos informados conforme os tópicos mencionados anteriormente;</a:t>
            </a:r>
          </a:p>
          <a:p>
            <a:pPr lvl="0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Acesse o CADPREV local – DPIN, e preencha todos os dados solicitados no DPIN, conforme a Política que está sendo elaborada. Salvar, e imprimir em “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” e transformar o arquivo do DPIN em 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 para “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”. Juntar o arquivo do “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” em que descreveu a Política com o arquivo “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” do DPIN, com isso, terá certeza de que a declaração de veracidade do DPIN está em conformidade com a Política de Investimentos. </a:t>
            </a:r>
          </a:p>
          <a:p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t-BR" dirty="0"/>
          </a:p>
          <a:p>
            <a:pPr marL="0" indent="0" algn="just">
              <a:buNone/>
            </a:pPr>
            <a:r>
              <a:rPr lang="pt-BR" dirty="0"/>
              <a:t> </a:t>
            </a:r>
            <a:endParaRPr lang="pt-BR" sz="4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Encaminhar com antecedência necessária para aprovação ou alteração da Política de Investimentos por parte do Comitê de Investimentos;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Após a aprovação por parte do Comitê de Investimentos, submeter a Política de Investimentos para o Conselho Deliberativo do RPPS.</a:t>
            </a:r>
          </a:p>
          <a:p>
            <a:pPr marL="0" lv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41185"/>
              </p:ext>
            </p:extLst>
          </p:nvPr>
        </p:nvGraphicFramePr>
        <p:xfrm>
          <a:off x="252664" y="401444"/>
          <a:ext cx="117488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836">
                  <a:extLst>
                    <a:ext uri="{9D8B030D-6E8A-4147-A177-3AD203B41FA5}">
                      <a16:colId xmlns:a16="http://schemas.microsoft.com/office/drawing/2014/main" val="351713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FORMULAÇÃO DA POLÍTICA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1370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AC6CDF5-C2AF-BF4C-96CA-6A2405726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27063"/>
              </p:ext>
            </p:extLst>
          </p:nvPr>
        </p:nvGraphicFramePr>
        <p:xfrm>
          <a:off x="252662" y="4366708"/>
          <a:ext cx="1174883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838">
                  <a:extLst>
                    <a:ext uri="{9D8B030D-6E8A-4147-A177-3AD203B41FA5}">
                      <a16:colId xmlns:a16="http://schemas.microsoft.com/office/drawing/2014/main" val="4149260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DELIBERAÇÕES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25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80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EECF181-BEEA-B948-8F75-45EBBB59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98783"/>
            <a:ext cx="11748837" cy="6574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4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Efetuar a remessa do arquivo “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” da Política de Investimentos;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Verificar o processamento;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Enviar cópia da Política de Investimentos;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Imprimir e enviar a Declaração de Veracidade</a:t>
            </a:r>
          </a:p>
          <a:p>
            <a:pPr lvl="0">
              <a:buFont typeface="Wingdings" pitchFamily="2" charset="2"/>
              <a:buChar char="Ø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sz="2400" dirty="0"/>
              <a:t>Publicar a Política de Investimentos para conhecimento por parte de todos</a:t>
            </a:r>
            <a:endParaRPr lang="pt-BR" dirty="0"/>
          </a:p>
          <a:p>
            <a:pPr marL="0" lvl="0" indent="0">
              <a:buNone/>
            </a:pPr>
            <a:r>
              <a:rPr lang="pt-BR" dirty="0"/>
              <a:t> 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/>
          </a:p>
          <a:p>
            <a:pPr algn="just">
              <a:buFont typeface="Wingdings" pitchFamily="2" charset="2"/>
              <a:buChar char="Ø"/>
            </a:pPr>
            <a:r>
              <a:rPr lang="pt-BR" sz="2400" dirty="0"/>
              <a:t>Efetuar o acompanhamento diário da Política de Investimentos. Não sendo possível, pelo menos fazer de forma mensal.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22023"/>
              </p:ext>
            </p:extLst>
          </p:nvPr>
        </p:nvGraphicFramePr>
        <p:xfrm>
          <a:off x="252664" y="401444"/>
          <a:ext cx="117488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836">
                  <a:extLst>
                    <a:ext uri="{9D8B030D-6E8A-4147-A177-3AD203B41FA5}">
                      <a16:colId xmlns:a16="http://schemas.microsoft.com/office/drawing/2014/main" val="351713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REMESSA CADPREV WEB e DECLARAÇÃO DE VERACIDADE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1370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C0B4534-585A-9540-8248-87E16A7B6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93972"/>
              </p:ext>
            </p:extLst>
          </p:nvPr>
        </p:nvGraphicFramePr>
        <p:xfrm>
          <a:off x="190501" y="2971800"/>
          <a:ext cx="117488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836">
                  <a:extLst>
                    <a:ext uri="{9D8B030D-6E8A-4147-A177-3AD203B41FA5}">
                      <a16:colId xmlns:a16="http://schemas.microsoft.com/office/drawing/2014/main" val="1100603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PUBLICIDADE DA POLÍTICA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615525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2DDB79D-584C-AD4F-9BCE-58E65BD05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87133"/>
              </p:ext>
            </p:extLst>
          </p:nvPr>
        </p:nvGraphicFramePr>
        <p:xfrm>
          <a:off x="221580" y="4215035"/>
          <a:ext cx="1174883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837">
                  <a:extLst>
                    <a:ext uri="{9D8B030D-6E8A-4147-A177-3AD203B41FA5}">
                      <a16:colId xmlns:a16="http://schemas.microsoft.com/office/drawing/2014/main" val="2497851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ACOMPANHAMENTO DA POLÍTICA DE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4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89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EECF181-BEEA-B948-8F75-45EBBB59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98783"/>
            <a:ext cx="11748837" cy="65749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4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JOSÉ MARCOS ALVES DE BARROS</a:t>
            </a:r>
          </a:p>
          <a:p>
            <a:pPr marL="0" lvl="0" indent="0" algn="ctr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zemarcos@recife.pe.gov.br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(81) 99766-1068</a:t>
            </a:r>
          </a:p>
          <a:p>
            <a:pPr lvl="0">
              <a:buFont typeface="Wingdings" pitchFamily="2" charset="2"/>
              <a:buChar char="Ø"/>
            </a:pP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dirty="0"/>
              <a:t> </a:t>
            </a:r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71796"/>
              </p:ext>
            </p:extLst>
          </p:nvPr>
        </p:nvGraphicFramePr>
        <p:xfrm>
          <a:off x="252664" y="401444"/>
          <a:ext cx="117488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836">
                  <a:extLst>
                    <a:ext uri="{9D8B030D-6E8A-4147-A177-3AD203B41FA5}">
                      <a16:colId xmlns:a16="http://schemas.microsoft.com/office/drawing/2014/main" val="351713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DADOS</a:t>
                      </a:r>
                      <a:r>
                        <a:rPr lang="pt-BR" sz="2400" baseline="0" dirty="0"/>
                        <a:t> PARA CONTATOS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1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2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301FA27E-03A2-488B-AFAC-3EF550320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598699"/>
              </p:ext>
            </p:extLst>
          </p:nvPr>
        </p:nvGraphicFramePr>
        <p:xfrm>
          <a:off x="271462" y="100361"/>
          <a:ext cx="11772901" cy="658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48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3" y="128588"/>
            <a:ext cx="11998712" cy="6615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 principal objetivo da Política de Investimentos é traçar as diretrizes relativas à gestão dos investimentos de forma a buscar o atingimento da meta atuarial definida, visando o equilíbrio econômico-financeiro ao longo do tempo e a garantia do efetivo pagamento dos segurados e pensionistas do RPPS.</a:t>
            </a: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Procura-se através deste documento assegurar o claro entendimento não só dos gestores, segurados e pensionistas, como também dos provedores externos de serviços, além dos órgãos reguladores, dos objetivos e restrições quanto aos investimentos do Instituto.</a:t>
            </a: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Objetiva-se, também, com a Política de Investimentos, observados os fatores de liquidez, segurança, rentabilidade e transparência, o estabelecimento de critérios objetivos e racionais na avaliação das classes de ativos, dos administradores, dos gestores externos e custodiantes de carteiras de títulos públicos e de fundos de investimento, além das estratégias empregadas de modo a diversificar a carteira, como forma de redução dos riscos.</a:t>
            </a: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5FCD157-C727-7B46-A712-3A1D7041D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93904"/>
              </p:ext>
            </p:extLst>
          </p:nvPr>
        </p:nvGraphicFramePr>
        <p:xfrm>
          <a:off x="111513" y="505326"/>
          <a:ext cx="119987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8711">
                  <a:extLst>
                    <a:ext uri="{9D8B030D-6E8A-4147-A177-3AD203B41FA5}">
                      <a16:colId xmlns:a16="http://schemas.microsoft.com/office/drawing/2014/main" val="2502228067"/>
                    </a:ext>
                  </a:extLst>
                </a:gridCol>
              </a:tblGrid>
              <a:tr h="30692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45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50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28588"/>
            <a:ext cx="11748837" cy="6600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meta se constitui nos parâmetros de rentabilidade a serem perseguidos, observando compatibilidade com o perfil das obrigações e tendo em vista a necessidade de busca e manutenção do equilíbrio financeiro e atuarial e os limites de diversificação e concentração previstos na Resolução 3.922/2010.</a:t>
            </a:r>
          </a:p>
          <a:p>
            <a:pPr marL="0" indent="0" algn="just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Os investimentos financeiros devem ser feitos de forma a perseguir a meta.   </a:t>
            </a:r>
          </a:p>
          <a:p>
            <a:pPr marL="0" indent="0" algn="just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Para o estabelecimento da meta é preciso utilizar cenários do mercado e o FOCUS do BANCEN, quando da  realização dos cálculos da Política de Investimentos. Utilizar modelo de cálculo, com série de dados de pelo menos 3 a 5 anos. Realizar projeções dos fluxos financeiros e encontrar expectativas para indicadores futuros: CDI; IBOV; IMA-G; IMA-B; IMA-B5; IRF-M; IRF-M1. Este ponto será tratado de modo específico em “cálculo da política”. </a:t>
            </a:r>
          </a:p>
          <a:p>
            <a:pPr marL="0" indent="0" algn="just"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ED1B44-9D08-504C-A211-3A7147994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96423"/>
              </p:ext>
            </p:extLst>
          </p:nvPr>
        </p:nvGraphicFramePr>
        <p:xfrm>
          <a:off x="133815" y="442940"/>
          <a:ext cx="1177568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5687">
                  <a:extLst>
                    <a:ext uri="{9D8B030D-6E8A-4147-A177-3AD203B41FA5}">
                      <a16:colId xmlns:a16="http://schemas.microsoft.com/office/drawing/2014/main" val="2601397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6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81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28588"/>
            <a:ext cx="11748837" cy="6600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Conselho Deliberativo, Conselho Fiscal, Comitê de Investimentos, Diretoria Executiva, Gestor de Recursos, Ente e RPPS.</a:t>
            </a:r>
          </a:p>
          <a:p>
            <a:pPr marL="0" lvl="0" indent="0">
              <a:buNone/>
            </a:pP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Normalmente as alçadas são definidas pelo Conselho Deliberativo através de reunião ordinária e publicação de normativo sobre o tema. No entanto, a Política de Investimentos é instrumento importante para se promover alterações ou manutenção. 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Definir o modelo de Gestão dos recursos financeiros. Pode ser Próprio, por entidade autorizada e credenciada ou mista. Atentar para os critérios de contratação da entidade autorizada e credenciada.</a:t>
            </a:r>
          </a:p>
          <a:p>
            <a:pPr marL="0" indent="0">
              <a:buNone/>
            </a:pP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4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7640308-4862-1B42-934B-72334E1BC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44915"/>
              </p:ext>
            </p:extLst>
          </p:nvPr>
        </p:nvGraphicFramePr>
        <p:xfrm>
          <a:off x="347578" y="284998"/>
          <a:ext cx="1155077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0773">
                  <a:extLst>
                    <a:ext uri="{9D8B030D-6E8A-4147-A177-3AD203B41FA5}">
                      <a16:colId xmlns:a16="http://schemas.microsoft.com/office/drawing/2014/main" val="1762855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COMPETÊNCIAS E RESPONSABILIDADES DOS ÓRGÃOS: ENTE, RPPS, CONSELHOS, COMITÊ E GESTOR DE 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4177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FF13273-32A1-0D4F-B61D-2477BFEED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82726"/>
              </p:ext>
            </p:extLst>
          </p:nvPr>
        </p:nvGraphicFramePr>
        <p:xfrm>
          <a:off x="347577" y="2354494"/>
          <a:ext cx="1155077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0773">
                  <a:extLst>
                    <a:ext uri="{9D8B030D-6E8A-4147-A177-3AD203B41FA5}">
                      <a16:colId xmlns:a16="http://schemas.microsoft.com/office/drawing/2014/main" val="188141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ALÇADAS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59354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1D45CEA-731A-8E49-9787-499E91865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92193"/>
              </p:ext>
            </p:extLst>
          </p:nvPr>
        </p:nvGraphicFramePr>
        <p:xfrm>
          <a:off x="347576" y="4393406"/>
          <a:ext cx="115507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0774">
                  <a:extLst>
                    <a:ext uri="{9D8B030D-6E8A-4147-A177-3AD203B41FA5}">
                      <a16:colId xmlns:a16="http://schemas.microsoft.com/office/drawing/2014/main" val="2072456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MODELO DE GESTÃO DE 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4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4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7640308-4862-1B42-934B-72334E1BC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00962"/>
              </p:ext>
            </p:extLst>
          </p:nvPr>
        </p:nvGraphicFramePr>
        <p:xfrm>
          <a:off x="347578" y="284998"/>
          <a:ext cx="1168458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588">
                  <a:extLst>
                    <a:ext uri="{9D8B030D-6E8A-4147-A177-3AD203B41FA5}">
                      <a16:colId xmlns:a16="http://schemas.microsoft.com/office/drawing/2014/main" val="1762855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pt-BR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ESTRATRÉGIAS: ATINGIMENTO DOS OBJETIVOS E METAS; ALOCAÇÃO DOS RECURSOS COM  LIQUIDEZ, RENTABILIDADE E SEGURANÇA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41777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8AB61AFD-881D-D94E-968E-4B03F3A1EB73}"/>
              </a:ext>
            </a:extLst>
          </p:cNvPr>
          <p:cNvSpPr/>
          <p:nvPr/>
        </p:nvSpPr>
        <p:spPr>
          <a:xfrm>
            <a:off x="347577" y="1305342"/>
            <a:ext cx="116845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indent="44958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Para se cumprir os objetivos definidos na Política de Investimentos é preciso estar atento aos cenários e projeções econômicas traçados e efetivamente realizados. O RPPS deve atuar de maneira dinâmica, sabendo aproveitar da melhor maneira as oportunidades do mercado financeiro. A estratégia de investimento e desinvestimento deverá levar em consideração o cenário atual, além das regras definidas pelo Conselho Monetário Nacional e Secretaria de Previdência e do RPPS.</a:t>
            </a:r>
          </a:p>
          <a:p>
            <a:pPr marR="50800" indent="449580" algn="just">
              <a:spcAft>
                <a:spcPts val="0"/>
              </a:spcAft>
            </a:pPr>
            <a:endParaRPr lang="pt-BR" sz="24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50800" indent="44958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Podem ser utilizados diversos instrumentos estratégicos de gestão da carteira de investimentos, dentre os quais podemos citar: </a:t>
            </a:r>
          </a:p>
          <a:p>
            <a:pPr marL="342900" marR="508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Análise, credenciamento e atualizações adequados das Instituições e dos Fundos de Investimentos; </a:t>
            </a:r>
          </a:p>
          <a:p>
            <a:pPr marL="342900" marR="508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Acompanhamento diário e mensal da carteira de investimentos;</a:t>
            </a:r>
          </a:p>
          <a:p>
            <a:pPr marL="342900" marR="508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Autorização de Aplicação e Resgate (APR) com o máximo de informações; </a:t>
            </a:r>
          </a:p>
          <a:p>
            <a:pPr marL="342900" marR="508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Deliberações de Investimentos o máximo de informações.</a:t>
            </a:r>
          </a:p>
          <a:p>
            <a:pPr marR="50800" indent="449580" algn="just">
              <a:spcAft>
                <a:spcPts val="0"/>
              </a:spcAft>
            </a:pPr>
            <a:endParaRPr lang="pt-BR" sz="24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50800" indent="449580" algn="just">
              <a:spcAft>
                <a:spcPts val="0"/>
              </a:spcAft>
            </a:pPr>
            <a:endParaRPr lang="pt-BR" sz="24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50800" indent="449580" algn="just">
              <a:spcAft>
                <a:spcPts val="0"/>
              </a:spcAft>
            </a:pPr>
            <a:endParaRPr lang="pt-BR" sz="24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4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28588"/>
            <a:ext cx="11939337" cy="6615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seguir destacamos algumas metodologias</a:t>
            </a:r>
            <a:r>
              <a:rPr lang="pt-BR" sz="2400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Credenciamento, atualizações e análises adequados das Instituições e dos Fundos de Investimentos;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Metodologia e critérios a serem adotados para análise prévia dos riscos dos investimentos, bem como as diretrizes para o seu controle e monitoramento;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Metodologia e critérios a serem adotados para avaliação e acompanhamento do retorno esperado dos investimentos e dos custos dos mesmos;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Limites utilizados para investimentos em títulos e valores mobiliários de emissão ou coobrigação de uma mesma pessoa jurídica;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Distribuição da Carteira por prazos de liquidação dos investimentos;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Modelo de Relatório Mensal de Acompanhamento da Carteira de Investimentos e publicação mensal, devendo conter no mínimo os dados solicitados pela Secretaria de Previdência;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Precificação e marcação dos ativos à mercado e pela curva de juros no caso dos Títulos Públicos adquiridos de forma direta para a carteira de investimentos;</a:t>
            </a:r>
          </a:p>
          <a:p>
            <a:pPr>
              <a:buFont typeface="Wingdings" pitchFamily="2" charset="2"/>
              <a:buChar char="Ø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B562293-DA5C-4A42-97D7-460D44E2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42463"/>
              </p:ext>
            </p:extLst>
          </p:nvPr>
        </p:nvGraphicFramePr>
        <p:xfrm>
          <a:off x="359609" y="250434"/>
          <a:ext cx="1171716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7161">
                  <a:extLst>
                    <a:ext uri="{9D8B030D-6E8A-4147-A177-3AD203B41FA5}">
                      <a16:colId xmlns:a16="http://schemas.microsoft.com/office/drawing/2014/main" val="2438103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METODOLOGIAS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83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47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28588"/>
            <a:ext cx="11939337" cy="66151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Cenários e indicadores do mercado;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Acompanhamento diário e mensal da Carteira de Investimentos e demais procedimentos como controles de contratos de prestação de serviços e outros;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Critérios de encaminhamento prévio da Pauta de Deliberações de Investimentos para os órgãos competentes;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Registro e guarda das Deliberações de Investimentos pelos órgãos competentes, contendo o máximo de informações das instituições e dos fundos de investimentos;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Realização diária, quando possível,  das APR - Autorização de Aplicação e Resgate e  registros no DAIR. Ainda, sendo possível, já efetuar a publicação;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Registro, guarda e publicação mensal das Atas de Deliberações;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Plano de contingência a ser aplicado com as medidas a serem adotadas em caso de descumprimento dos limites e requisitos previstos na Resolução 3.922/2010 e dos parâmetros estabelecidos nas normas gerais dos regimes próprios de previdência social, de excessiva exposição a riscos ou de potenciais perdas dos recursos;</a:t>
            </a:r>
            <a:endParaRPr 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Pró Gestão</a:t>
            </a:r>
          </a:p>
          <a:p>
            <a:pPr lvl="0">
              <a:buFont typeface="Wingdings" pitchFamily="2" charset="2"/>
              <a:buChar char="Ø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pt-B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B562293-DA5C-4A42-97D7-460D44E2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42463"/>
              </p:ext>
            </p:extLst>
          </p:nvPr>
        </p:nvGraphicFramePr>
        <p:xfrm>
          <a:off x="359609" y="250434"/>
          <a:ext cx="1171716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7161">
                  <a:extLst>
                    <a:ext uri="{9D8B030D-6E8A-4147-A177-3AD203B41FA5}">
                      <a16:colId xmlns:a16="http://schemas.microsoft.com/office/drawing/2014/main" val="2438103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METODOLOGIAS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83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12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1E3A09-6972-B546-987E-C9B6B7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327490"/>
            <a:ext cx="11748837" cy="64342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DIARIAMENTE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 e % dos gestores e administradores por RF, RV e Exterior;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Arquivo contendo: Nome do Fundo; Gestor; Administrador; Taxa de Administração Anual (%); Benchmark (Índice de Referência anual); Taxa Performance; % PL RECIPREV; % PL Fundo; Saldo (</a:t>
            </a:r>
            <a:r>
              <a:rPr lang="pt-BR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$); CNPJ do fundo; Rentabilidade do Produto (mensal); Rentabilidade do Produto (anual); Prazo de Liquidação; Artigo da Resolução 3.922/10; Classificação Risco do Fundo;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Evolução Mensal do Patrimônio Líquido da Carteira de Investimentos;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Percentual de Participação das Instituições Administradoras na Carteira;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Percentual de Participação das Instituições Administradoras Consolidado por Grupo Econômico – Carteira;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Percentual de Participação das Instituições Gestoras na Carteira;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Percentual de participação dos investimentos em relação ao Volume sob Administração ANBIMA;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Percentual de participação dos investimentos em relação ao Volume Consolidado por Grupo Econômico sob Administração ANBMA;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8487F44-08FF-F045-8A83-AD1FE61A7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04175"/>
              </p:ext>
            </p:extLst>
          </p:nvPr>
        </p:nvGraphicFramePr>
        <p:xfrm>
          <a:off x="347578" y="238403"/>
          <a:ext cx="116539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3921">
                  <a:extLst>
                    <a:ext uri="{9D8B030D-6E8A-4147-A177-3AD203B41FA5}">
                      <a16:colId xmlns:a16="http://schemas.microsoft.com/office/drawing/2014/main" val="130549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INDICADORES DOS RELATÓRIOS: DIÁRIO E MENSAL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9560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185A4EB-6D6E-F840-B501-BD4E0836600F}"/>
              </a:ext>
            </a:extLst>
          </p:cNvPr>
          <p:cNvSpPr txBox="1"/>
          <p:nvPr/>
        </p:nvSpPr>
        <p:spPr>
          <a:xfrm>
            <a:off x="2298032" y="1961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247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567</TotalTime>
  <Words>1835</Words>
  <Application>Microsoft Office PowerPoint</Application>
  <PresentationFormat>Widescreen</PresentationFormat>
  <Paragraphs>193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Tema do Office</vt:lpstr>
      <vt:lpstr>RPPS – Política de Investimentos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RPPS - Política de Investimentos</dc:title>
  <dc:creator>José Marcos</dc:creator>
  <cp:lastModifiedBy>Calion</cp:lastModifiedBy>
  <cp:revision>74</cp:revision>
  <dcterms:created xsi:type="dcterms:W3CDTF">2019-02-02T21:36:35Z</dcterms:created>
  <dcterms:modified xsi:type="dcterms:W3CDTF">2019-03-14T17:00:12Z</dcterms:modified>
</cp:coreProperties>
</file>