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1" r:id="rId3"/>
    <p:sldId id="313" r:id="rId4"/>
    <p:sldId id="319" r:id="rId5"/>
    <p:sldId id="317" r:id="rId6"/>
    <p:sldId id="320" r:id="rId7"/>
    <p:sldId id="321" r:id="rId8"/>
    <p:sldId id="323" r:id="rId9"/>
    <p:sldId id="322" r:id="rId10"/>
    <p:sldId id="297" r:id="rId11"/>
  </p:sldIdLst>
  <p:sldSz cx="12192000" cy="6858000"/>
  <p:notesSz cx="6788150" cy="99234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6600"/>
    <a:srgbClr val="33CC33"/>
    <a:srgbClr val="FFFDAD"/>
    <a:srgbClr val="A7FBC1"/>
    <a:srgbClr val="99FF99"/>
    <a:srgbClr val="C4D7FC"/>
    <a:srgbClr val="2639AC"/>
    <a:srgbClr val="833AC6"/>
    <a:srgbClr val="126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608" autoAdjust="0"/>
  </p:normalViewPr>
  <p:slideViewPr>
    <p:cSldViewPr>
      <p:cViewPr varScale="1">
        <p:scale>
          <a:sx n="66" d="100"/>
          <a:sy n="66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AC98F8-F918-4E78-94EA-DBB375EDE76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1C5170C-C006-4757-AE4D-57BDD034FA0D}">
      <dgm:prSet phldrT="[Texto]"/>
      <dgm:spPr>
        <a:solidFill>
          <a:schemeClr val="tx2"/>
        </a:solidFill>
      </dgm:spPr>
      <dgm:t>
        <a:bodyPr/>
        <a:lstStyle/>
        <a:p>
          <a:r>
            <a:rPr lang="pt-BR" b="1" dirty="0" smtClean="0"/>
            <a:t>IDENTIFICAÇÃO DE APLICAÇÕES DE MAIOR RISCO OU DE MAIOR POTENCIAL DE CAUSAR PREJUÍZOS AOS RPPS;</a:t>
          </a:r>
        </a:p>
        <a:p>
          <a:r>
            <a:rPr lang="pt-BR" b="1" dirty="0" smtClean="0"/>
            <a:t>ANÁLISES DE FUNDOS E EMPRESAS </a:t>
          </a:r>
          <a:r>
            <a:rPr lang="pt-BR" b="1" dirty="0" smtClean="0"/>
            <a:t>EMISSORAS/INVESTIDAS</a:t>
          </a:r>
          <a:endParaRPr lang="pt-BR" b="1" dirty="0"/>
        </a:p>
      </dgm:t>
    </dgm:pt>
    <dgm:pt modelId="{9669F2E1-387F-4C79-B29A-885266779E93}" type="parTrans" cxnId="{37B51F18-A2F7-44BB-BF00-18FAFE83B5EC}">
      <dgm:prSet/>
      <dgm:spPr/>
      <dgm:t>
        <a:bodyPr/>
        <a:lstStyle/>
        <a:p>
          <a:endParaRPr lang="pt-BR"/>
        </a:p>
      </dgm:t>
    </dgm:pt>
    <dgm:pt modelId="{3DB86EBC-2923-47B2-8465-348A3DA0A654}" type="sibTrans" cxnId="{37B51F18-A2F7-44BB-BF00-18FAFE83B5EC}">
      <dgm:prSet/>
      <dgm:spPr/>
      <dgm:t>
        <a:bodyPr/>
        <a:lstStyle/>
        <a:p>
          <a:endParaRPr lang="pt-BR"/>
        </a:p>
      </dgm:t>
    </dgm:pt>
    <dgm:pt modelId="{B89733B5-4DD2-4052-8B23-9C9D18AE9D06}">
      <dgm:prSet phldrT="[Texto]"/>
      <dgm:spPr>
        <a:solidFill>
          <a:schemeClr val="tx2"/>
        </a:solidFill>
      </dgm:spPr>
      <dgm:t>
        <a:bodyPr/>
        <a:lstStyle/>
        <a:p>
          <a:r>
            <a:rPr lang="pt-BR" b="1" dirty="0" smtClean="0"/>
            <a:t>FISCALIZAÇÃO DA SPREV;</a:t>
          </a:r>
        </a:p>
        <a:p>
          <a:r>
            <a:rPr lang="pt-BR" b="1" dirty="0" smtClean="0"/>
            <a:t>ARTICULAÇÃO COM CVM;</a:t>
          </a:r>
        </a:p>
      </dgm:t>
    </dgm:pt>
    <dgm:pt modelId="{907429FD-0F05-4277-84D4-F4C1F2EA3C85}" type="parTrans" cxnId="{C804141A-9A6F-4755-8EE6-EA1C8ECDE9AC}">
      <dgm:prSet/>
      <dgm:spPr/>
      <dgm:t>
        <a:bodyPr/>
        <a:lstStyle/>
        <a:p>
          <a:endParaRPr lang="pt-BR"/>
        </a:p>
      </dgm:t>
    </dgm:pt>
    <dgm:pt modelId="{1FF798BA-4CBD-43F9-B0EA-0A40354F18F5}" type="sibTrans" cxnId="{C804141A-9A6F-4755-8EE6-EA1C8ECDE9AC}">
      <dgm:prSet/>
      <dgm:spPr/>
      <dgm:t>
        <a:bodyPr/>
        <a:lstStyle/>
        <a:p>
          <a:endParaRPr lang="pt-BR"/>
        </a:p>
      </dgm:t>
    </dgm:pt>
    <dgm:pt modelId="{14969186-33C6-4D68-B717-239CF92D0345}">
      <dgm:prSet phldrT="[Texto]"/>
      <dgm:spPr>
        <a:solidFill>
          <a:schemeClr val="tx2"/>
        </a:solidFill>
      </dgm:spPr>
      <dgm:t>
        <a:bodyPr/>
        <a:lstStyle/>
        <a:p>
          <a:r>
            <a:rPr lang="pt-BR" b="1" dirty="0" smtClean="0"/>
            <a:t>INTERAÇÃO COM ÓRGÃOS DE PERSECUÇÃO CRIMINAL</a:t>
          </a:r>
        </a:p>
      </dgm:t>
    </dgm:pt>
    <dgm:pt modelId="{258DC035-8D32-4B99-B3BE-7B0DB28FD2AC}" type="parTrans" cxnId="{BFD9ED89-10F3-4D7E-B8BD-C657CA32E25B}">
      <dgm:prSet/>
      <dgm:spPr/>
      <dgm:t>
        <a:bodyPr/>
        <a:lstStyle/>
        <a:p>
          <a:endParaRPr lang="pt-BR"/>
        </a:p>
      </dgm:t>
    </dgm:pt>
    <dgm:pt modelId="{CEA13E4D-B8AD-4D0F-8B51-6BAD31429461}" type="sibTrans" cxnId="{BFD9ED89-10F3-4D7E-B8BD-C657CA32E25B}">
      <dgm:prSet/>
      <dgm:spPr/>
      <dgm:t>
        <a:bodyPr/>
        <a:lstStyle/>
        <a:p>
          <a:endParaRPr lang="pt-BR"/>
        </a:p>
      </dgm:t>
    </dgm:pt>
    <dgm:pt modelId="{6E766592-5687-465D-B7DA-8EADDC707309}" type="pres">
      <dgm:prSet presAssocID="{8BAC98F8-F918-4E78-94EA-DBB375EDE76B}" presName="CompostProcess" presStyleCnt="0">
        <dgm:presLayoutVars>
          <dgm:dir/>
          <dgm:resizeHandles val="exact"/>
        </dgm:presLayoutVars>
      </dgm:prSet>
      <dgm:spPr/>
    </dgm:pt>
    <dgm:pt modelId="{F024E1C5-0D00-4540-9CE2-6F1034869302}" type="pres">
      <dgm:prSet presAssocID="{8BAC98F8-F918-4E78-94EA-DBB375EDE76B}" presName="arrow" presStyleLbl="bgShp" presStyleIdx="0" presStyleCnt="1"/>
      <dgm:spPr/>
    </dgm:pt>
    <dgm:pt modelId="{BF07A71E-8992-4A7E-9C12-19A13D97D178}" type="pres">
      <dgm:prSet presAssocID="{8BAC98F8-F918-4E78-94EA-DBB375EDE76B}" presName="linearProcess" presStyleCnt="0"/>
      <dgm:spPr/>
    </dgm:pt>
    <dgm:pt modelId="{402C3862-FD26-4D66-B33B-1460D252405A}" type="pres">
      <dgm:prSet presAssocID="{C1C5170C-C006-4757-AE4D-57BDD034FA0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1DFF70-9047-4E67-85A7-0A24D31D6DC1}" type="pres">
      <dgm:prSet presAssocID="{3DB86EBC-2923-47B2-8465-348A3DA0A654}" presName="sibTrans" presStyleCnt="0"/>
      <dgm:spPr/>
    </dgm:pt>
    <dgm:pt modelId="{64094C7C-5E20-41D1-913F-4BE0A812D7C6}" type="pres">
      <dgm:prSet presAssocID="{B89733B5-4DD2-4052-8B23-9C9D18AE9D0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DE5FFB2-F77D-4BCC-9F3F-996D2CD8D9C3}" type="pres">
      <dgm:prSet presAssocID="{1FF798BA-4CBD-43F9-B0EA-0A40354F18F5}" presName="sibTrans" presStyleCnt="0"/>
      <dgm:spPr/>
    </dgm:pt>
    <dgm:pt modelId="{0E77FB13-9ABC-4B0C-824B-EF1A1E3B63FB}" type="pres">
      <dgm:prSet presAssocID="{14969186-33C6-4D68-B717-239CF92D034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065FD64-E840-4167-B832-FB2BCCC90E59}" type="presOf" srcId="{B89733B5-4DD2-4052-8B23-9C9D18AE9D06}" destId="{64094C7C-5E20-41D1-913F-4BE0A812D7C6}" srcOrd="0" destOrd="0" presId="urn:microsoft.com/office/officeart/2005/8/layout/hProcess9"/>
    <dgm:cxn modelId="{9CB71EFC-E288-4904-B49E-858BF3E97324}" type="presOf" srcId="{C1C5170C-C006-4757-AE4D-57BDD034FA0D}" destId="{402C3862-FD26-4D66-B33B-1460D252405A}" srcOrd="0" destOrd="0" presId="urn:microsoft.com/office/officeart/2005/8/layout/hProcess9"/>
    <dgm:cxn modelId="{5F240938-B178-4704-9D78-7B0793BCFFD8}" type="presOf" srcId="{8BAC98F8-F918-4E78-94EA-DBB375EDE76B}" destId="{6E766592-5687-465D-B7DA-8EADDC707309}" srcOrd="0" destOrd="0" presId="urn:microsoft.com/office/officeart/2005/8/layout/hProcess9"/>
    <dgm:cxn modelId="{681ECD74-F136-4092-B993-3D47476E64CE}" type="presOf" srcId="{14969186-33C6-4D68-B717-239CF92D0345}" destId="{0E77FB13-9ABC-4B0C-824B-EF1A1E3B63FB}" srcOrd="0" destOrd="0" presId="urn:microsoft.com/office/officeart/2005/8/layout/hProcess9"/>
    <dgm:cxn modelId="{37B51F18-A2F7-44BB-BF00-18FAFE83B5EC}" srcId="{8BAC98F8-F918-4E78-94EA-DBB375EDE76B}" destId="{C1C5170C-C006-4757-AE4D-57BDD034FA0D}" srcOrd="0" destOrd="0" parTransId="{9669F2E1-387F-4C79-B29A-885266779E93}" sibTransId="{3DB86EBC-2923-47B2-8465-348A3DA0A654}"/>
    <dgm:cxn modelId="{BFD9ED89-10F3-4D7E-B8BD-C657CA32E25B}" srcId="{8BAC98F8-F918-4E78-94EA-DBB375EDE76B}" destId="{14969186-33C6-4D68-B717-239CF92D0345}" srcOrd="2" destOrd="0" parTransId="{258DC035-8D32-4B99-B3BE-7B0DB28FD2AC}" sibTransId="{CEA13E4D-B8AD-4D0F-8B51-6BAD31429461}"/>
    <dgm:cxn modelId="{C804141A-9A6F-4755-8EE6-EA1C8ECDE9AC}" srcId="{8BAC98F8-F918-4E78-94EA-DBB375EDE76B}" destId="{B89733B5-4DD2-4052-8B23-9C9D18AE9D06}" srcOrd="1" destOrd="0" parTransId="{907429FD-0F05-4277-84D4-F4C1F2EA3C85}" sibTransId="{1FF798BA-4CBD-43F9-B0EA-0A40354F18F5}"/>
    <dgm:cxn modelId="{292727E6-03B2-4331-B877-8F95544399A2}" type="presParOf" srcId="{6E766592-5687-465D-B7DA-8EADDC707309}" destId="{F024E1C5-0D00-4540-9CE2-6F1034869302}" srcOrd="0" destOrd="0" presId="urn:microsoft.com/office/officeart/2005/8/layout/hProcess9"/>
    <dgm:cxn modelId="{880E36BB-FF7B-48FA-A87E-410ED9285CAD}" type="presParOf" srcId="{6E766592-5687-465D-B7DA-8EADDC707309}" destId="{BF07A71E-8992-4A7E-9C12-19A13D97D178}" srcOrd="1" destOrd="0" presId="urn:microsoft.com/office/officeart/2005/8/layout/hProcess9"/>
    <dgm:cxn modelId="{14ACE2AC-DD2D-4F08-A538-1D6456B86085}" type="presParOf" srcId="{BF07A71E-8992-4A7E-9C12-19A13D97D178}" destId="{402C3862-FD26-4D66-B33B-1460D252405A}" srcOrd="0" destOrd="0" presId="urn:microsoft.com/office/officeart/2005/8/layout/hProcess9"/>
    <dgm:cxn modelId="{D3CC5278-F7E9-4583-9E4B-E75A3A6D5719}" type="presParOf" srcId="{BF07A71E-8992-4A7E-9C12-19A13D97D178}" destId="{2E1DFF70-9047-4E67-85A7-0A24D31D6DC1}" srcOrd="1" destOrd="0" presId="urn:microsoft.com/office/officeart/2005/8/layout/hProcess9"/>
    <dgm:cxn modelId="{C9564FC8-DD9C-44E0-B167-4ABB9DC6298E}" type="presParOf" srcId="{BF07A71E-8992-4A7E-9C12-19A13D97D178}" destId="{64094C7C-5E20-41D1-913F-4BE0A812D7C6}" srcOrd="2" destOrd="0" presId="urn:microsoft.com/office/officeart/2005/8/layout/hProcess9"/>
    <dgm:cxn modelId="{F109C58F-628E-4BEF-96F8-2532E7D70056}" type="presParOf" srcId="{BF07A71E-8992-4A7E-9C12-19A13D97D178}" destId="{8DE5FFB2-F77D-4BCC-9F3F-996D2CD8D9C3}" srcOrd="3" destOrd="0" presId="urn:microsoft.com/office/officeart/2005/8/layout/hProcess9"/>
    <dgm:cxn modelId="{368B5079-7050-4D05-9765-D91429594C83}" type="presParOf" srcId="{BF07A71E-8992-4A7E-9C12-19A13D97D178}" destId="{0E77FB13-9ABC-4B0C-824B-EF1A1E3B63F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4E1C5-0D00-4540-9CE2-6F1034869302}">
      <dsp:nvSpPr>
        <dsp:cNvPr id="0" name=""/>
        <dsp:cNvSpPr/>
      </dsp:nvSpPr>
      <dsp:spPr>
        <a:xfrm>
          <a:off x="914399" y="0"/>
          <a:ext cx="10363200" cy="684075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C3862-FD26-4D66-B33B-1460D252405A}">
      <dsp:nvSpPr>
        <dsp:cNvPr id="0" name=""/>
        <dsp:cNvSpPr/>
      </dsp:nvSpPr>
      <dsp:spPr>
        <a:xfrm>
          <a:off x="13096" y="2052227"/>
          <a:ext cx="3924300" cy="2736303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IDENTIFICAÇÃO DE APLICAÇÕES DE MAIOR RISCO OU DE MAIOR POTENCIAL DE CAUSAR PREJUÍZOS AOS RPPS;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ANÁLISES DE FUNDOS E EMPRESAS </a:t>
          </a:r>
          <a:r>
            <a:rPr lang="pt-BR" sz="2100" b="1" kern="1200" dirty="0" smtClean="0"/>
            <a:t>EMISSORAS/INVESTIDAS</a:t>
          </a:r>
          <a:endParaRPr lang="pt-BR" sz="2100" b="1" kern="1200" dirty="0"/>
        </a:p>
      </dsp:txBody>
      <dsp:txXfrm>
        <a:off x="146671" y="2185802"/>
        <a:ext cx="3657150" cy="2469153"/>
      </dsp:txXfrm>
    </dsp:sp>
    <dsp:sp modelId="{64094C7C-5E20-41D1-913F-4BE0A812D7C6}">
      <dsp:nvSpPr>
        <dsp:cNvPr id="0" name=""/>
        <dsp:cNvSpPr/>
      </dsp:nvSpPr>
      <dsp:spPr>
        <a:xfrm>
          <a:off x="4133850" y="2052227"/>
          <a:ext cx="3924300" cy="2736303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FISCALIZAÇÃO DA SPREV;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ARTICULAÇÃO COM CVM;</a:t>
          </a:r>
        </a:p>
      </dsp:txBody>
      <dsp:txXfrm>
        <a:off x="4267425" y="2185802"/>
        <a:ext cx="3657150" cy="2469153"/>
      </dsp:txXfrm>
    </dsp:sp>
    <dsp:sp modelId="{0E77FB13-9ABC-4B0C-824B-EF1A1E3B63FB}">
      <dsp:nvSpPr>
        <dsp:cNvPr id="0" name=""/>
        <dsp:cNvSpPr/>
      </dsp:nvSpPr>
      <dsp:spPr>
        <a:xfrm>
          <a:off x="8254603" y="2052227"/>
          <a:ext cx="3924300" cy="2736303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/>
            <a:t>INTERAÇÃO COM ÓRGÃOS DE PERSECUÇÃO CRIMINAL</a:t>
          </a:r>
        </a:p>
      </dsp:txBody>
      <dsp:txXfrm>
        <a:off x="8388178" y="2185802"/>
        <a:ext cx="3657150" cy="2469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499" y="4713368"/>
            <a:ext cx="5431154" cy="4465796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295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9575" y="696913"/>
            <a:ext cx="6200775" cy="348773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9090F-E261-4983-8810-7DA5AFD78DC7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04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481-E2CF-4B9C-9D55-4D10CE4E4FBF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8EADF9-55F0-43ED-ADDB-3CD5CBA8D0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4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1079-82E6-48CD-AC24-E7A120086550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A0C1-2709-4426-9CE8-99A3FD0353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662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EDD3-609C-480E-A86C-CDC3736D2513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07A7-8162-4779-9E67-1EAB74E9D1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11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50155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113558"/>
            <a:ext cx="10972800" cy="4425355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4905-98AB-4EA4-AE65-BF15BFAA5F5B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2F3EFF-9904-46D8-B353-A03427DBF4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5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A588-4612-4B45-A279-8A2836640325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240DF9-2625-480A-9595-0E2DB555426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8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D057-4529-465F-B3AB-65427984E81B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6AB2D7-B403-46D6-80F9-1984EF4B06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45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2BDF3-FA67-4FB8-8C9F-29031D6232B9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9351D5-6E18-473B-A7C7-C74881B7A96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7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866D-D273-405D-955F-E2131615A4FA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5FF7-F4F9-4A83-8474-3FB09CA0A2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992D2-D71D-4A16-B7A9-E0E809AF93AE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78CB0-C7B4-4243-9295-7A049A9819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6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0779B-A61C-4EA7-AE9A-3F061EB8E9CD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ECDA-94A9-431C-95D6-AEF2D10A71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470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C977-11EC-4FB6-89EE-84604BA8D529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E5E-4C99-4898-851F-BBD0E2E630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610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" y="0"/>
            <a:ext cx="12165724" cy="6858000"/>
          </a:xfrm>
          <a:prstGeom prst="rect">
            <a:avLst/>
          </a:prstGeom>
        </p:spPr>
      </p:pic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5572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700213"/>
            <a:ext cx="10972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os estilos do texto mestre</a:t>
            </a:r>
          </a:p>
          <a:p>
            <a:pPr lvl="1"/>
            <a:r>
              <a:rPr lang="pt-BR" altLang="es-ES" dirty="0" smtClean="0"/>
              <a:t>Segundo nível</a:t>
            </a:r>
          </a:p>
          <a:p>
            <a:pPr lvl="2"/>
            <a:r>
              <a:rPr lang="pt-BR" altLang="es-ES" dirty="0" smtClean="0"/>
              <a:t>Terceiro nível</a:t>
            </a:r>
          </a:p>
          <a:p>
            <a:pPr lvl="3"/>
            <a:r>
              <a:rPr lang="pt-BR" altLang="es-ES" dirty="0" smtClean="0"/>
              <a:t>Quarto nível</a:t>
            </a:r>
          </a:p>
          <a:p>
            <a:pPr lvl="4"/>
            <a:r>
              <a:rPr lang="pt-BR" altLang="es-ES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1D973-6665-4EE4-BA17-4057A55FD744}" type="datetime1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BE0F2-8142-4B56-8E1D-9C551566253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8503" y="1700808"/>
            <a:ext cx="10363200" cy="187463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sz="3000" b="1" dirty="0" smtClean="0">
                <a:solidFill>
                  <a:schemeClr val="bg2">
                    <a:lumMod val="50000"/>
                  </a:schemeClr>
                </a:solidFill>
              </a:rPr>
              <a:t>OS SISTEMAS DE CONTROLE E AS RESPONSABILIDADES DOS GESTORES FINANCEIROS NOS RPPS. O QUE A ATRICON E O MINISTÉRIO DA ECONOMIA, MPF, PF, TCE, CVM ESTÃO FAZENDO PARA MELHORAR A FISCALIZAÇÃO E COMBATER AS FRAUDES</a:t>
            </a:r>
            <a:endParaRPr lang="pt-BR" sz="3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3392" y="4758527"/>
            <a:ext cx="10493423" cy="2088232"/>
          </a:xfrm>
          <a:solidFill>
            <a:schemeClr val="bg1"/>
          </a:solidFill>
        </p:spPr>
        <p:txBody>
          <a:bodyPr/>
          <a:lstStyle/>
          <a:p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</a:rPr>
              <a:t>1º Congresso Brasileiro de Investimentos dos RPPS da ABIPEM</a:t>
            </a:r>
          </a:p>
          <a:p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</a:rPr>
              <a:t>8º Congresso Estadual da ASSIMPASC</a:t>
            </a:r>
          </a:p>
          <a:p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</a:rPr>
              <a:t>Florianópolis/SC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EADF9-55F0-43ED-ADDB-3CD5CBA8D094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5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1513115" y="4915882"/>
            <a:ext cx="9165771" cy="25287"/>
          </a:xfrm>
          <a:prstGeom prst="line">
            <a:avLst/>
          </a:prstGeom>
          <a:ln w="19050" cap="rnd" cmpd="thickThin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-24680" y="33265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-24680" y="6525344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1255430" y="1628800"/>
            <a:ext cx="968114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BR" b="1" i="1" dirty="0" smtClean="0"/>
              <a:t>Obrigado! </a:t>
            </a:r>
            <a:endParaRPr lang="pt-BR" b="1" i="1" dirty="0"/>
          </a:p>
          <a:p>
            <a:pPr>
              <a:spcBef>
                <a:spcPts val="600"/>
              </a:spcBef>
            </a:pPr>
            <a:r>
              <a:rPr lang="pt-BR" b="1" i="1" dirty="0"/>
              <a:t>Allex Albert Rodrigues</a:t>
            </a:r>
          </a:p>
          <a:p>
            <a:pPr>
              <a:spcBef>
                <a:spcPts val="600"/>
              </a:spcBef>
            </a:pPr>
            <a:r>
              <a:rPr lang="pt-BR" dirty="0"/>
              <a:t>Auditor-Fiscal da Receita Federal do Brasil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Subsecretário dos Regimes Próprios de Previdência Social</a:t>
            </a:r>
            <a:endParaRPr lang="pt-BR" dirty="0"/>
          </a:p>
          <a:p>
            <a:pPr>
              <a:spcBef>
                <a:spcPts val="600"/>
              </a:spcBef>
            </a:pPr>
            <a:endParaRPr lang="pt-BR" dirty="0"/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atendimento.rpps@previdencia.gov.br </a:t>
            </a:r>
          </a:p>
          <a:p>
            <a:pPr algn="ctr">
              <a:spcBef>
                <a:spcPts val="600"/>
              </a:spcBef>
            </a:pPr>
            <a:r>
              <a:rPr lang="pt-BR" dirty="0">
                <a:latin typeface="Arial Rounded MT Bold" panose="020F0704030504030204" pitchFamily="34" charset="0"/>
              </a:rPr>
              <a:t>(61)2021-5555</a:t>
            </a:r>
          </a:p>
        </p:txBody>
      </p:sp>
    </p:spTree>
    <p:extLst>
      <p:ext uri="{BB962C8B-B14F-4D97-AF65-F5344CB8AC3E}">
        <p14:creationId xmlns:p14="http://schemas.microsoft.com/office/powerpoint/2010/main" val="173299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1631950" y="1989138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74900" algn="just">
              <a:lnSpc>
                <a:spcPct val="150000"/>
              </a:lnSpc>
              <a:buFont typeface="Wingdings" pitchFamily="2" charset="2"/>
              <a:buChar char="à"/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432000" indent="0" algn="just">
              <a:lnSpc>
                <a:spcPct val="150000"/>
              </a:lnSpc>
              <a:defRPr/>
            </a:pPr>
            <a:endParaRPr lang="pt-BR" altLang="pt-BR" b="1" dirty="0">
              <a:cs typeface="Times New Roman" pitchFamily="18" charset="0"/>
            </a:endParaRPr>
          </a:p>
          <a:p>
            <a:pPr marL="88900" indent="0" algn="just">
              <a:defRPr/>
            </a:pPr>
            <a:endParaRPr lang="pt-BR" altLang="pt-BR" dirty="0">
              <a:cs typeface="Times New Roman" pitchFamily="18" charset="0"/>
            </a:endParaRPr>
          </a:p>
        </p:txBody>
      </p:sp>
      <p:sp>
        <p:nvSpPr>
          <p:cNvPr id="5" name="Texto Explicativo 1 (Borda e Ênfase) 4"/>
          <p:cNvSpPr/>
          <p:nvPr/>
        </p:nvSpPr>
        <p:spPr bwMode="auto">
          <a:xfrm>
            <a:off x="1395412" y="2132856"/>
            <a:ext cx="8828088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3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pt-BR" sz="2400" b="1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QUAL O NEGÓCIO DA SECRETARIA DA PREVIDÊNCIA?</a:t>
            </a:r>
            <a:endParaRPr lang="pt-BR" sz="2400" b="1" dirty="0">
              <a:solidFill>
                <a:schemeClr val="tx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16514" y="541599"/>
            <a:ext cx="9712913" cy="655154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pt-BR" sz="3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6103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407368" y="1050087"/>
            <a:ext cx="10683594" cy="4868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pt-BR" altLang="pt-BR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pt-BR" altLang="pt-BR" sz="3000" b="1" dirty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altLang="pt-BR" sz="3000" b="1" dirty="0" smtClean="0">
                <a:cs typeface="Times New Roman" pitchFamily="18" charset="0"/>
              </a:rPr>
              <a:t>Governança: </a:t>
            </a:r>
            <a:r>
              <a:rPr lang="pt-BR" altLang="pt-BR" sz="3000" dirty="0" smtClean="0">
                <a:cs typeface="Times New Roman" pitchFamily="18" charset="0"/>
              </a:rPr>
              <a:t>comitê de investimento; Pró-Gestão RPPS;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Responsabilidades: </a:t>
            </a:r>
            <a:r>
              <a:rPr lang="pt-BR" sz="3000" dirty="0" smtClean="0">
                <a:cs typeface="Times New Roman" pitchFamily="18" charset="0"/>
              </a:rPr>
              <a:t>participantes do processo de análise/ assessoramento e decisório; distribuidores/administradores; 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Profissionalização</a:t>
            </a:r>
            <a:r>
              <a:rPr lang="pt-BR" sz="3000" b="1" dirty="0" smtClean="0">
                <a:cs typeface="Times New Roman" pitchFamily="18" charset="0"/>
              </a:rPr>
              <a:t>: </a:t>
            </a:r>
            <a:r>
              <a:rPr lang="pt-BR" sz="3000" dirty="0" smtClean="0">
                <a:cs typeface="Times New Roman" pitchFamily="18" charset="0"/>
              </a:rPr>
              <a:t>certificação</a:t>
            </a:r>
            <a:r>
              <a:rPr lang="pt-BR" sz="3000" dirty="0" smtClean="0">
                <a:cs typeface="Times New Roman" pitchFamily="18" charset="0"/>
              </a:rPr>
              <a:t>; </a:t>
            </a:r>
            <a:r>
              <a:rPr lang="pt-BR" altLang="pt-BR" sz="3000" dirty="0">
                <a:cs typeface="Times New Roman" pitchFamily="18" charset="0"/>
              </a:rPr>
              <a:t>Pró-Gestão RPPS;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Planejamento</a:t>
            </a:r>
            <a:r>
              <a:rPr lang="pt-BR" sz="3000" b="1" dirty="0" smtClean="0">
                <a:cs typeface="Times New Roman" pitchFamily="18" charset="0"/>
              </a:rPr>
              <a:t>: </a:t>
            </a:r>
            <a:r>
              <a:rPr lang="pt-BR" sz="3000" dirty="0" smtClean="0">
                <a:cs typeface="Times New Roman" pitchFamily="18" charset="0"/>
              </a:rPr>
              <a:t>política de investimentos;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Análise: </a:t>
            </a:r>
            <a:r>
              <a:rPr lang="pt-BR" sz="3000" dirty="0" smtClean="0">
                <a:cs typeface="Times New Roman" pitchFamily="18" charset="0"/>
              </a:rPr>
              <a:t>credenciamento; </a:t>
            </a: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Decisão:</a:t>
            </a:r>
            <a:r>
              <a:rPr lang="pt-BR" sz="3000" dirty="0" smtClean="0">
                <a:cs typeface="Times New Roman" pitchFamily="18" charset="0"/>
              </a:rPr>
              <a:t> alçada; comitê de investimentos; APR</a:t>
            </a:r>
            <a:r>
              <a:rPr lang="pt-BR" sz="3000" dirty="0" smtClean="0">
                <a:cs typeface="Times New Roman" pitchFamily="18" charset="0"/>
              </a:rPr>
              <a:t>; </a:t>
            </a:r>
            <a:r>
              <a:rPr lang="pt-BR" sz="3000" dirty="0" smtClean="0">
                <a:cs typeface="Times New Roman" pitchFamily="18" charset="0"/>
              </a:rPr>
              <a:t> </a:t>
            </a: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Riscos: </a:t>
            </a:r>
            <a:r>
              <a:rPr lang="pt-BR" sz="3000" dirty="0" smtClean="0">
                <a:cs typeface="Times New Roman" pitchFamily="18" charset="0"/>
              </a:rPr>
              <a:t>limites de exposição/concentração; gestão de riscos; adequação perfil </a:t>
            </a:r>
            <a:r>
              <a:rPr lang="pt-BR" sz="3000" dirty="0" smtClean="0">
                <a:cs typeface="Times New Roman" pitchFamily="18" charset="0"/>
              </a:rPr>
              <a:t>das obrigações</a:t>
            </a:r>
            <a:r>
              <a:rPr lang="pt-BR" sz="3000" dirty="0" smtClean="0">
                <a:cs typeface="Times New Roman" pitchFamily="18" charset="0"/>
              </a:rPr>
              <a:t>;</a:t>
            </a:r>
            <a:r>
              <a:rPr lang="pt-BR" sz="3000" dirty="0">
                <a:cs typeface="Times New Roman" pitchFamily="18" charset="0"/>
              </a:rPr>
              <a:t> </a:t>
            </a:r>
            <a:r>
              <a:rPr lang="pt-BR" sz="3000" dirty="0" smtClean="0">
                <a:cs typeface="Times New Roman" pitchFamily="18" charset="0"/>
              </a:rPr>
              <a:t>categorização </a:t>
            </a:r>
            <a:r>
              <a:rPr lang="pt-BR" sz="3000" dirty="0">
                <a:cs typeface="Times New Roman" pitchFamily="18" charset="0"/>
              </a:rPr>
              <a:t>de investidor; critérios </a:t>
            </a:r>
            <a:r>
              <a:rPr lang="pt-BR" sz="3000" dirty="0" smtClean="0">
                <a:cs typeface="Times New Roman" pitchFamily="18" charset="0"/>
              </a:rPr>
              <a:t>administradores/gestores </a:t>
            </a:r>
            <a:r>
              <a:rPr lang="pt-BR" sz="3000" dirty="0">
                <a:cs typeface="Times New Roman" pitchFamily="18" charset="0"/>
              </a:rPr>
              <a:t>de fundos;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Acompanhamento: </a:t>
            </a:r>
            <a:r>
              <a:rPr lang="pt-BR" sz="3000" dirty="0" smtClean="0">
                <a:cs typeface="Times New Roman" pitchFamily="18" charset="0"/>
              </a:rPr>
              <a:t>relatórios de riscos/performance;</a:t>
            </a:r>
            <a:endParaRPr lang="pt-BR" sz="3000" b="1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Conflitos </a:t>
            </a:r>
            <a:r>
              <a:rPr lang="pt-BR" sz="3000" b="1" dirty="0" smtClean="0">
                <a:cs typeface="Times New Roman" pitchFamily="18" charset="0"/>
              </a:rPr>
              <a:t>de interesse: </a:t>
            </a:r>
            <a:r>
              <a:rPr lang="pt-BR" sz="3000" dirty="0" smtClean="0">
                <a:cs typeface="Times New Roman" pitchFamily="18" charset="0"/>
              </a:rPr>
              <a:t>contratações; ativos do patrocinador;</a:t>
            </a: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1800" indent="0" algn="just">
              <a:defRPr/>
            </a:pPr>
            <a:endParaRPr lang="pt-BR" dirty="0">
              <a:latin typeface="+mj-lt"/>
              <a:cs typeface="Calibri" pitchFamily="34" charset="0"/>
            </a:endParaRPr>
          </a:p>
        </p:txBody>
      </p:sp>
      <p:sp>
        <p:nvSpPr>
          <p:cNvPr id="7" name="Texto Explicativo 1 (Borda e Ênfase) 6"/>
          <p:cNvSpPr/>
          <p:nvPr/>
        </p:nvSpPr>
        <p:spPr bwMode="auto">
          <a:xfrm>
            <a:off x="1199455" y="834187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defRPr/>
            </a:pP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REGULAÇÃO DE INVESTIMENTOS  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9679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EADF9-55F0-43ED-ADDB-3CD5CBA8D09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10009149"/>
              </p:ext>
            </p:extLst>
          </p:nvPr>
        </p:nvGraphicFramePr>
        <p:xfrm>
          <a:off x="0" y="116632"/>
          <a:ext cx="12192000" cy="6840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 Explicativo 1 (Borda e Ênfase) 4"/>
          <p:cNvSpPr/>
          <p:nvPr/>
        </p:nvSpPr>
        <p:spPr bwMode="auto">
          <a:xfrm>
            <a:off x="1199455" y="834187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defRPr/>
            </a:pP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SUPERVISÃO </a:t>
            </a: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DE INVESTIMENTOS  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740998" y="1297260"/>
            <a:ext cx="10539578" cy="472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pt-BR" altLang="pt-BR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pt-BR" altLang="pt-BR" sz="3000" b="1" dirty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Capacitação: </a:t>
            </a:r>
            <a:r>
              <a:rPr lang="pt-BR" sz="3000" dirty="0" smtClean="0">
                <a:cs typeface="Times New Roman" pitchFamily="18" charset="0"/>
              </a:rPr>
              <a:t>EAD; parcerias com </a:t>
            </a:r>
            <a:r>
              <a:rPr lang="pt-BR" sz="3000" u="sng" dirty="0" smtClean="0">
                <a:cs typeface="Times New Roman" pitchFamily="18" charset="0"/>
              </a:rPr>
              <a:t>Associações</a:t>
            </a:r>
            <a:r>
              <a:rPr lang="pt-BR" sz="3000" dirty="0" smtClean="0">
                <a:cs typeface="Times New Roman" pitchFamily="18" charset="0"/>
              </a:rPr>
              <a:t>;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Uniformização: </a:t>
            </a:r>
            <a:r>
              <a:rPr lang="pt-BR" sz="3000" dirty="0" smtClean="0">
                <a:cs typeface="Times New Roman" pitchFamily="18" charset="0"/>
              </a:rPr>
              <a:t>articulação com CVM; </a:t>
            </a:r>
            <a:r>
              <a:rPr lang="pt-BR" sz="3000" dirty="0" smtClean="0">
                <a:cs typeface="Times New Roman" pitchFamily="18" charset="0"/>
              </a:rPr>
              <a:t>Notas </a:t>
            </a:r>
            <a:r>
              <a:rPr lang="pt-BR" sz="3000" dirty="0">
                <a:cs typeface="Times New Roman" pitchFamily="18" charset="0"/>
              </a:rPr>
              <a:t>T</a:t>
            </a:r>
            <a:r>
              <a:rPr lang="pt-BR" sz="3000" dirty="0" smtClean="0">
                <a:cs typeface="Times New Roman" pitchFamily="18" charset="0"/>
              </a:rPr>
              <a:t>écnicas</a:t>
            </a:r>
            <a:r>
              <a:rPr lang="pt-BR" sz="3000" dirty="0" smtClean="0">
                <a:cs typeface="Times New Roman" pitchFamily="18" charset="0"/>
              </a:rPr>
              <a:t>, </a:t>
            </a:r>
            <a:r>
              <a:rPr lang="pt-BR" sz="3000" dirty="0" err="1" smtClean="0">
                <a:cs typeface="Times New Roman" pitchFamily="18" charset="0"/>
              </a:rPr>
              <a:t>Gescon</a:t>
            </a:r>
            <a:r>
              <a:rPr lang="pt-BR" sz="3000" dirty="0" smtClean="0">
                <a:cs typeface="Times New Roman" pitchFamily="18" charset="0"/>
              </a:rPr>
              <a:t>;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Controle social: </a:t>
            </a:r>
            <a:r>
              <a:rPr lang="pt-BR" sz="3000" dirty="0" smtClean="0">
                <a:cs typeface="Times New Roman" pitchFamily="18" charset="0"/>
              </a:rPr>
              <a:t>disponibilização dos dados, divulgação de aplicações desenquadradas, de instituições elegíveis; 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Atualização: </a:t>
            </a:r>
            <a:r>
              <a:rPr lang="pt-BR" sz="3000" dirty="0" smtClean="0">
                <a:cs typeface="Times New Roman" pitchFamily="18" charset="0"/>
              </a:rPr>
              <a:t>manter gestores/participantes atualizados por </a:t>
            </a:r>
            <a:r>
              <a:rPr lang="pt-BR" sz="3000" dirty="0" smtClean="0">
                <a:cs typeface="Times New Roman" pitchFamily="18" charset="0"/>
              </a:rPr>
              <a:t>meio </a:t>
            </a:r>
            <a:r>
              <a:rPr lang="pt-BR" sz="3000" dirty="0" smtClean="0">
                <a:cs typeface="Times New Roman" pitchFamily="18" charset="0"/>
              </a:rPr>
              <a:t>site </a:t>
            </a:r>
            <a:r>
              <a:rPr lang="pt-BR" sz="3000" dirty="0" smtClean="0">
                <a:cs typeface="Times New Roman" pitchFamily="18" charset="0"/>
              </a:rPr>
              <a:t>da SPREV;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b="1" dirty="0" smtClean="0">
                <a:cs typeface="Times New Roman" pitchFamily="18" charset="0"/>
              </a:rPr>
              <a:t>DAIR/DPIN:</a:t>
            </a:r>
            <a:r>
              <a:rPr lang="pt-BR" sz="3000" dirty="0" smtClean="0">
                <a:cs typeface="Times New Roman" pitchFamily="18" charset="0"/>
              </a:rPr>
              <a:t> reconstruídos para modelar o </a:t>
            </a:r>
            <a:r>
              <a:rPr lang="pt-BR" sz="3000" dirty="0" smtClean="0">
                <a:cs typeface="Times New Roman" pitchFamily="18" charset="0"/>
              </a:rPr>
              <a:t>processo </a:t>
            </a:r>
            <a:r>
              <a:rPr lang="pt-BR" sz="3000" dirty="0" smtClean="0">
                <a:cs typeface="Times New Roman" pitchFamily="18" charset="0"/>
              </a:rPr>
              <a:t>de investimentos;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1800" indent="0" algn="just">
              <a:defRPr/>
            </a:pPr>
            <a:endParaRPr lang="pt-BR" dirty="0">
              <a:latin typeface="+mj-lt"/>
              <a:cs typeface="Calibri" pitchFamily="34" charset="0"/>
            </a:endParaRPr>
          </a:p>
        </p:txBody>
      </p:sp>
      <p:sp>
        <p:nvSpPr>
          <p:cNvPr id="7" name="Texto Explicativo 1 (Borda e Ênfase) 6"/>
          <p:cNvSpPr/>
          <p:nvPr/>
        </p:nvSpPr>
        <p:spPr bwMode="auto">
          <a:xfrm>
            <a:off x="1199455" y="834187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defRPr/>
            </a:pP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ORIENTAÇÃO DE INVESTIMENTOS  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8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/>
          </p:cNvSpPr>
          <p:nvPr/>
        </p:nvSpPr>
        <p:spPr bwMode="auto">
          <a:xfrm>
            <a:off x="551384" y="1265987"/>
            <a:ext cx="10539578" cy="472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82588" indent="-3429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2325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82232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pt-BR" altLang="pt-BR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pt-BR" altLang="pt-BR" sz="3000" b="1" dirty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Maior pró-atividade;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Blindagem dos recursos;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Maior interação com os </a:t>
            </a:r>
            <a:r>
              <a:rPr lang="pt-BR" sz="3000" dirty="0" smtClean="0">
                <a:cs typeface="Times New Roman" pitchFamily="18" charset="0"/>
              </a:rPr>
              <a:t>Trib. Contas;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 Criação de uma rede de proteção do sistema entre SPREV, BACEN, PREVIC, CVM, Trib</a:t>
            </a:r>
            <a:r>
              <a:rPr lang="pt-BR" sz="3000" dirty="0" smtClean="0">
                <a:cs typeface="Times New Roman" pitchFamily="18" charset="0"/>
              </a:rPr>
              <a:t>. Contas</a:t>
            </a:r>
            <a:r>
              <a:rPr lang="pt-BR" sz="3000" dirty="0" smtClean="0">
                <a:cs typeface="Times New Roman" pitchFamily="18" charset="0"/>
              </a:rPr>
              <a:t>; 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Criar forma de compartilhar boas práticas/experiências;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  Incorporar </a:t>
            </a:r>
            <a:r>
              <a:rPr lang="pt-BR" sz="3000" dirty="0" smtClean="0">
                <a:cs typeface="Times New Roman" pitchFamily="18" charset="0"/>
              </a:rPr>
              <a:t>performance </a:t>
            </a:r>
            <a:r>
              <a:rPr lang="pt-BR" sz="3000" dirty="0" smtClean="0">
                <a:cs typeface="Times New Roman" pitchFamily="18" charset="0"/>
              </a:rPr>
              <a:t>dos investimentos em indicadores (ISP) e </a:t>
            </a:r>
            <a:r>
              <a:rPr lang="pt-BR" sz="3000" dirty="0" smtClean="0">
                <a:cs typeface="Times New Roman" pitchFamily="18" charset="0"/>
              </a:rPr>
              <a:t>desenvolver um canal de informações de investimentos</a:t>
            </a:r>
            <a:r>
              <a:rPr lang="pt-BR" sz="3000" dirty="0" smtClean="0">
                <a:cs typeface="Times New Roman" pitchFamily="18" charset="0"/>
              </a:rPr>
              <a:t>;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>
                <a:cs typeface="Times New Roman" pitchFamily="18" charset="0"/>
              </a:rPr>
              <a:t> </a:t>
            </a:r>
            <a:r>
              <a:rPr lang="pt-BR" sz="3000" dirty="0" smtClean="0">
                <a:cs typeface="Times New Roman" pitchFamily="18" charset="0"/>
              </a:rPr>
              <a:t>Ouvir mais todos os atores do sistema (RPPS, entes federativos, participantes do mercado,...)</a:t>
            </a: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r>
              <a:rPr lang="pt-BR" sz="3000" dirty="0" smtClean="0">
                <a:cs typeface="Times New Roman" pitchFamily="18" charset="0"/>
              </a:rPr>
              <a:t>...</a:t>
            </a:r>
            <a:r>
              <a:rPr lang="pt-BR" sz="3000" b="1" dirty="0" smtClean="0">
                <a:cs typeface="Times New Roman" pitchFamily="18" charset="0"/>
              </a:rPr>
              <a:t>vem ai...</a:t>
            </a:r>
            <a:r>
              <a:rPr lang="pt-BR" sz="3000" dirty="0" smtClean="0">
                <a:solidFill>
                  <a:srgbClr val="FF0000"/>
                </a:solidFill>
                <a:cs typeface="Times New Roman" pitchFamily="18" charset="0"/>
              </a:rPr>
              <a:t>GT </a:t>
            </a:r>
            <a:r>
              <a:rPr lang="pt-BR" sz="3000" dirty="0" smtClean="0">
                <a:cs typeface="Times New Roman" pitchFamily="18" charset="0"/>
              </a:rPr>
              <a:t> </a:t>
            </a: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42913" indent="-11113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2000" indent="0" algn="just">
              <a:buFont typeface="Wingdings" panose="05000000000000000000" pitchFamily="2" charset="2"/>
              <a:buChar char="à"/>
              <a:defRPr/>
            </a:pPr>
            <a:endParaRPr lang="pt-BR" sz="3000" dirty="0" smtClean="0">
              <a:cs typeface="Times New Roman" pitchFamily="18" charset="0"/>
            </a:endParaRPr>
          </a:p>
          <a:p>
            <a:pPr marL="431800" indent="0" algn="just">
              <a:defRPr/>
            </a:pPr>
            <a:endParaRPr lang="pt-BR" dirty="0">
              <a:latin typeface="+mj-lt"/>
              <a:cs typeface="Calibri" pitchFamily="34" charset="0"/>
            </a:endParaRP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10223500" y="6410325"/>
            <a:ext cx="4445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1" hangingPunct="1"/>
            <a:r>
              <a:rPr lang="pt-BR" altLang="pt-BR" sz="2000">
                <a:latin typeface="Times New Roman" pitchFamily="18" charset="0"/>
              </a:rPr>
              <a:t>       </a:t>
            </a:r>
          </a:p>
        </p:txBody>
      </p:sp>
      <p:sp>
        <p:nvSpPr>
          <p:cNvPr id="7" name="Texto Explicativo 1 (Borda e Ênfase) 6"/>
          <p:cNvSpPr/>
          <p:nvPr/>
        </p:nvSpPr>
        <p:spPr bwMode="auto">
          <a:xfrm>
            <a:off x="1199455" y="834187"/>
            <a:ext cx="8569325" cy="431800"/>
          </a:xfrm>
          <a:prstGeom prst="accentBorderCallout1">
            <a:avLst>
              <a:gd name="adj1" fmla="val 18750"/>
              <a:gd name="adj2" fmla="val -8333"/>
              <a:gd name="adj3" fmla="val 87215"/>
              <a:gd name="adj4" fmla="val -12868"/>
            </a:avLst>
          </a:prstGeom>
          <a:solidFill>
            <a:srgbClr val="00B0F0"/>
          </a:solidFill>
          <a:ln>
            <a:solidFill>
              <a:schemeClr val="accent1"/>
            </a:solidFill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431800" algn="just">
              <a:defRPr/>
            </a:pPr>
            <a:r>
              <a:rPr lang="pt-BR" altLang="pt-BR" sz="2400" b="1" dirty="0" smtClean="0">
                <a:solidFill>
                  <a:schemeClr val="tx1"/>
                </a:solidFill>
                <a:cs typeface="Times New Roman" pitchFamily="18" charset="0"/>
              </a:rPr>
              <a:t>MUITO AINDA A SER FEITO....TAIS COMO:</a:t>
            </a:r>
          </a:p>
          <a:p>
            <a:pPr marL="88900" algn="just">
              <a:defRPr/>
            </a:pPr>
            <a:endParaRPr lang="pt-BR" altLang="pt-BR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2988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861156"/>
            <a:ext cx="9692918" cy="599684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623392" y="1988840"/>
            <a:ext cx="129614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MINUTA AINDA A SER DISCUTIDA NO CONAPREV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438803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63352" y="2027110"/>
            <a:ext cx="129614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MINUTA AINDA A SER DISCUTIDA NO CONAPREV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377351"/>
            <a:ext cx="7776864" cy="649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0306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548680"/>
            <a:ext cx="7747668" cy="6410571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604775" y="1268760"/>
            <a:ext cx="129614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MINUTA AINDA A SER DISCUTIDA NO CONAPREV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3284984"/>
            <a:ext cx="1083549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8391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11336</TotalTime>
  <Words>399</Words>
  <Application>Microsoft Office PowerPoint</Application>
  <PresentationFormat>Widescreen</PresentationFormat>
  <Paragraphs>65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Times New Roman</vt:lpstr>
      <vt:lpstr>Wingdings</vt:lpstr>
      <vt:lpstr>Tema do Office</vt:lpstr>
      <vt:lpstr>OS SISTEMAS DE CONTROLE E AS RESPONSABILIDADES DOS GESTORES FINANCEIROS NOS RPPS. O QUE A ATRICON E O MINISTÉRIO DA ECONOMIA, MPF, PF, TCE, CVM ESTÃO FAZENDO PARA MELHORAR A FISCALIZAÇÃO E COMBATER AS FRAUDES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MPS</cp:lastModifiedBy>
  <cp:revision>811</cp:revision>
  <cp:lastPrinted>2017-08-23T21:50:06Z</cp:lastPrinted>
  <dcterms:created xsi:type="dcterms:W3CDTF">2016-02-12T16:57:42Z</dcterms:created>
  <dcterms:modified xsi:type="dcterms:W3CDTF">2019-03-14T23:19:23Z</dcterms:modified>
</cp:coreProperties>
</file>