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handoutMasterIdLst>
    <p:handoutMasterId r:id="rId129"/>
  </p:handoutMasterIdLst>
  <p:sldIdLst>
    <p:sldId id="256" r:id="rId2"/>
    <p:sldId id="397" r:id="rId3"/>
    <p:sldId id="398" r:id="rId4"/>
    <p:sldId id="399" r:id="rId5"/>
    <p:sldId id="400" r:id="rId6"/>
    <p:sldId id="401" r:id="rId7"/>
    <p:sldId id="258" r:id="rId8"/>
    <p:sldId id="259" r:id="rId9"/>
    <p:sldId id="270" r:id="rId10"/>
    <p:sldId id="340" r:id="rId11"/>
    <p:sldId id="271" r:id="rId12"/>
    <p:sldId id="261" r:id="rId13"/>
    <p:sldId id="304" r:id="rId14"/>
    <p:sldId id="395" r:id="rId15"/>
    <p:sldId id="396" r:id="rId16"/>
    <p:sldId id="275" r:id="rId17"/>
    <p:sldId id="276"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277" r:id="rId31"/>
    <p:sldId id="325" r:id="rId32"/>
    <p:sldId id="326" r:id="rId33"/>
    <p:sldId id="327" r:id="rId34"/>
    <p:sldId id="278" r:id="rId35"/>
    <p:sldId id="279" r:id="rId36"/>
    <p:sldId id="328" r:id="rId37"/>
    <p:sldId id="329" r:id="rId38"/>
    <p:sldId id="330" r:id="rId39"/>
    <p:sldId id="280" r:id="rId40"/>
    <p:sldId id="331" r:id="rId41"/>
    <p:sldId id="332" r:id="rId42"/>
    <p:sldId id="334" r:id="rId43"/>
    <p:sldId id="359" r:id="rId44"/>
    <p:sldId id="341" r:id="rId45"/>
    <p:sldId id="333" r:id="rId46"/>
    <p:sldId id="281" r:id="rId47"/>
    <p:sldId id="335" r:id="rId48"/>
    <p:sldId id="282" r:id="rId49"/>
    <p:sldId id="336" r:id="rId50"/>
    <p:sldId id="337" r:id="rId51"/>
    <p:sldId id="283" r:id="rId52"/>
    <p:sldId id="338" r:id="rId53"/>
    <p:sldId id="339" r:id="rId54"/>
    <p:sldId id="284" r:id="rId55"/>
    <p:sldId id="309" r:id="rId56"/>
    <p:sldId id="310" r:id="rId57"/>
    <p:sldId id="342" r:id="rId58"/>
    <p:sldId id="343" r:id="rId59"/>
    <p:sldId id="344" r:id="rId60"/>
    <p:sldId id="299" r:id="rId61"/>
    <p:sldId id="300" r:id="rId62"/>
    <p:sldId id="345" r:id="rId63"/>
    <p:sldId id="301" r:id="rId64"/>
    <p:sldId id="346" r:id="rId65"/>
    <p:sldId id="302" r:id="rId66"/>
    <p:sldId id="348" r:id="rId67"/>
    <p:sldId id="357" r:id="rId68"/>
    <p:sldId id="388" r:id="rId69"/>
    <p:sldId id="260" r:id="rId70"/>
    <p:sldId id="264" r:id="rId71"/>
    <p:sldId id="349" r:id="rId72"/>
    <p:sldId id="268" r:id="rId73"/>
    <p:sldId id="296" r:id="rId74"/>
    <p:sldId id="266" r:id="rId75"/>
    <p:sldId id="298" r:id="rId76"/>
    <p:sldId id="305" r:id="rId77"/>
    <p:sldId id="350" r:id="rId78"/>
    <p:sldId id="297" r:id="rId79"/>
    <p:sldId id="352" r:id="rId80"/>
    <p:sldId id="269" r:id="rId81"/>
    <p:sldId id="351" r:id="rId82"/>
    <p:sldId id="272" r:id="rId83"/>
    <p:sldId id="353" r:id="rId84"/>
    <p:sldId id="273" r:id="rId85"/>
    <p:sldId id="354" r:id="rId86"/>
    <p:sldId id="355" r:id="rId87"/>
    <p:sldId id="274" r:id="rId88"/>
    <p:sldId id="356" r:id="rId89"/>
    <p:sldId id="285" r:id="rId90"/>
    <p:sldId id="362" r:id="rId91"/>
    <p:sldId id="286" r:id="rId92"/>
    <p:sldId id="360" r:id="rId93"/>
    <p:sldId id="292" r:id="rId94"/>
    <p:sldId id="361" r:id="rId95"/>
    <p:sldId id="364" r:id="rId96"/>
    <p:sldId id="288" r:id="rId97"/>
    <p:sldId id="363" r:id="rId98"/>
    <p:sldId id="367" r:id="rId99"/>
    <p:sldId id="365" r:id="rId100"/>
    <p:sldId id="366" r:id="rId101"/>
    <p:sldId id="368" r:id="rId102"/>
    <p:sldId id="293" r:id="rId103"/>
    <p:sldId id="369" r:id="rId104"/>
    <p:sldId id="370" r:id="rId105"/>
    <p:sldId id="294" r:id="rId106"/>
    <p:sldId id="371" r:id="rId107"/>
    <p:sldId id="291" r:id="rId108"/>
    <p:sldId id="373" r:id="rId109"/>
    <p:sldId id="376" r:id="rId110"/>
    <p:sldId id="377" r:id="rId111"/>
    <p:sldId id="378" r:id="rId112"/>
    <p:sldId id="306" r:id="rId113"/>
    <p:sldId id="375" r:id="rId114"/>
    <p:sldId id="374" r:id="rId115"/>
    <p:sldId id="379" r:id="rId116"/>
    <p:sldId id="380" r:id="rId117"/>
    <p:sldId id="381" r:id="rId118"/>
    <p:sldId id="382" r:id="rId119"/>
    <p:sldId id="385" r:id="rId120"/>
    <p:sldId id="387" r:id="rId121"/>
    <p:sldId id="386" r:id="rId122"/>
    <p:sldId id="295" r:id="rId123"/>
    <p:sldId id="384" r:id="rId124"/>
    <p:sldId id="383" r:id="rId125"/>
    <p:sldId id="372" r:id="rId126"/>
    <p:sldId id="257" r:id="rId127"/>
  </p:sldIdLst>
  <p:sldSz cx="12192000" cy="6858000"/>
  <p:notesSz cx="6797675" cy="9926638"/>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6B6"/>
    <a:srgbClr val="833AC6"/>
    <a:srgbClr val="FFFF00"/>
    <a:srgbClr val="FF6600"/>
    <a:srgbClr val="FFCC00"/>
    <a:srgbClr val="33CC33"/>
    <a:srgbClr val="FFFDAD"/>
    <a:srgbClr val="A7FBC1"/>
    <a:srgbClr val="99FF99"/>
    <a:srgbClr val="C4D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518" autoAdjust="0"/>
  </p:normalViewPr>
  <p:slideViewPr>
    <p:cSldViewPr>
      <p:cViewPr varScale="1">
        <p:scale>
          <a:sx n="66" d="100"/>
          <a:sy n="66" d="100"/>
        </p:scale>
        <p:origin x="90" y="120"/>
      </p:cViewPr>
      <p:guideLst>
        <p:guide orient="horz" pos="2160"/>
        <p:guide pos="3840"/>
      </p:guideLst>
    </p:cSldViewPr>
  </p:slideViewPr>
  <p:notesTextViewPr>
    <p:cViewPr>
      <p:scale>
        <a:sx n="3" d="2"/>
        <a:sy n="3" d="2"/>
      </p:scale>
      <p:origin x="0" y="0"/>
    </p:cViewPr>
  </p:notesTextViewPr>
  <p:sorterViewPr>
    <p:cViewPr>
      <p:scale>
        <a:sx n="100" d="100"/>
        <a:sy n="100" d="100"/>
      </p:scale>
      <p:origin x="0" y="-468"/>
    </p:cViewPr>
  </p:sorterViewPr>
  <p:notesViewPr>
    <p:cSldViewPr>
      <p:cViewPr varScale="1">
        <p:scale>
          <a:sx n="50" d="100"/>
          <a:sy n="50" d="100"/>
        </p:scale>
        <p:origin x="2880" y="4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Planilha_do_Microsoft_Excel9.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Planilha_do_Microsoft_Excel10.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1" Type="http://schemas.openxmlformats.org/officeDocument/2006/relationships/package" Target="../embeddings/Planilha_do_Microsoft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Planilha_do_Microsoft_Excel8.xlsx"/></Relationships>
</file>

<file path=ppt/charts/_rels/chart9.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012307421774E-2"/>
          <c:y val="5.2760397808925497E-2"/>
          <c:w val="0.95614453338022598"/>
          <c:h val="0.716877351408856"/>
        </c:manualLayout>
      </c:layout>
      <c:barChart>
        <c:barDir val="col"/>
        <c:grouping val="stacked"/>
        <c:varyColors val="0"/>
        <c:ser>
          <c:idx val="0"/>
          <c:order val="0"/>
          <c:tx>
            <c:strRef>
              <c:f>Planilha1!$B$1</c:f>
              <c:strCache>
                <c:ptCount val="1"/>
                <c:pt idx="0">
                  <c:v>% Benefício</c:v>
                </c:pt>
              </c:strCache>
            </c:strRef>
          </c:tx>
          <c:spPr>
            <a:solidFill>
              <a:schemeClr val="accent1"/>
            </a:solidFill>
            <a:ln>
              <a:noFill/>
            </a:ln>
            <a:effectLst/>
          </c:spPr>
          <c:invertIfNegative val="0"/>
          <c:cat>
            <c:numRef>
              <c:f>Planilha1!$A$2:$A$27</c:f>
              <c:numCache>
                <c:formatCode>General</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cat>
          <c:val>
            <c:numRef>
              <c:f>Planilha1!$B$2:$B$27</c:f>
              <c:numCache>
                <c:formatCode>General</c:formatCode>
                <c:ptCount val="26"/>
                <c:pt idx="0">
                  <c:v>0.6</c:v>
                </c:pt>
                <c:pt idx="1">
                  <c:v>0.62</c:v>
                </c:pt>
                <c:pt idx="2">
                  <c:v>0.64</c:v>
                </c:pt>
                <c:pt idx="3">
                  <c:v>0.66</c:v>
                </c:pt>
                <c:pt idx="4">
                  <c:v>0.68</c:v>
                </c:pt>
                <c:pt idx="5">
                  <c:v>0.7</c:v>
                </c:pt>
                <c:pt idx="6">
                  <c:v>0.72</c:v>
                </c:pt>
                <c:pt idx="7">
                  <c:v>0.74</c:v>
                </c:pt>
                <c:pt idx="8">
                  <c:v>0.76</c:v>
                </c:pt>
                <c:pt idx="9">
                  <c:v>0.78</c:v>
                </c:pt>
                <c:pt idx="10">
                  <c:v>0.8</c:v>
                </c:pt>
                <c:pt idx="11">
                  <c:v>0.82</c:v>
                </c:pt>
                <c:pt idx="12">
                  <c:v>0.84</c:v>
                </c:pt>
                <c:pt idx="13">
                  <c:v>0.86</c:v>
                </c:pt>
                <c:pt idx="14">
                  <c:v>0.88</c:v>
                </c:pt>
                <c:pt idx="15">
                  <c:v>0.9</c:v>
                </c:pt>
                <c:pt idx="16">
                  <c:v>0.92</c:v>
                </c:pt>
                <c:pt idx="17">
                  <c:v>0.94</c:v>
                </c:pt>
                <c:pt idx="18">
                  <c:v>0.96</c:v>
                </c:pt>
                <c:pt idx="19">
                  <c:v>0.98</c:v>
                </c:pt>
                <c:pt idx="20">
                  <c:v>1</c:v>
                </c:pt>
                <c:pt idx="21">
                  <c:v>1</c:v>
                </c:pt>
                <c:pt idx="22">
                  <c:v>1</c:v>
                </c:pt>
                <c:pt idx="23">
                  <c:v>1</c:v>
                </c:pt>
                <c:pt idx="24">
                  <c:v>1</c:v>
                </c:pt>
                <c:pt idx="25">
                  <c:v>1</c:v>
                </c:pt>
              </c:numCache>
            </c:numRef>
          </c:val>
          <c:extLst xmlns:c16r2="http://schemas.microsoft.com/office/drawing/2015/06/chart">
            <c:ext xmlns:c16="http://schemas.microsoft.com/office/drawing/2014/chart" uri="{C3380CC4-5D6E-409C-BE32-E72D297353CC}">
              <c16:uniqueId val="{00000000-D833-401D-8BD0-9DD26ACD570B}"/>
            </c:ext>
          </c:extLst>
        </c:ser>
        <c:ser>
          <c:idx val="1"/>
          <c:order val="1"/>
          <c:tx>
            <c:strRef>
              <c:f>Planilha1!$C$1</c:f>
              <c:strCache>
                <c:ptCount val="1"/>
                <c:pt idx="0">
                  <c:v>Complementar</c:v>
                </c:pt>
              </c:strCache>
            </c:strRef>
          </c:tx>
          <c:spPr>
            <a:solidFill>
              <a:schemeClr val="accent3"/>
            </a:solidFill>
            <a:ln>
              <a:noFill/>
            </a:ln>
            <a:effectLst/>
          </c:spPr>
          <c:invertIfNegative val="0"/>
          <c:cat>
            <c:numRef>
              <c:f>Planilha1!$A$2:$A$27</c:f>
              <c:numCache>
                <c:formatCode>General</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cat>
          <c:val>
            <c:numRef>
              <c:f>Planilha1!$C$2:$C$27</c:f>
              <c:numCache>
                <c:formatCode>General</c:formatCode>
                <c:ptCount val="26"/>
                <c:pt idx="0">
                  <c:v>0.4</c:v>
                </c:pt>
                <c:pt idx="1">
                  <c:v>0.38</c:v>
                </c:pt>
                <c:pt idx="2">
                  <c:v>0.36</c:v>
                </c:pt>
                <c:pt idx="3">
                  <c:v>0.34</c:v>
                </c:pt>
                <c:pt idx="4">
                  <c:v>0.32</c:v>
                </c:pt>
                <c:pt idx="5">
                  <c:v>0.3</c:v>
                </c:pt>
                <c:pt idx="6">
                  <c:v>0.28000000000000003</c:v>
                </c:pt>
                <c:pt idx="7">
                  <c:v>0.26</c:v>
                </c:pt>
                <c:pt idx="8">
                  <c:v>0.24</c:v>
                </c:pt>
                <c:pt idx="9">
                  <c:v>0.22</c:v>
                </c:pt>
                <c:pt idx="10">
                  <c:v>0.2</c:v>
                </c:pt>
                <c:pt idx="11">
                  <c:v>0.18</c:v>
                </c:pt>
                <c:pt idx="12">
                  <c:v>0.16</c:v>
                </c:pt>
                <c:pt idx="13">
                  <c:v>0.14000000000000001</c:v>
                </c:pt>
                <c:pt idx="14">
                  <c:v>0.12</c:v>
                </c:pt>
                <c:pt idx="15">
                  <c:v>0.1</c:v>
                </c:pt>
                <c:pt idx="16">
                  <c:v>8.0000000000000099E-2</c:v>
                </c:pt>
                <c:pt idx="17">
                  <c:v>6.0000000000000102E-2</c:v>
                </c:pt>
                <c:pt idx="18">
                  <c:v>0.04</c:v>
                </c:pt>
                <c:pt idx="19">
                  <c:v>0.02</c:v>
                </c:pt>
                <c:pt idx="20">
                  <c:v>0</c:v>
                </c:pt>
                <c:pt idx="21">
                  <c:v>0</c:v>
                </c:pt>
                <c:pt idx="22">
                  <c:v>0</c:v>
                </c:pt>
                <c:pt idx="23">
                  <c:v>0</c:v>
                </c:pt>
                <c:pt idx="24">
                  <c:v>0</c:v>
                </c:pt>
                <c:pt idx="25">
                  <c:v>0</c:v>
                </c:pt>
              </c:numCache>
            </c:numRef>
          </c:val>
          <c:extLst xmlns:c16r2="http://schemas.microsoft.com/office/drawing/2015/06/chart">
            <c:ext xmlns:c16="http://schemas.microsoft.com/office/drawing/2014/chart" uri="{C3380CC4-5D6E-409C-BE32-E72D297353CC}">
              <c16:uniqueId val="{00000001-D833-401D-8BD0-9DD26ACD570B}"/>
            </c:ext>
          </c:extLst>
        </c:ser>
        <c:ser>
          <c:idx val="2"/>
          <c:order val="2"/>
          <c:tx>
            <c:strRef>
              <c:f>Planilha1!$D$1</c:f>
              <c:strCache>
                <c:ptCount val="1"/>
                <c:pt idx="0">
                  <c:v>%Adicional</c:v>
                </c:pt>
              </c:strCache>
            </c:strRef>
          </c:tx>
          <c:spPr>
            <a:solidFill>
              <a:schemeClr val="accent5"/>
            </a:solidFill>
            <a:ln>
              <a:noFill/>
            </a:ln>
            <a:effectLst/>
          </c:spPr>
          <c:invertIfNegative val="0"/>
          <c:dPt>
            <c:idx val="21"/>
            <c:invertIfNegative val="0"/>
            <c:bubble3D val="0"/>
            <c:extLst xmlns:c16r2="http://schemas.microsoft.com/office/drawing/2015/06/chart">
              <c:ext xmlns:c16="http://schemas.microsoft.com/office/drawing/2014/chart" uri="{C3380CC4-5D6E-409C-BE32-E72D297353CC}">
                <c16:uniqueId val="{00000001-8829-AC44-BF52-F847A71358F5}"/>
              </c:ext>
            </c:extLst>
          </c:dPt>
          <c:dPt>
            <c:idx val="22"/>
            <c:invertIfNegative val="0"/>
            <c:bubble3D val="0"/>
            <c:extLst xmlns:c16r2="http://schemas.microsoft.com/office/drawing/2015/06/chart">
              <c:ext xmlns:c16="http://schemas.microsoft.com/office/drawing/2014/chart" uri="{C3380CC4-5D6E-409C-BE32-E72D297353CC}">
                <c16:uniqueId val="{00000003-8829-AC44-BF52-F847A71358F5}"/>
              </c:ext>
            </c:extLst>
          </c:dPt>
          <c:dPt>
            <c:idx val="23"/>
            <c:invertIfNegative val="0"/>
            <c:bubble3D val="0"/>
            <c:extLst xmlns:c16r2="http://schemas.microsoft.com/office/drawing/2015/06/chart">
              <c:ext xmlns:c16="http://schemas.microsoft.com/office/drawing/2014/chart" uri="{C3380CC4-5D6E-409C-BE32-E72D297353CC}">
                <c16:uniqueId val="{00000005-8829-AC44-BF52-F847A71358F5}"/>
              </c:ext>
            </c:extLst>
          </c:dPt>
          <c:dPt>
            <c:idx val="24"/>
            <c:invertIfNegative val="0"/>
            <c:bubble3D val="0"/>
            <c:extLst xmlns:c16r2="http://schemas.microsoft.com/office/drawing/2015/06/chart">
              <c:ext xmlns:c16="http://schemas.microsoft.com/office/drawing/2014/chart" uri="{C3380CC4-5D6E-409C-BE32-E72D297353CC}">
                <c16:uniqueId val="{00000007-8829-AC44-BF52-F847A71358F5}"/>
              </c:ext>
            </c:extLst>
          </c:dPt>
          <c:dPt>
            <c:idx val="25"/>
            <c:invertIfNegative val="0"/>
            <c:bubble3D val="0"/>
            <c:extLst xmlns:c16r2="http://schemas.microsoft.com/office/drawing/2015/06/chart">
              <c:ext xmlns:c16="http://schemas.microsoft.com/office/drawing/2014/chart" uri="{C3380CC4-5D6E-409C-BE32-E72D297353CC}">
                <c16:uniqueId val="{00000009-8829-AC44-BF52-F847A71358F5}"/>
              </c:ext>
            </c:extLst>
          </c:dPt>
          <c:cat>
            <c:numRef>
              <c:f>Planilha1!$A$2:$A$27</c:f>
              <c:numCache>
                <c:formatCode>General</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cat>
          <c:val>
            <c:numRef>
              <c:f>Planilha1!$D$2:$D$27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0.02</c:v>
                </c:pt>
                <c:pt idx="22">
                  <c:v>0.04</c:v>
                </c:pt>
                <c:pt idx="23">
                  <c:v>0.06</c:v>
                </c:pt>
                <c:pt idx="24">
                  <c:v>0.08</c:v>
                </c:pt>
                <c:pt idx="25">
                  <c:v>0.1</c:v>
                </c:pt>
              </c:numCache>
            </c:numRef>
          </c:val>
          <c:extLst xmlns:c16r2="http://schemas.microsoft.com/office/drawing/2015/06/chart">
            <c:ext xmlns:c16="http://schemas.microsoft.com/office/drawing/2014/chart" uri="{C3380CC4-5D6E-409C-BE32-E72D297353CC}">
              <c16:uniqueId val="{00000002-D833-401D-8BD0-9DD26ACD570B}"/>
            </c:ext>
          </c:extLst>
        </c:ser>
        <c:dLbls>
          <c:showLegendKey val="0"/>
          <c:showVal val="0"/>
          <c:showCatName val="0"/>
          <c:showSerName val="0"/>
          <c:showPercent val="0"/>
          <c:showBubbleSize val="0"/>
        </c:dLbls>
        <c:gapWidth val="50"/>
        <c:overlap val="100"/>
        <c:axId val="158801680"/>
        <c:axId val="158805600"/>
      </c:barChart>
      <c:catAx>
        <c:axId val="15880168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pt-BR" sz="1400" b="1" dirty="0">
                    <a:solidFill>
                      <a:srgbClr val="595959"/>
                    </a:solidFill>
                  </a:rPr>
                  <a:t>Tempo de Contribuição</a:t>
                </a:r>
              </a:p>
            </c:rich>
          </c:tx>
          <c:layout>
            <c:manualLayout>
              <c:xMode val="edge"/>
              <c:yMode val="edge"/>
              <c:x val="2.5871679404316401E-2"/>
              <c:y val="0.901351925285623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58805600"/>
        <c:crosses val="autoZero"/>
        <c:auto val="1"/>
        <c:lblAlgn val="ctr"/>
        <c:lblOffset val="100"/>
        <c:noMultiLvlLbl val="0"/>
      </c:catAx>
      <c:valAx>
        <c:axId val="158805600"/>
        <c:scaling>
          <c:orientation val="minMax"/>
          <c:max val="1.25"/>
          <c:min val="0"/>
        </c:scaling>
        <c:delete val="1"/>
        <c:axPos val="l"/>
        <c:numFmt formatCode="0%" sourceLinked="0"/>
        <c:majorTickMark val="none"/>
        <c:minorTickMark val="none"/>
        <c:tickLblPos val="none"/>
        <c:crossAx val="158801680"/>
        <c:crosses val="autoZero"/>
        <c:crossBetween val="between"/>
        <c:majorUnit val="0.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prstDash val="solid"/>
    </a:ln>
    <a:effectLst/>
  </c:spPr>
  <c:txPr>
    <a:bodyPr/>
    <a:lstStyle/>
    <a:p>
      <a:pPr>
        <a:defRPr/>
      </a:pPr>
      <a:endParaRPr lang="pt-B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w="19050" cap="rnd">
              <a:solidFill>
                <a:schemeClr val="accent1">
                  <a:lumMod val="50000"/>
                </a:schemeClr>
              </a:solidFill>
              <a:round/>
            </a:ln>
            <a:effectLst/>
          </c:spPr>
          <c:marker>
            <c:symbol val="circle"/>
            <c:size val="5"/>
            <c:spPr>
              <a:solidFill>
                <a:schemeClr val="accent1">
                  <a:lumMod val="50000"/>
                </a:schemeClr>
              </a:solidFill>
              <a:ln w="19050">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Plan1!$D$3:$D$7</c:f>
              <c:numCache>
                <c:formatCode>General</c:formatCode>
                <c:ptCount val="5"/>
                <c:pt idx="0">
                  <c:v>2020</c:v>
                </c:pt>
                <c:pt idx="1">
                  <c:v>2022</c:v>
                </c:pt>
                <c:pt idx="2">
                  <c:v>2024</c:v>
                </c:pt>
                <c:pt idx="3">
                  <c:v>2026</c:v>
                </c:pt>
                <c:pt idx="4">
                  <c:v>2028</c:v>
                </c:pt>
              </c:numCache>
            </c:numRef>
          </c:xVal>
          <c:yVal>
            <c:numRef>
              <c:f>Plan1!$F$3:$F$7</c:f>
              <c:numCache>
                <c:formatCode>General</c:formatCode>
                <c:ptCount val="5"/>
                <c:pt idx="0">
                  <c:v>21</c:v>
                </c:pt>
                <c:pt idx="1">
                  <c:v>22</c:v>
                </c:pt>
                <c:pt idx="2">
                  <c:v>23</c:v>
                </c:pt>
                <c:pt idx="3">
                  <c:v>24</c:v>
                </c:pt>
                <c:pt idx="4">
                  <c:v>25</c:v>
                </c:pt>
              </c:numCache>
            </c:numRef>
          </c:yVal>
          <c:smooth val="0"/>
        </c:ser>
        <c:dLbls>
          <c:dLblPos val="t"/>
          <c:showLegendKey val="0"/>
          <c:showVal val="1"/>
          <c:showCatName val="0"/>
          <c:showSerName val="0"/>
          <c:showPercent val="0"/>
          <c:showBubbleSize val="0"/>
        </c:dLbls>
        <c:axId val="153251696"/>
        <c:axId val="153252256"/>
      </c:scatterChart>
      <c:valAx>
        <c:axId val="153251696"/>
        <c:scaling>
          <c:orientation val="minMax"/>
          <c:max val="2028"/>
          <c:min val="2020"/>
        </c:scaling>
        <c:delete val="0"/>
        <c:axPos val="b"/>
        <c:majorGridlines>
          <c:spPr>
            <a:ln w="9525" cap="flat" cmpd="sng" algn="ctr">
              <a:no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3252256"/>
        <c:crosses val="autoZero"/>
        <c:crossBetween val="midCat"/>
        <c:majorUnit val="2"/>
      </c:valAx>
      <c:valAx>
        <c:axId val="15325225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3251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7846179613177902E-2"/>
          <c:y val="7.8328709203599606E-2"/>
          <c:w val="0.88418182127925804"/>
          <c:h val="0.72472558858023395"/>
        </c:manualLayout>
      </c:layout>
      <c:lineChart>
        <c:grouping val="standard"/>
        <c:varyColors val="0"/>
        <c:ser>
          <c:idx val="1"/>
          <c:order val="0"/>
          <c:tx>
            <c:strRef>
              <c:f>Planilha1!$C$1</c:f>
              <c:strCache>
                <c:ptCount val="1"/>
                <c:pt idx="0">
                  <c:v>Masculino</c:v>
                </c:pt>
              </c:strCache>
            </c:strRef>
          </c:tx>
          <c:spPr>
            <a:ln w="28575" cap="rnd" cmpd="sng" algn="ctr">
              <a:solidFill>
                <a:schemeClr val="accent6">
                  <a:tint val="77000"/>
                  <a:shade val="95000"/>
                  <a:satMod val="105000"/>
                </a:schemeClr>
              </a:solidFill>
              <a:prstDash val="solid"/>
              <a:round/>
            </a:ln>
            <a:effectLst/>
          </c:spPr>
          <c:marker>
            <c:symbol val="circle"/>
            <c:size val="5"/>
            <c:spPr>
              <a:solidFill>
                <a:schemeClr val="accent6">
                  <a:tint val="77000"/>
                </a:schemeClr>
              </a:solidFill>
              <a:ln w="9525" cap="flat" cmpd="sng" algn="ctr">
                <a:solidFill>
                  <a:schemeClr val="accent6">
                    <a:tint val="77000"/>
                    <a:shade val="95000"/>
                    <a:satMod val="105000"/>
                  </a:schemeClr>
                </a:solidFill>
                <a:prstDash val="solid"/>
                <a:round/>
              </a:ln>
              <a:effectLst/>
            </c:spPr>
          </c:marker>
          <c:dLbls>
            <c:dLbl>
              <c:idx val="1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Planilha1!$A$2:$A$21</c:f>
              <c:numCache>
                <c:formatCode>General</c:formatCode>
                <c:ptCount val="2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numCache>
            </c:numRef>
          </c:cat>
          <c:val>
            <c:numRef>
              <c:f>Planilha1!$C$2:$C$21</c:f>
              <c:numCache>
                <c:formatCode>General</c:formatCode>
                <c:ptCount val="20"/>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numCache>
            </c:numRef>
          </c:val>
          <c:smooth val="0"/>
          <c:extLst xmlns:c16r2="http://schemas.microsoft.com/office/drawing/2015/06/chart">
            <c:ext xmlns:c16="http://schemas.microsoft.com/office/drawing/2014/chart" uri="{C3380CC4-5D6E-409C-BE32-E72D297353CC}">
              <c16:uniqueId val="{00000001-895D-4279-81EB-7BF4B4B1AB45}"/>
            </c:ext>
          </c:extLst>
        </c:ser>
        <c:dLbls>
          <c:showLegendKey val="0"/>
          <c:showVal val="0"/>
          <c:showCatName val="0"/>
          <c:showSerName val="0"/>
          <c:showPercent val="0"/>
          <c:showBubbleSize val="0"/>
        </c:dLbls>
        <c:marker val="1"/>
        <c:smooth val="0"/>
        <c:axId val="239619792"/>
        <c:axId val="239620352"/>
      </c:lineChart>
      <c:catAx>
        <c:axId val="239619792"/>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crossAx val="239620352"/>
        <c:crosses val="autoZero"/>
        <c:auto val="1"/>
        <c:lblAlgn val="ctr"/>
        <c:lblOffset val="100"/>
        <c:tickLblSkip val="2"/>
        <c:tickMarkSkip val="2"/>
        <c:noMultiLvlLbl val="0"/>
      </c:catAx>
      <c:valAx>
        <c:axId val="239620352"/>
        <c:scaling>
          <c:orientation val="minMax"/>
          <c:max val="110"/>
          <c:min val="80"/>
        </c:scaling>
        <c:delete val="1"/>
        <c:axPos val="l"/>
        <c:numFmt formatCode="General" sourceLinked="1"/>
        <c:majorTickMark val="out"/>
        <c:minorTickMark val="none"/>
        <c:tickLblPos val="none"/>
        <c:crossAx val="239619792"/>
        <c:crosses val="autoZero"/>
        <c:crossBetween val="midCat"/>
        <c:majorUnit val="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prstDash val="solid"/>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012307421774E-2"/>
          <c:y val="5.2760397808925497E-2"/>
          <c:w val="0.95614453338022598"/>
          <c:h val="0.716877351408856"/>
        </c:manualLayout>
      </c:layout>
      <c:barChart>
        <c:barDir val="col"/>
        <c:grouping val="stacked"/>
        <c:varyColors val="0"/>
        <c:ser>
          <c:idx val="0"/>
          <c:order val="0"/>
          <c:tx>
            <c:strRef>
              <c:f>Planilha1!$B$1</c:f>
              <c:strCache>
                <c:ptCount val="1"/>
                <c:pt idx="0">
                  <c:v>% Benefício</c:v>
                </c:pt>
              </c:strCache>
            </c:strRef>
          </c:tx>
          <c:spPr>
            <a:solidFill>
              <a:schemeClr val="accent1"/>
            </a:solidFill>
            <a:ln>
              <a:noFill/>
            </a:ln>
            <a:effectLst/>
          </c:spPr>
          <c:invertIfNegative val="0"/>
          <c:cat>
            <c:numRef>
              <c:f>Planilha1!$A$2:$A$22</c:f>
              <c:numCache>
                <c:formatCode>General</c:formatCode>
                <c:ptCount val="2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numCache>
            </c:numRef>
          </c:cat>
          <c:val>
            <c:numRef>
              <c:f>Planilha1!$B$2:$B$22</c:f>
              <c:numCache>
                <c:formatCode>General</c:formatCode>
                <c:ptCount val="21"/>
                <c:pt idx="0">
                  <c:v>0.6</c:v>
                </c:pt>
                <c:pt idx="1">
                  <c:v>0.62</c:v>
                </c:pt>
                <c:pt idx="2">
                  <c:v>0.64</c:v>
                </c:pt>
                <c:pt idx="3">
                  <c:v>0.65999999999999992</c:v>
                </c:pt>
                <c:pt idx="4">
                  <c:v>0.67999999999999994</c:v>
                </c:pt>
                <c:pt idx="5">
                  <c:v>0.7</c:v>
                </c:pt>
                <c:pt idx="6">
                  <c:v>0.72</c:v>
                </c:pt>
                <c:pt idx="7">
                  <c:v>0.74</c:v>
                </c:pt>
                <c:pt idx="8">
                  <c:v>0.76</c:v>
                </c:pt>
                <c:pt idx="9">
                  <c:v>0.78</c:v>
                </c:pt>
                <c:pt idx="10">
                  <c:v>0.8</c:v>
                </c:pt>
                <c:pt idx="11">
                  <c:v>0.82</c:v>
                </c:pt>
                <c:pt idx="12">
                  <c:v>0.84</c:v>
                </c:pt>
                <c:pt idx="13">
                  <c:v>0.86</c:v>
                </c:pt>
                <c:pt idx="14">
                  <c:v>0.88</c:v>
                </c:pt>
                <c:pt idx="15">
                  <c:v>0.89999999999999991</c:v>
                </c:pt>
                <c:pt idx="16">
                  <c:v>0.91999999999999993</c:v>
                </c:pt>
                <c:pt idx="17">
                  <c:v>0.94</c:v>
                </c:pt>
                <c:pt idx="18">
                  <c:v>0.96</c:v>
                </c:pt>
                <c:pt idx="19">
                  <c:v>0.98</c:v>
                </c:pt>
                <c:pt idx="20">
                  <c:v>1</c:v>
                </c:pt>
              </c:numCache>
            </c:numRef>
          </c:val>
          <c:extLst xmlns:c16r2="http://schemas.microsoft.com/office/drawing/2015/06/chart">
            <c:ext xmlns:c16="http://schemas.microsoft.com/office/drawing/2014/chart" uri="{C3380CC4-5D6E-409C-BE32-E72D297353CC}">
              <c16:uniqueId val="{00000000-D833-401D-8BD0-9DD26ACD570B}"/>
            </c:ext>
          </c:extLst>
        </c:ser>
        <c:ser>
          <c:idx val="1"/>
          <c:order val="1"/>
          <c:tx>
            <c:strRef>
              <c:f>Planilha1!$C$1</c:f>
              <c:strCache>
                <c:ptCount val="1"/>
                <c:pt idx="0">
                  <c:v>Complementar</c:v>
                </c:pt>
              </c:strCache>
            </c:strRef>
          </c:tx>
          <c:spPr>
            <a:solidFill>
              <a:schemeClr val="accent3"/>
            </a:solidFill>
            <a:ln>
              <a:noFill/>
            </a:ln>
            <a:effectLst/>
          </c:spPr>
          <c:invertIfNegative val="0"/>
          <c:cat>
            <c:numRef>
              <c:f>Planilha1!$A$2:$A$22</c:f>
              <c:numCache>
                <c:formatCode>General</c:formatCode>
                <c:ptCount val="2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numCache>
            </c:numRef>
          </c:cat>
          <c:val>
            <c:numRef>
              <c:f>Planilha1!$C$2:$C$22</c:f>
              <c:numCache>
                <c:formatCode>General</c:formatCode>
                <c:ptCount val="21"/>
                <c:pt idx="0">
                  <c:v>0.4</c:v>
                </c:pt>
                <c:pt idx="1">
                  <c:v>0.38</c:v>
                </c:pt>
                <c:pt idx="2">
                  <c:v>0.36</c:v>
                </c:pt>
                <c:pt idx="3">
                  <c:v>0.34000000000000008</c:v>
                </c:pt>
                <c:pt idx="4">
                  <c:v>0.32000000000000006</c:v>
                </c:pt>
                <c:pt idx="5">
                  <c:v>0.30000000000000004</c:v>
                </c:pt>
                <c:pt idx="6">
                  <c:v>0.28000000000000003</c:v>
                </c:pt>
                <c:pt idx="7">
                  <c:v>0.26</c:v>
                </c:pt>
                <c:pt idx="8">
                  <c:v>0.24</c:v>
                </c:pt>
                <c:pt idx="9">
                  <c:v>0.21999999999999997</c:v>
                </c:pt>
                <c:pt idx="10">
                  <c:v>0.19999999999999996</c:v>
                </c:pt>
                <c:pt idx="11">
                  <c:v>0.18000000000000005</c:v>
                </c:pt>
                <c:pt idx="12">
                  <c:v>0.16000000000000003</c:v>
                </c:pt>
                <c:pt idx="13">
                  <c:v>0.14000000000000001</c:v>
                </c:pt>
                <c:pt idx="14">
                  <c:v>0.12</c:v>
                </c:pt>
                <c:pt idx="15">
                  <c:v>0.10000000000000009</c:v>
                </c:pt>
                <c:pt idx="16">
                  <c:v>8.0000000000000071E-2</c:v>
                </c:pt>
                <c:pt idx="17">
                  <c:v>6.0000000000000053E-2</c:v>
                </c:pt>
                <c:pt idx="18">
                  <c:v>4.0000000000000036E-2</c:v>
                </c:pt>
                <c:pt idx="19">
                  <c:v>2.0000000000000018E-2</c:v>
                </c:pt>
                <c:pt idx="20">
                  <c:v>0</c:v>
                </c:pt>
              </c:numCache>
            </c:numRef>
          </c:val>
          <c:extLst xmlns:c16r2="http://schemas.microsoft.com/office/drawing/2015/06/chart">
            <c:ext xmlns:c16="http://schemas.microsoft.com/office/drawing/2014/chart" uri="{C3380CC4-5D6E-409C-BE32-E72D297353CC}">
              <c16:uniqueId val="{00000001-D833-401D-8BD0-9DD26ACD570B}"/>
            </c:ext>
          </c:extLst>
        </c:ser>
        <c:ser>
          <c:idx val="2"/>
          <c:order val="2"/>
          <c:tx>
            <c:strRef>
              <c:f>Planilha1!$D$1</c:f>
              <c:strCache>
                <c:ptCount val="1"/>
                <c:pt idx="0">
                  <c:v>%Adicional</c:v>
                </c:pt>
              </c:strCache>
            </c:strRef>
          </c:tx>
          <c:spPr>
            <a:solidFill>
              <a:schemeClr val="accent5"/>
            </a:solidFill>
            <a:ln>
              <a:noFill/>
            </a:ln>
            <a:effectLst/>
          </c:spPr>
          <c:invertIfNegative val="0"/>
          <c:cat>
            <c:numRef>
              <c:f>Planilha1!$A$2:$A$22</c:f>
              <c:numCache>
                <c:formatCode>General</c:formatCode>
                <c:ptCount val="2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numCache>
            </c:numRef>
          </c:cat>
          <c:val>
            <c:numRef>
              <c:f>Planilha1!$D$2:$D$22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xmlns:c16r2="http://schemas.microsoft.com/office/drawing/2015/06/chart">
            <c:ext xmlns:c16="http://schemas.microsoft.com/office/drawing/2014/chart" uri="{C3380CC4-5D6E-409C-BE32-E72D297353CC}">
              <c16:uniqueId val="{00000002-D833-401D-8BD0-9DD26ACD570B}"/>
            </c:ext>
          </c:extLst>
        </c:ser>
        <c:dLbls>
          <c:showLegendKey val="0"/>
          <c:showVal val="0"/>
          <c:showCatName val="0"/>
          <c:showSerName val="0"/>
          <c:showPercent val="0"/>
          <c:showBubbleSize val="0"/>
        </c:dLbls>
        <c:gapWidth val="50"/>
        <c:overlap val="100"/>
        <c:axId val="240960432"/>
        <c:axId val="240960992"/>
      </c:barChart>
      <c:catAx>
        <c:axId val="2409604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pt-BR" sz="1400" b="1" dirty="0">
                    <a:solidFill>
                      <a:srgbClr val="595959"/>
                    </a:solidFill>
                  </a:rPr>
                  <a:t>Tempo de Contribuição</a:t>
                </a:r>
              </a:p>
            </c:rich>
          </c:tx>
          <c:layout>
            <c:manualLayout>
              <c:xMode val="edge"/>
              <c:yMode val="edge"/>
              <c:x val="2.5871679404316401E-2"/>
              <c:y val="0.901351925285623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240960992"/>
        <c:crosses val="autoZero"/>
        <c:auto val="1"/>
        <c:lblAlgn val="ctr"/>
        <c:lblOffset val="100"/>
        <c:noMultiLvlLbl val="0"/>
      </c:catAx>
      <c:valAx>
        <c:axId val="240960992"/>
        <c:scaling>
          <c:orientation val="minMax"/>
          <c:max val="1.25"/>
          <c:min val="0"/>
        </c:scaling>
        <c:delete val="1"/>
        <c:axPos val="l"/>
        <c:numFmt formatCode="0%" sourceLinked="0"/>
        <c:majorTickMark val="none"/>
        <c:minorTickMark val="none"/>
        <c:tickLblPos val="none"/>
        <c:crossAx val="240960432"/>
        <c:crosses val="autoZero"/>
        <c:crossBetween val="between"/>
        <c:majorUnit val="0.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prstDash val="solid"/>
    </a:ln>
    <a:effectLst/>
  </c:spPr>
  <c:txPr>
    <a:bodyPr/>
    <a:lstStyle/>
    <a:p>
      <a:pPr>
        <a:defRPr/>
      </a:pPr>
      <a:endParaRPr lang="pt-B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Planilha1!$B$1</c:f>
              <c:strCache>
                <c:ptCount val="1"/>
                <c:pt idx="0">
                  <c:v>% Benefício</c:v>
                </c:pt>
              </c:strCache>
            </c:strRef>
          </c:tx>
          <c:spPr>
            <a:solidFill>
              <a:srgbClr val="70AD47"/>
            </a:solidFill>
            <a:ln>
              <a:solidFill>
                <a:srgbClr val="70AD47"/>
              </a:solidFill>
            </a:ln>
            <a:effectLst/>
          </c:spPr>
          <c:invertIfNegative val="0"/>
          <c:dLbls>
            <c:dLbl>
              <c:idx val="0"/>
              <c:layout>
                <c:manualLayout>
                  <c:x val="0.18242357024614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A6A-5948-8B1C-0398533B875C}"/>
                </c:ext>
                <c:ext xmlns:c15="http://schemas.microsoft.com/office/drawing/2012/chart" uri="{CE6537A1-D6FC-4f65-9D91-7224C49458BB}">
                  <c15:layout/>
                </c:ext>
              </c:extLst>
            </c:dLbl>
            <c:dLbl>
              <c:idx val="1"/>
              <c:layout>
                <c:manualLayout>
                  <c:x val="0.155508617259008"/>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A6A-5948-8B1C-0398533B875C}"/>
                </c:ext>
                <c:ext xmlns:c15="http://schemas.microsoft.com/office/drawing/2012/chart" uri="{CE6537A1-D6FC-4f65-9D91-7224C49458BB}">
                  <c15:layout/>
                </c:ext>
              </c:extLst>
            </c:dLbl>
            <c:dLbl>
              <c:idx val="2"/>
              <c:layout>
                <c:manualLayout>
                  <c:x val="0.12560311393996801"/>
                  <c:y val="-6.172666735610540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A6A-5948-8B1C-0398533B875C}"/>
                </c:ext>
                <c:ext xmlns:c15="http://schemas.microsoft.com/office/drawing/2012/chart" uri="{CE6537A1-D6FC-4f65-9D91-7224C49458BB}">
                  <c15:layout/>
                </c:ext>
              </c:extLst>
            </c:dLbl>
            <c:dLbl>
              <c:idx val="3"/>
              <c:layout>
                <c:manualLayout>
                  <c:x val="0.101678711284736"/>
                  <c:y val="-6.172666735610540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A6A-5948-8B1C-0398533B875C}"/>
                </c:ext>
                <c:ext xmlns:c15="http://schemas.microsoft.com/office/drawing/2012/chart" uri="{CE6537A1-D6FC-4f65-9D91-7224C49458BB}">
                  <c15:layout/>
                </c:ext>
              </c:extLst>
            </c:dLbl>
            <c:dLbl>
              <c:idx val="4"/>
              <c:layout>
                <c:manualLayout>
                  <c:x val="8.0744858961407595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A6A-5948-8B1C-0398533B875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5"/>
                <c:pt idx="0">
                  <c:v>5 ou + dependentes</c:v>
                </c:pt>
                <c:pt idx="1">
                  <c:v>4 dependentes</c:v>
                </c:pt>
                <c:pt idx="2">
                  <c:v>3 dependentes</c:v>
                </c:pt>
                <c:pt idx="3">
                  <c:v>2 dependentes</c:v>
                </c:pt>
                <c:pt idx="4">
                  <c:v>1 dependente</c:v>
                </c:pt>
              </c:strCache>
            </c:strRef>
          </c:cat>
          <c:val>
            <c:numRef>
              <c:f>Planilha1!$B$2:$B$7</c:f>
              <c:numCache>
                <c:formatCode>General</c:formatCode>
                <c:ptCount val="6"/>
                <c:pt idx="0">
                  <c:v>100</c:v>
                </c:pt>
                <c:pt idx="1">
                  <c:v>90</c:v>
                </c:pt>
                <c:pt idx="2">
                  <c:v>80</c:v>
                </c:pt>
                <c:pt idx="3">
                  <c:v>70</c:v>
                </c:pt>
                <c:pt idx="4">
                  <c:v>60</c:v>
                </c:pt>
              </c:numCache>
            </c:numRef>
          </c:val>
          <c:extLst xmlns:c16r2="http://schemas.microsoft.com/office/drawing/2015/06/chart">
            <c:ext xmlns:c16="http://schemas.microsoft.com/office/drawing/2014/chart" uri="{C3380CC4-5D6E-409C-BE32-E72D297353CC}">
              <c16:uniqueId val="{00000000-C291-47CC-94D2-F5DFCBA9D941}"/>
            </c:ext>
          </c:extLst>
        </c:ser>
        <c:ser>
          <c:idx val="1"/>
          <c:order val="1"/>
          <c:tx>
            <c:strRef>
              <c:f>Planilha1!$C$1</c:f>
              <c:strCache>
                <c:ptCount val="1"/>
                <c:pt idx="0">
                  <c:v>Complementar</c:v>
                </c:pt>
              </c:strCache>
            </c:strRef>
          </c:tx>
          <c:spPr>
            <a:noFill/>
            <a:ln>
              <a:solidFill>
                <a:srgbClr val="70AD47"/>
              </a:solidFill>
            </a:ln>
            <a:effectLst/>
          </c:spPr>
          <c:invertIfNegative val="1"/>
          <c:cat>
            <c:strRef>
              <c:f>Planilha1!$A$2:$A$7</c:f>
              <c:strCache>
                <c:ptCount val="5"/>
                <c:pt idx="0">
                  <c:v>5 ou + dependentes</c:v>
                </c:pt>
                <c:pt idx="1">
                  <c:v>4 dependentes</c:v>
                </c:pt>
                <c:pt idx="2">
                  <c:v>3 dependentes</c:v>
                </c:pt>
                <c:pt idx="3">
                  <c:v>2 dependentes</c:v>
                </c:pt>
                <c:pt idx="4">
                  <c:v>1 dependente</c:v>
                </c:pt>
              </c:strCache>
            </c:strRef>
          </c:cat>
          <c:val>
            <c:numRef>
              <c:f>Planilha1!$C$2:$C$7</c:f>
              <c:numCache>
                <c:formatCode>General</c:formatCode>
                <c:ptCount val="6"/>
                <c:pt idx="0">
                  <c:v>0</c:v>
                </c:pt>
                <c:pt idx="1">
                  <c:v>10</c:v>
                </c:pt>
                <c:pt idx="2">
                  <c:v>20</c:v>
                </c:pt>
                <c:pt idx="3">
                  <c:v>30</c:v>
                </c:pt>
                <c:pt idx="4">
                  <c:v>40</c:v>
                </c:pt>
              </c:numCache>
            </c:numRef>
          </c:val>
          <c:extLst xmlns:c16r2="http://schemas.microsoft.com/office/drawing/2015/06/chart">
            <c:ext xmlns:c16="http://schemas.microsoft.com/office/drawing/2014/chart" uri="{C3380CC4-5D6E-409C-BE32-E72D297353CC}">
              <c16:uniqueId val="{00000001-C291-47CC-94D2-F5DFCBA9D941}"/>
            </c:ext>
          </c:extLst>
        </c:ser>
        <c:dLbls>
          <c:showLegendKey val="0"/>
          <c:showVal val="0"/>
          <c:showCatName val="0"/>
          <c:showSerName val="0"/>
          <c:showPercent val="0"/>
          <c:showBubbleSize val="0"/>
        </c:dLbls>
        <c:gapWidth val="150"/>
        <c:overlap val="100"/>
        <c:axId val="237496480"/>
        <c:axId val="237497040"/>
      </c:barChart>
      <c:catAx>
        <c:axId val="2374964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rgbClr val="595959"/>
                </a:solidFill>
                <a:latin typeface="+mn-lt"/>
                <a:ea typeface="+mn-ea"/>
                <a:cs typeface="+mn-cs"/>
              </a:defRPr>
            </a:pPr>
            <a:endParaRPr lang="pt-BR"/>
          </a:p>
        </c:txPr>
        <c:crossAx val="237497040"/>
        <c:crosses val="autoZero"/>
        <c:auto val="1"/>
        <c:lblAlgn val="ctr"/>
        <c:lblOffset val="100"/>
        <c:noMultiLvlLbl val="0"/>
      </c:catAx>
      <c:valAx>
        <c:axId val="237497040"/>
        <c:scaling>
          <c:orientation val="minMax"/>
        </c:scaling>
        <c:delete val="1"/>
        <c:axPos val="b"/>
        <c:numFmt formatCode="General" sourceLinked="1"/>
        <c:majorTickMark val="none"/>
        <c:minorTickMark val="none"/>
        <c:tickLblPos val="none"/>
        <c:crossAx val="237496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l">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Planilha1!$B$1</c:f>
              <c:strCache>
                <c:ptCount val="1"/>
                <c:pt idx="0">
                  <c:v>% Benefício</c:v>
                </c:pt>
              </c:strCache>
            </c:strRef>
          </c:tx>
          <c:spPr>
            <a:solidFill>
              <a:srgbClr val="70AD47"/>
            </a:solidFill>
            <a:ln>
              <a:solidFill>
                <a:srgbClr val="70AD47"/>
              </a:solidFill>
            </a:ln>
            <a:effectLst/>
          </c:spPr>
          <c:invertIfNegative val="0"/>
          <c:dLbls>
            <c:dLbl>
              <c:idx val="0"/>
              <c:layout>
                <c:manualLayout>
                  <c:x val="0.18242357024614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A6A-5948-8B1C-0398533B875C}"/>
                </c:ext>
                <c:ext xmlns:c15="http://schemas.microsoft.com/office/drawing/2012/chart" uri="{CE6537A1-D6FC-4f65-9D91-7224C49458BB}">
                  <c15:layout/>
                </c:ext>
              </c:extLst>
            </c:dLbl>
            <c:dLbl>
              <c:idx val="1"/>
              <c:layout>
                <c:manualLayout>
                  <c:x val="0.155508617259008"/>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A6A-5948-8B1C-0398533B875C}"/>
                </c:ext>
                <c:ext xmlns:c15="http://schemas.microsoft.com/office/drawing/2012/chart" uri="{CE6537A1-D6FC-4f65-9D91-7224C49458BB}">
                  <c15:layout/>
                </c:ext>
              </c:extLst>
            </c:dLbl>
            <c:dLbl>
              <c:idx val="2"/>
              <c:layout>
                <c:manualLayout>
                  <c:x val="0.12560311393996801"/>
                  <c:y val="-6.172666735610540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A6A-5948-8B1C-0398533B875C}"/>
                </c:ext>
                <c:ext xmlns:c15="http://schemas.microsoft.com/office/drawing/2012/chart" uri="{CE6537A1-D6FC-4f65-9D91-7224C49458BB}">
                  <c15:layout/>
                </c:ext>
              </c:extLst>
            </c:dLbl>
            <c:dLbl>
              <c:idx val="3"/>
              <c:layout>
                <c:manualLayout>
                  <c:x val="0.101678711284736"/>
                  <c:y val="-6.172666735610540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A6A-5948-8B1C-0398533B875C}"/>
                </c:ext>
                <c:ext xmlns:c15="http://schemas.microsoft.com/office/drawing/2012/chart" uri="{CE6537A1-D6FC-4f65-9D91-7224C49458BB}">
                  <c15:layout/>
                </c:ext>
              </c:extLst>
            </c:dLbl>
            <c:dLbl>
              <c:idx val="4"/>
              <c:layout>
                <c:manualLayout>
                  <c:x val="8.0744858961407595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A6A-5948-8B1C-0398533B875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5"/>
                <c:pt idx="0">
                  <c:v>5 ou + dependentes</c:v>
                </c:pt>
                <c:pt idx="1">
                  <c:v>4 dependentes</c:v>
                </c:pt>
                <c:pt idx="2">
                  <c:v>3 dependentes</c:v>
                </c:pt>
                <c:pt idx="3">
                  <c:v>2 dependentes</c:v>
                </c:pt>
                <c:pt idx="4">
                  <c:v>1 dependente</c:v>
                </c:pt>
              </c:strCache>
            </c:strRef>
          </c:cat>
          <c:val>
            <c:numRef>
              <c:f>Planilha1!$B$2:$B$7</c:f>
              <c:numCache>
                <c:formatCode>General</c:formatCode>
                <c:ptCount val="6"/>
                <c:pt idx="0">
                  <c:v>100</c:v>
                </c:pt>
                <c:pt idx="1">
                  <c:v>90</c:v>
                </c:pt>
                <c:pt idx="2">
                  <c:v>80</c:v>
                </c:pt>
                <c:pt idx="3">
                  <c:v>70</c:v>
                </c:pt>
                <c:pt idx="4">
                  <c:v>60</c:v>
                </c:pt>
              </c:numCache>
            </c:numRef>
          </c:val>
          <c:extLst xmlns:c16r2="http://schemas.microsoft.com/office/drawing/2015/06/chart">
            <c:ext xmlns:c16="http://schemas.microsoft.com/office/drawing/2014/chart" uri="{C3380CC4-5D6E-409C-BE32-E72D297353CC}">
              <c16:uniqueId val="{00000000-C291-47CC-94D2-F5DFCBA9D941}"/>
            </c:ext>
          </c:extLst>
        </c:ser>
        <c:ser>
          <c:idx val="1"/>
          <c:order val="1"/>
          <c:tx>
            <c:strRef>
              <c:f>Planilha1!$C$1</c:f>
              <c:strCache>
                <c:ptCount val="1"/>
                <c:pt idx="0">
                  <c:v>Complementar</c:v>
                </c:pt>
              </c:strCache>
            </c:strRef>
          </c:tx>
          <c:spPr>
            <a:noFill/>
            <a:ln>
              <a:solidFill>
                <a:srgbClr val="70AD47"/>
              </a:solidFill>
            </a:ln>
            <a:effectLst/>
          </c:spPr>
          <c:invertIfNegative val="1"/>
          <c:cat>
            <c:strRef>
              <c:f>Planilha1!$A$2:$A$7</c:f>
              <c:strCache>
                <c:ptCount val="5"/>
                <c:pt idx="0">
                  <c:v>5 ou + dependentes</c:v>
                </c:pt>
                <c:pt idx="1">
                  <c:v>4 dependentes</c:v>
                </c:pt>
                <c:pt idx="2">
                  <c:v>3 dependentes</c:v>
                </c:pt>
                <c:pt idx="3">
                  <c:v>2 dependentes</c:v>
                </c:pt>
                <c:pt idx="4">
                  <c:v>1 dependente</c:v>
                </c:pt>
              </c:strCache>
            </c:strRef>
          </c:cat>
          <c:val>
            <c:numRef>
              <c:f>Planilha1!$C$2:$C$7</c:f>
              <c:numCache>
                <c:formatCode>General</c:formatCode>
                <c:ptCount val="6"/>
                <c:pt idx="0">
                  <c:v>0</c:v>
                </c:pt>
                <c:pt idx="1">
                  <c:v>10</c:v>
                </c:pt>
                <c:pt idx="2">
                  <c:v>20</c:v>
                </c:pt>
                <c:pt idx="3">
                  <c:v>30</c:v>
                </c:pt>
                <c:pt idx="4">
                  <c:v>40</c:v>
                </c:pt>
              </c:numCache>
            </c:numRef>
          </c:val>
          <c:extLst xmlns:c16r2="http://schemas.microsoft.com/office/drawing/2015/06/chart">
            <c:ext xmlns:c16="http://schemas.microsoft.com/office/drawing/2014/chart" uri="{C3380CC4-5D6E-409C-BE32-E72D297353CC}">
              <c16:uniqueId val="{00000001-C291-47CC-94D2-F5DFCBA9D941}"/>
            </c:ext>
          </c:extLst>
        </c:ser>
        <c:dLbls>
          <c:showLegendKey val="0"/>
          <c:showVal val="0"/>
          <c:showCatName val="0"/>
          <c:showSerName val="0"/>
          <c:showPercent val="0"/>
          <c:showBubbleSize val="0"/>
        </c:dLbls>
        <c:gapWidth val="150"/>
        <c:overlap val="100"/>
        <c:axId val="228766656"/>
        <c:axId val="228767216"/>
      </c:barChart>
      <c:catAx>
        <c:axId val="2287666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rgbClr val="595959"/>
                </a:solidFill>
                <a:latin typeface="+mn-lt"/>
                <a:ea typeface="+mn-ea"/>
                <a:cs typeface="+mn-cs"/>
              </a:defRPr>
            </a:pPr>
            <a:endParaRPr lang="pt-BR"/>
          </a:p>
        </c:txPr>
        <c:crossAx val="228767216"/>
        <c:crosses val="autoZero"/>
        <c:auto val="1"/>
        <c:lblAlgn val="ctr"/>
        <c:lblOffset val="100"/>
        <c:noMultiLvlLbl val="0"/>
      </c:catAx>
      <c:valAx>
        <c:axId val="228767216"/>
        <c:scaling>
          <c:orientation val="minMax"/>
        </c:scaling>
        <c:delete val="1"/>
        <c:axPos val="b"/>
        <c:numFmt formatCode="General" sourceLinked="1"/>
        <c:majorTickMark val="none"/>
        <c:minorTickMark val="none"/>
        <c:tickLblPos val="none"/>
        <c:crossAx val="228766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l">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60702358543799"/>
          <c:y val="0"/>
          <c:w val="0.89839309073017004"/>
          <c:h val="0.68409137070358905"/>
        </c:manualLayout>
      </c:layout>
      <c:bar3DChart>
        <c:barDir val="col"/>
        <c:grouping val="clustered"/>
        <c:varyColors val="0"/>
        <c:ser>
          <c:idx val="0"/>
          <c:order val="0"/>
          <c:tx>
            <c:strRef>
              <c:f>Planilha1!$B$1</c:f>
              <c:strCache>
                <c:ptCount val="1"/>
                <c:pt idx="0">
                  <c:v>Idade</c:v>
                </c:pt>
              </c:strCache>
            </c:strRef>
          </c:tx>
          <c:spPr>
            <a:solidFill>
              <a:srgbClr val="0B64FF"/>
            </a:solidFill>
            <a:ln>
              <a:noFill/>
            </a:ln>
            <a:effectLst/>
            <a:sp3d/>
          </c:spPr>
          <c:invertIfNegative val="0"/>
          <c:cat>
            <c:numRef>
              <c:f>Planilha1!$A$2:$A$3</c:f>
              <c:numCache>
                <c:formatCode>General</c:formatCode>
                <c:ptCount val="2"/>
                <c:pt idx="0">
                  <c:v>2019</c:v>
                </c:pt>
                <c:pt idx="1">
                  <c:v>2022</c:v>
                </c:pt>
              </c:numCache>
            </c:numRef>
          </c:cat>
          <c:val>
            <c:numRef>
              <c:f>Planilha1!$B$2:$B$3</c:f>
              <c:numCache>
                <c:formatCode>General</c:formatCode>
                <c:ptCount val="2"/>
                <c:pt idx="0">
                  <c:v>60</c:v>
                </c:pt>
                <c:pt idx="1">
                  <c:v>62</c:v>
                </c:pt>
              </c:numCache>
            </c:numRef>
          </c:val>
          <c:extLst xmlns:c16r2="http://schemas.microsoft.com/office/drawing/2015/06/chart">
            <c:ext xmlns:c16="http://schemas.microsoft.com/office/drawing/2014/chart" uri="{C3380CC4-5D6E-409C-BE32-E72D297353CC}">
              <c16:uniqueId val="{00000000-D53A-4947-87DB-7C836FBB763E}"/>
            </c:ext>
          </c:extLst>
        </c:ser>
        <c:dLbls>
          <c:showLegendKey val="0"/>
          <c:showVal val="0"/>
          <c:showCatName val="0"/>
          <c:showSerName val="0"/>
          <c:showPercent val="0"/>
          <c:showBubbleSize val="0"/>
        </c:dLbls>
        <c:gapWidth val="150"/>
        <c:shape val="box"/>
        <c:axId val="235949168"/>
        <c:axId val="235949728"/>
        <c:axId val="0"/>
      </c:bar3DChart>
      <c:catAx>
        <c:axId val="235949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35949728"/>
        <c:crosses val="autoZero"/>
        <c:auto val="1"/>
        <c:lblAlgn val="ctr"/>
        <c:lblOffset val="100"/>
        <c:noMultiLvlLbl val="0"/>
      </c:catAx>
      <c:valAx>
        <c:axId val="235949728"/>
        <c:scaling>
          <c:orientation val="minMax"/>
        </c:scaling>
        <c:delete val="1"/>
        <c:axPos val="l"/>
        <c:majorGridlines>
          <c:spPr>
            <a:ln w="9525" cap="flat" cmpd="sng" algn="ctr">
              <a:noFill/>
              <a:round/>
            </a:ln>
            <a:effectLst/>
          </c:spPr>
        </c:majorGridlines>
        <c:numFmt formatCode="General" sourceLinked="1"/>
        <c:majorTickMark val="none"/>
        <c:minorTickMark val="none"/>
        <c:tickLblPos val="none"/>
        <c:crossAx val="235949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60702358543799"/>
          <c:y val="0"/>
          <c:w val="0.89839309073017004"/>
          <c:h val="0.68409137070358905"/>
        </c:manualLayout>
      </c:layout>
      <c:bar3DChart>
        <c:barDir val="col"/>
        <c:grouping val="clustered"/>
        <c:varyColors val="0"/>
        <c:ser>
          <c:idx val="0"/>
          <c:order val="0"/>
          <c:tx>
            <c:strRef>
              <c:f>Planilha1!$B$1</c:f>
              <c:strCache>
                <c:ptCount val="1"/>
                <c:pt idx="0">
                  <c:v>Idade</c:v>
                </c:pt>
              </c:strCache>
            </c:strRef>
          </c:tx>
          <c:spPr>
            <a:solidFill>
              <a:srgbClr val="FB016C"/>
            </a:solidFill>
            <a:ln>
              <a:noFill/>
            </a:ln>
            <a:effectLst/>
            <a:sp3d/>
          </c:spPr>
          <c:invertIfNegative val="0"/>
          <c:cat>
            <c:numRef>
              <c:f>Planilha1!$A$2:$A$3</c:f>
              <c:numCache>
                <c:formatCode>General</c:formatCode>
                <c:ptCount val="2"/>
                <c:pt idx="0">
                  <c:v>2019</c:v>
                </c:pt>
                <c:pt idx="1">
                  <c:v>2022</c:v>
                </c:pt>
              </c:numCache>
            </c:numRef>
          </c:cat>
          <c:val>
            <c:numRef>
              <c:f>Planilha1!$B$2:$B$3</c:f>
              <c:numCache>
                <c:formatCode>General</c:formatCode>
                <c:ptCount val="2"/>
                <c:pt idx="0">
                  <c:v>60</c:v>
                </c:pt>
                <c:pt idx="1">
                  <c:v>62</c:v>
                </c:pt>
              </c:numCache>
            </c:numRef>
          </c:val>
          <c:extLst xmlns:c16r2="http://schemas.microsoft.com/office/drawing/2015/06/chart">
            <c:ext xmlns:c16="http://schemas.microsoft.com/office/drawing/2014/chart" uri="{C3380CC4-5D6E-409C-BE32-E72D297353CC}">
              <c16:uniqueId val="{00000000-3098-465C-8531-8823A056D1FC}"/>
            </c:ext>
          </c:extLst>
        </c:ser>
        <c:dLbls>
          <c:showLegendKey val="0"/>
          <c:showVal val="0"/>
          <c:showCatName val="0"/>
          <c:showSerName val="0"/>
          <c:showPercent val="0"/>
          <c:showBubbleSize val="0"/>
        </c:dLbls>
        <c:gapWidth val="150"/>
        <c:shape val="box"/>
        <c:axId val="235950848"/>
        <c:axId val="235951968"/>
        <c:axId val="0"/>
      </c:bar3DChart>
      <c:catAx>
        <c:axId val="235950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35951968"/>
        <c:crosses val="autoZero"/>
        <c:auto val="1"/>
        <c:lblAlgn val="ctr"/>
        <c:lblOffset val="100"/>
        <c:noMultiLvlLbl val="0"/>
      </c:catAx>
      <c:valAx>
        <c:axId val="235951968"/>
        <c:scaling>
          <c:orientation val="minMax"/>
        </c:scaling>
        <c:delete val="1"/>
        <c:axPos val="l"/>
        <c:majorGridlines>
          <c:spPr>
            <a:ln w="9525" cap="flat" cmpd="sng" algn="ctr">
              <a:noFill/>
              <a:round/>
            </a:ln>
            <a:effectLst/>
          </c:spPr>
        </c:majorGridlines>
        <c:numFmt formatCode="General" sourceLinked="1"/>
        <c:majorTickMark val="none"/>
        <c:minorTickMark val="none"/>
        <c:tickLblPos val="none"/>
        <c:crossAx val="235950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46179613177902E-2"/>
          <c:y val="7.8328709203599606E-2"/>
          <c:w val="0.88418182127925804"/>
          <c:h val="0.72472558858023395"/>
        </c:manualLayout>
      </c:layout>
      <c:lineChart>
        <c:grouping val="standard"/>
        <c:varyColors val="0"/>
        <c:ser>
          <c:idx val="0"/>
          <c:order val="0"/>
          <c:tx>
            <c:strRef>
              <c:f>Planilha1!$B$1</c:f>
              <c:strCache>
                <c:ptCount val="1"/>
                <c:pt idx="0">
                  <c:v>Feminino</c:v>
                </c:pt>
              </c:strCache>
            </c:strRef>
          </c:tx>
          <c:spPr>
            <a:ln w="19050" cap="rnd">
              <a:solidFill>
                <a:srgbClr val="0B64FF"/>
              </a:solidFill>
              <a:round/>
            </a:ln>
            <a:effectLst/>
          </c:spPr>
          <c:marker>
            <c:symbol val="circle"/>
            <c:size val="5"/>
            <c:spPr>
              <a:solidFill>
                <a:srgbClr val="0B64FF"/>
              </a:solidFill>
              <a:ln w="9525">
                <a:solidFill>
                  <a:srgbClr val="0B64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Planilha1!$A$2:$A$21</c:f>
              <c:numCache>
                <c:formatCode>General</c:formatCode>
                <c:ptCount val="2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Planilha1!$B$2:$B$21</c:f>
              <c:numCache>
                <c:formatCode>General</c:formatCode>
                <c:ptCount val="20"/>
                <c:pt idx="0">
                  <c:v>96</c:v>
                </c:pt>
                <c:pt idx="1">
                  <c:v>97</c:v>
                </c:pt>
                <c:pt idx="2">
                  <c:v>98</c:v>
                </c:pt>
                <c:pt idx="3">
                  <c:v>99</c:v>
                </c:pt>
                <c:pt idx="4">
                  <c:v>100</c:v>
                </c:pt>
                <c:pt idx="5">
                  <c:v>101</c:v>
                </c:pt>
                <c:pt idx="6">
                  <c:v>102</c:v>
                </c:pt>
                <c:pt idx="7">
                  <c:v>103</c:v>
                </c:pt>
                <c:pt idx="8">
                  <c:v>104</c:v>
                </c:pt>
                <c:pt idx="9">
                  <c:v>105</c:v>
                </c:pt>
                <c:pt idx="10">
                  <c:v>105</c:v>
                </c:pt>
                <c:pt idx="11">
                  <c:v>105</c:v>
                </c:pt>
                <c:pt idx="12">
                  <c:v>105</c:v>
                </c:pt>
                <c:pt idx="13">
                  <c:v>105</c:v>
                </c:pt>
                <c:pt idx="14">
                  <c:v>105</c:v>
                </c:pt>
              </c:numCache>
            </c:numRef>
          </c:val>
          <c:smooth val="0"/>
          <c:extLst xmlns:c16r2="http://schemas.microsoft.com/office/drawing/2015/06/chart">
            <c:ext xmlns:c16="http://schemas.microsoft.com/office/drawing/2014/chart" uri="{C3380CC4-5D6E-409C-BE32-E72D297353CC}">
              <c16:uniqueId val="{00000000-895D-4279-81EB-7BF4B4B1AB45}"/>
            </c:ext>
          </c:extLst>
        </c:ser>
        <c:ser>
          <c:idx val="1"/>
          <c:order val="1"/>
          <c:tx>
            <c:strRef>
              <c:f>Planilha1!$C$1</c:f>
              <c:strCache>
                <c:ptCount val="1"/>
                <c:pt idx="0">
                  <c:v>Masculino</c:v>
                </c:pt>
              </c:strCache>
            </c:strRef>
          </c:tx>
          <c:spPr>
            <a:ln w="19050" cap="rnd">
              <a:solidFill>
                <a:srgbClr val="FB016C"/>
              </a:solidFill>
              <a:round/>
            </a:ln>
            <a:effectLst/>
          </c:spPr>
          <c:marker>
            <c:symbol val="circle"/>
            <c:size val="5"/>
            <c:spPr>
              <a:solidFill>
                <a:srgbClr val="FB016C"/>
              </a:solidFill>
              <a:ln w="9525">
                <a:solidFill>
                  <a:srgbClr val="FB016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Planilha1!$A$2:$A$21</c:f>
              <c:numCache>
                <c:formatCode>General</c:formatCode>
                <c:ptCount val="2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Planilha1!$C$2:$C$21</c:f>
              <c:numCache>
                <c:formatCode>General</c:formatCode>
                <c:ptCount val="20"/>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100</c:v>
                </c:pt>
              </c:numCache>
            </c:numRef>
          </c:val>
          <c:smooth val="0"/>
          <c:extLst xmlns:c16r2="http://schemas.microsoft.com/office/drawing/2015/06/chart">
            <c:ext xmlns:c16="http://schemas.microsoft.com/office/drawing/2014/chart" uri="{C3380CC4-5D6E-409C-BE32-E72D297353CC}">
              <c16:uniqueId val="{00000001-895D-4279-81EB-7BF4B4B1AB45}"/>
            </c:ext>
          </c:extLst>
        </c:ser>
        <c:dLbls>
          <c:showLegendKey val="0"/>
          <c:showVal val="0"/>
          <c:showCatName val="0"/>
          <c:showSerName val="0"/>
          <c:showPercent val="0"/>
          <c:showBubbleSize val="0"/>
        </c:dLbls>
        <c:marker val="1"/>
        <c:smooth val="0"/>
        <c:axId val="158805040"/>
        <c:axId val="235955328"/>
      </c:lineChart>
      <c:catAx>
        <c:axId val="158805040"/>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crossAx val="235955328"/>
        <c:crosses val="autoZero"/>
        <c:auto val="1"/>
        <c:lblAlgn val="ctr"/>
        <c:lblOffset val="100"/>
        <c:tickLblSkip val="2"/>
        <c:tickMarkSkip val="2"/>
        <c:noMultiLvlLbl val="0"/>
      </c:catAx>
      <c:valAx>
        <c:axId val="235955328"/>
        <c:scaling>
          <c:orientation val="minMax"/>
          <c:max val="110"/>
          <c:min val="80"/>
        </c:scaling>
        <c:delete val="1"/>
        <c:axPos val="l"/>
        <c:numFmt formatCode="General" sourceLinked="1"/>
        <c:majorTickMark val="out"/>
        <c:minorTickMark val="none"/>
        <c:tickLblPos val="none"/>
        <c:crossAx val="158805040"/>
        <c:crosses val="autoZero"/>
        <c:crossBetween val="midCat"/>
        <c:majorUnit val="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60702358543799"/>
          <c:y val="0"/>
          <c:w val="0.89839309073017004"/>
          <c:h val="0.68409137070358905"/>
        </c:manualLayout>
      </c:layout>
      <c:bar3DChart>
        <c:barDir val="col"/>
        <c:grouping val="clustered"/>
        <c:varyColors val="0"/>
        <c:ser>
          <c:idx val="0"/>
          <c:order val="0"/>
          <c:tx>
            <c:strRef>
              <c:f>Planilha1!$B$1</c:f>
              <c:strCache>
                <c:ptCount val="1"/>
                <c:pt idx="0">
                  <c:v>Idade</c:v>
                </c:pt>
              </c:strCache>
            </c:strRef>
          </c:tx>
          <c:spPr>
            <a:solidFill>
              <a:srgbClr val="0B64FF"/>
            </a:solidFill>
            <a:ln>
              <a:noFill/>
            </a:ln>
            <a:effectLst/>
            <a:sp3d/>
          </c:spPr>
          <c:invertIfNegative val="0"/>
          <c:cat>
            <c:numRef>
              <c:f>Planilha1!$A$2:$A$3</c:f>
              <c:numCache>
                <c:formatCode>General</c:formatCode>
                <c:ptCount val="2"/>
                <c:pt idx="0">
                  <c:v>2019</c:v>
                </c:pt>
                <c:pt idx="1">
                  <c:v>2022</c:v>
                </c:pt>
              </c:numCache>
            </c:numRef>
          </c:cat>
          <c:val>
            <c:numRef>
              <c:f>Planilha1!$B$2:$B$3</c:f>
              <c:numCache>
                <c:formatCode>General</c:formatCode>
                <c:ptCount val="2"/>
                <c:pt idx="0">
                  <c:v>60</c:v>
                </c:pt>
                <c:pt idx="1">
                  <c:v>62</c:v>
                </c:pt>
              </c:numCache>
            </c:numRef>
          </c:val>
          <c:extLst xmlns:c16r2="http://schemas.microsoft.com/office/drawing/2015/06/chart">
            <c:ext xmlns:c16="http://schemas.microsoft.com/office/drawing/2014/chart" uri="{C3380CC4-5D6E-409C-BE32-E72D297353CC}">
              <c16:uniqueId val="{00000000-D53A-4947-87DB-7C836FBB763E}"/>
            </c:ext>
          </c:extLst>
        </c:ser>
        <c:dLbls>
          <c:showLegendKey val="0"/>
          <c:showVal val="0"/>
          <c:showCatName val="0"/>
          <c:showSerName val="0"/>
          <c:showPercent val="0"/>
          <c:showBubbleSize val="0"/>
        </c:dLbls>
        <c:gapWidth val="150"/>
        <c:shape val="box"/>
        <c:axId val="238191328"/>
        <c:axId val="238192448"/>
        <c:axId val="0"/>
      </c:bar3DChart>
      <c:catAx>
        <c:axId val="238191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38192448"/>
        <c:crosses val="autoZero"/>
        <c:auto val="1"/>
        <c:lblAlgn val="ctr"/>
        <c:lblOffset val="100"/>
        <c:noMultiLvlLbl val="0"/>
      </c:catAx>
      <c:valAx>
        <c:axId val="238192448"/>
        <c:scaling>
          <c:orientation val="minMax"/>
        </c:scaling>
        <c:delete val="1"/>
        <c:axPos val="l"/>
        <c:majorGridlines>
          <c:spPr>
            <a:ln w="9525" cap="flat" cmpd="sng" algn="ctr">
              <a:noFill/>
              <a:round/>
            </a:ln>
            <a:effectLst/>
          </c:spPr>
        </c:majorGridlines>
        <c:numFmt formatCode="General" sourceLinked="1"/>
        <c:majorTickMark val="none"/>
        <c:minorTickMark val="none"/>
        <c:tickLblPos val="none"/>
        <c:crossAx val="238191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60702358543799"/>
          <c:y val="0"/>
          <c:w val="0.89839309073017004"/>
          <c:h val="0.68409137070358905"/>
        </c:manualLayout>
      </c:layout>
      <c:bar3DChart>
        <c:barDir val="col"/>
        <c:grouping val="clustered"/>
        <c:varyColors val="0"/>
        <c:ser>
          <c:idx val="0"/>
          <c:order val="0"/>
          <c:tx>
            <c:strRef>
              <c:f>Planilha1!$B$1</c:f>
              <c:strCache>
                <c:ptCount val="1"/>
                <c:pt idx="0">
                  <c:v>Idade</c:v>
                </c:pt>
              </c:strCache>
            </c:strRef>
          </c:tx>
          <c:spPr>
            <a:solidFill>
              <a:srgbClr val="FB016C"/>
            </a:solidFill>
            <a:ln>
              <a:noFill/>
            </a:ln>
            <a:effectLst/>
            <a:sp3d/>
          </c:spPr>
          <c:invertIfNegative val="0"/>
          <c:cat>
            <c:numRef>
              <c:f>Planilha1!$A$2:$A$3</c:f>
              <c:numCache>
                <c:formatCode>General</c:formatCode>
                <c:ptCount val="2"/>
                <c:pt idx="0">
                  <c:v>2019</c:v>
                </c:pt>
                <c:pt idx="1">
                  <c:v>2022</c:v>
                </c:pt>
              </c:numCache>
            </c:numRef>
          </c:cat>
          <c:val>
            <c:numRef>
              <c:f>Planilha1!$B$2:$B$3</c:f>
              <c:numCache>
                <c:formatCode>General</c:formatCode>
                <c:ptCount val="2"/>
                <c:pt idx="0">
                  <c:v>60</c:v>
                </c:pt>
                <c:pt idx="1">
                  <c:v>62</c:v>
                </c:pt>
              </c:numCache>
            </c:numRef>
          </c:val>
          <c:extLst xmlns:c16r2="http://schemas.microsoft.com/office/drawing/2015/06/chart">
            <c:ext xmlns:c16="http://schemas.microsoft.com/office/drawing/2014/chart" uri="{C3380CC4-5D6E-409C-BE32-E72D297353CC}">
              <c16:uniqueId val="{00000000-3098-465C-8531-8823A056D1FC}"/>
            </c:ext>
          </c:extLst>
        </c:ser>
        <c:dLbls>
          <c:showLegendKey val="0"/>
          <c:showVal val="0"/>
          <c:showCatName val="0"/>
          <c:showSerName val="0"/>
          <c:showPercent val="0"/>
          <c:showBubbleSize val="0"/>
        </c:dLbls>
        <c:gapWidth val="150"/>
        <c:shape val="box"/>
        <c:axId val="238193008"/>
        <c:axId val="238194128"/>
        <c:axId val="0"/>
      </c:bar3DChart>
      <c:catAx>
        <c:axId val="238193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38194128"/>
        <c:crosses val="autoZero"/>
        <c:auto val="1"/>
        <c:lblAlgn val="ctr"/>
        <c:lblOffset val="100"/>
        <c:noMultiLvlLbl val="0"/>
      </c:catAx>
      <c:valAx>
        <c:axId val="238194128"/>
        <c:scaling>
          <c:orientation val="minMax"/>
        </c:scaling>
        <c:delete val="1"/>
        <c:axPos val="l"/>
        <c:majorGridlines>
          <c:spPr>
            <a:ln w="9525" cap="flat" cmpd="sng" algn="ctr">
              <a:noFill/>
              <a:round/>
            </a:ln>
            <a:effectLst/>
          </c:spPr>
        </c:majorGridlines>
        <c:numFmt formatCode="General" sourceLinked="1"/>
        <c:majorTickMark val="none"/>
        <c:minorTickMark val="none"/>
        <c:tickLblPos val="none"/>
        <c:crossAx val="238193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46179613177902E-2"/>
          <c:y val="7.8328709203599606E-2"/>
          <c:w val="0.88418182127925804"/>
          <c:h val="0.72472558858023395"/>
        </c:manualLayout>
      </c:layout>
      <c:lineChart>
        <c:grouping val="standard"/>
        <c:varyColors val="0"/>
        <c:ser>
          <c:idx val="0"/>
          <c:order val="0"/>
          <c:tx>
            <c:strRef>
              <c:f>Planilha1!$B$1</c:f>
              <c:strCache>
                <c:ptCount val="1"/>
                <c:pt idx="0">
                  <c:v>Masculino</c:v>
                </c:pt>
              </c:strCache>
            </c:strRef>
          </c:tx>
          <c:spPr>
            <a:ln w="19050" cap="rnd">
              <a:solidFill>
                <a:srgbClr val="0B64FF"/>
              </a:solidFill>
              <a:round/>
            </a:ln>
            <a:effectLst/>
          </c:spPr>
          <c:marker>
            <c:symbol val="circle"/>
            <c:size val="5"/>
            <c:spPr>
              <a:solidFill>
                <a:srgbClr val="0B64FF"/>
              </a:solidFill>
              <a:ln w="9525">
                <a:solidFill>
                  <a:srgbClr val="0B64FF"/>
                </a:solidFill>
              </a:ln>
              <a:effectLst/>
            </c:spPr>
          </c:marker>
          <c:dLbls>
            <c:dLbl>
              <c:idx val="0"/>
              <c:layout>
                <c:manualLayout>
                  <c:x val="-3.8220177550067493E-2"/>
                  <c:y val="-0.1533381248221511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666198433589064E-2"/>
                  <c:y val="-0.1494605605919789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774156666545948E-2"/>
                  <c:y val="-0.1610932532824955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558240200632167E-2"/>
                  <c:y val="-0.157215689052323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666198433589078E-2"/>
                  <c:y val="-0.1572156890523233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5112219317110553E-2"/>
                  <c:y val="-0.1572156890523233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3558240200632167E-2"/>
                  <c:y val="-0.1610932532824955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558240200632167E-2"/>
                  <c:y val="-0.1766035102031844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5112219317110609E-2"/>
                  <c:y val="-0.1610932532824955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9774156666545935E-2"/>
                  <c:y val="-0.153338124822151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004261084153718E-2"/>
                  <c:y val="-0.1533381248221510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1328135783024383E-2"/>
                  <c:y val="-0.157215689052323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8220177550067493E-2"/>
                  <c:y val="-0.1572156890523233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1328135783024383E-2"/>
                  <c:y val="-0.1610932532824955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4.2882114899502825E-2"/>
                  <c:y val="-0.1610932532824955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Planilha1!$A$2:$A$21</c:f>
              <c:numCache>
                <c:formatCode>General</c:formatCode>
                <c:ptCount val="2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Planilha1!$B$2:$B$21</c:f>
              <c:numCache>
                <c:formatCode>General</c:formatCode>
                <c:ptCount val="20"/>
                <c:pt idx="0">
                  <c:v>81</c:v>
                </c:pt>
                <c:pt idx="1">
                  <c:v>82</c:v>
                </c:pt>
                <c:pt idx="2">
                  <c:v>83</c:v>
                </c:pt>
                <c:pt idx="3">
                  <c:v>84</c:v>
                </c:pt>
                <c:pt idx="4">
                  <c:v>85</c:v>
                </c:pt>
                <c:pt idx="5">
                  <c:v>86</c:v>
                </c:pt>
                <c:pt idx="6">
                  <c:v>87</c:v>
                </c:pt>
                <c:pt idx="7">
                  <c:v>88</c:v>
                </c:pt>
                <c:pt idx="8">
                  <c:v>89</c:v>
                </c:pt>
                <c:pt idx="9">
                  <c:v>90</c:v>
                </c:pt>
                <c:pt idx="10">
                  <c:v>91</c:v>
                </c:pt>
                <c:pt idx="11">
                  <c:v>92</c:v>
                </c:pt>
                <c:pt idx="12">
                  <c:v>93</c:v>
                </c:pt>
                <c:pt idx="13">
                  <c:v>94</c:v>
                </c:pt>
                <c:pt idx="14">
                  <c:v>95</c:v>
                </c:pt>
              </c:numCache>
            </c:numRef>
          </c:val>
          <c:smooth val="0"/>
          <c:extLst xmlns:c16r2="http://schemas.microsoft.com/office/drawing/2015/06/chart">
            <c:ext xmlns:c16="http://schemas.microsoft.com/office/drawing/2014/chart" uri="{C3380CC4-5D6E-409C-BE32-E72D297353CC}">
              <c16:uniqueId val="{00000000-895D-4279-81EB-7BF4B4B1AB45}"/>
            </c:ext>
          </c:extLst>
        </c:ser>
        <c:ser>
          <c:idx val="1"/>
          <c:order val="1"/>
          <c:tx>
            <c:strRef>
              <c:f>Planilha1!$C$1</c:f>
              <c:strCache>
                <c:ptCount val="1"/>
                <c:pt idx="0">
                  <c:v>Femino</c:v>
                </c:pt>
              </c:strCache>
            </c:strRef>
          </c:tx>
          <c:spPr>
            <a:ln w="19050" cap="rnd">
              <a:solidFill>
                <a:srgbClr val="FB016C"/>
              </a:solidFill>
              <a:round/>
            </a:ln>
            <a:effectLst/>
          </c:spPr>
          <c:marker>
            <c:symbol val="circle"/>
            <c:size val="5"/>
            <c:spPr>
              <a:solidFill>
                <a:srgbClr val="FB016C"/>
              </a:solidFill>
              <a:ln w="9525">
                <a:solidFill>
                  <a:srgbClr val="FB016C"/>
                </a:solidFill>
              </a:ln>
              <a:effectLst/>
            </c:spPr>
          </c:marker>
          <c:dLbls>
            <c:dLbl>
              <c:idx val="0"/>
              <c:layout>
                <c:manualLayout>
                  <c:x val="-3.8220177550067493E-2"/>
                  <c:y val="7.9664709768897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666198433589064E-2"/>
                  <c:y val="8.35422739990693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450281967675276E-2"/>
                  <c:y val="8.35422739990692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558240200632167E-2"/>
                  <c:y val="7.96647097688971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666198433589078E-2"/>
                  <c:y val="7.9664709768897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558240200632167E-2"/>
                  <c:y val="7.96647097688971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0450281967675335E-2"/>
                  <c:y val="7.1909581308552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558240200632167E-2"/>
                  <c:y val="7.57871455387249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5112219317110609E-2"/>
                  <c:y val="8.35422739990693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9774156666545935E-2"/>
                  <c:y val="7.9664709768897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8896302851196889E-2"/>
                  <c:y val="7.19095813085527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342323734718389E-2"/>
                  <c:y val="7.96647097688970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8896302851196834E-2"/>
                  <c:y val="7.57871455387249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1328135783024383E-2"/>
                  <c:y val="8.35422739990693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5.1502783458026904E-2"/>
                  <c:y val="8.35422739990693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numRef>
              <c:f>Planilha1!$A$2:$A$21</c:f>
              <c:numCache>
                <c:formatCode>General</c:formatCode>
                <c:ptCount val="2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Planilha1!$C$2:$C$21</c:f>
              <c:numCache>
                <c:formatCode>General</c:formatCode>
                <c:ptCount val="20"/>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100</c:v>
                </c:pt>
              </c:numCache>
            </c:numRef>
          </c:val>
          <c:smooth val="0"/>
          <c:extLst xmlns:c16r2="http://schemas.microsoft.com/office/drawing/2015/06/chart">
            <c:ext xmlns:c16="http://schemas.microsoft.com/office/drawing/2014/chart" uri="{C3380CC4-5D6E-409C-BE32-E72D297353CC}">
              <c16:uniqueId val="{00000001-895D-4279-81EB-7BF4B4B1AB45}"/>
            </c:ext>
          </c:extLst>
        </c:ser>
        <c:dLbls>
          <c:showLegendKey val="0"/>
          <c:showVal val="0"/>
          <c:showCatName val="0"/>
          <c:showSerName val="0"/>
          <c:showPercent val="0"/>
          <c:showBubbleSize val="0"/>
        </c:dLbls>
        <c:marker val="1"/>
        <c:smooth val="0"/>
        <c:axId val="238194688"/>
        <c:axId val="239616992"/>
      </c:lineChart>
      <c:catAx>
        <c:axId val="238194688"/>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crossAx val="239616992"/>
        <c:crosses val="autoZero"/>
        <c:auto val="1"/>
        <c:lblAlgn val="ctr"/>
        <c:lblOffset val="100"/>
        <c:tickLblSkip val="2"/>
        <c:tickMarkSkip val="2"/>
        <c:noMultiLvlLbl val="0"/>
      </c:catAx>
      <c:valAx>
        <c:axId val="239616992"/>
        <c:scaling>
          <c:orientation val="minMax"/>
          <c:max val="110"/>
          <c:min val="80"/>
        </c:scaling>
        <c:delete val="1"/>
        <c:axPos val="l"/>
        <c:numFmt formatCode="General" sourceLinked="1"/>
        <c:majorTickMark val="out"/>
        <c:minorTickMark val="none"/>
        <c:tickLblPos val="none"/>
        <c:crossAx val="238194688"/>
        <c:crosses val="autoZero"/>
        <c:crossBetween val="midCat"/>
        <c:majorUnit val="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856B6"/>
              </a:solidFill>
              <a:round/>
            </a:ln>
            <a:effectLst/>
          </c:spPr>
          <c:marker>
            <c:symbol val="circle"/>
            <c:size val="5"/>
            <c:spPr>
              <a:solidFill>
                <a:srgbClr val="F856B6"/>
              </a:solidFill>
              <a:ln w="19050">
                <a:solidFill>
                  <a:srgbClr val="F856B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Plan1!$D$3:$D$7</c:f>
              <c:numCache>
                <c:formatCode>General</c:formatCode>
                <c:ptCount val="5"/>
                <c:pt idx="0">
                  <c:v>2020</c:v>
                </c:pt>
                <c:pt idx="1">
                  <c:v>2022</c:v>
                </c:pt>
                <c:pt idx="2">
                  <c:v>2024</c:v>
                </c:pt>
                <c:pt idx="3">
                  <c:v>2026</c:v>
                </c:pt>
                <c:pt idx="4">
                  <c:v>2028</c:v>
                </c:pt>
              </c:numCache>
            </c:numRef>
          </c:xVal>
          <c:yVal>
            <c:numRef>
              <c:f>Plan1!$E$3:$E$7</c:f>
              <c:numCache>
                <c:formatCode>General</c:formatCode>
                <c:ptCount val="5"/>
                <c:pt idx="0">
                  <c:v>16</c:v>
                </c:pt>
                <c:pt idx="1">
                  <c:v>17</c:v>
                </c:pt>
                <c:pt idx="2">
                  <c:v>18</c:v>
                </c:pt>
                <c:pt idx="3">
                  <c:v>19</c:v>
                </c:pt>
                <c:pt idx="4">
                  <c:v>20</c:v>
                </c:pt>
              </c:numCache>
            </c:numRef>
          </c:yVal>
          <c:smooth val="0"/>
        </c:ser>
        <c:ser>
          <c:idx val="1"/>
          <c:order val="1"/>
          <c:spPr>
            <a:ln w="19050" cap="rnd">
              <a:solidFill>
                <a:schemeClr val="accent1">
                  <a:lumMod val="50000"/>
                </a:schemeClr>
              </a:solidFill>
              <a:round/>
            </a:ln>
            <a:effectLst/>
          </c:spPr>
          <c:marker>
            <c:symbol val="circle"/>
            <c:size val="5"/>
            <c:spPr>
              <a:solidFill>
                <a:schemeClr val="accent1">
                  <a:lumMod val="50000"/>
                </a:schemeClr>
              </a:solidFill>
              <a:ln w="19050">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Plan1!$D$3:$D$7</c:f>
              <c:numCache>
                <c:formatCode>General</c:formatCode>
                <c:ptCount val="5"/>
                <c:pt idx="0">
                  <c:v>2020</c:v>
                </c:pt>
                <c:pt idx="1">
                  <c:v>2022</c:v>
                </c:pt>
                <c:pt idx="2">
                  <c:v>2024</c:v>
                </c:pt>
                <c:pt idx="3">
                  <c:v>2026</c:v>
                </c:pt>
                <c:pt idx="4">
                  <c:v>2028</c:v>
                </c:pt>
              </c:numCache>
            </c:numRef>
          </c:xVal>
          <c:yVal>
            <c:numRef>
              <c:f>Plan1!$F$3:$F$7</c:f>
              <c:numCache>
                <c:formatCode>General</c:formatCode>
                <c:ptCount val="5"/>
                <c:pt idx="0">
                  <c:v>21</c:v>
                </c:pt>
                <c:pt idx="1">
                  <c:v>22</c:v>
                </c:pt>
                <c:pt idx="2">
                  <c:v>23</c:v>
                </c:pt>
                <c:pt idx="3">
                  <c:v>24</c:v>
                </c:pt>
                <c:pt idx="4">
                  <c:v>25</c:v>
                </c:pt>
              </c:numCache>
            </c:numRef>
          </c:yVal>
          <c:smooth val="0"/>
        </c:ser>
        <c:dLbls>
          <c:dLblPos val="t"/>
          <c:showLegendKey val="0"/>
          <c:showVal val="1"/>
          <c:showCatName val="0"/>
          <c:showSerName val="0"/>
          <c:showPercent val="0"/>
          <c:showBubbleSize val="0"/>
        </c:dLbls>
        <c:axId val="153248896"/>
        <c:axId val="153249456"/>
      </c:scatterChart>
      <c:valAx>
        <c:axId val="153248896"/>
        <c:scaling>
          <c:orientation val="minMax"/>
          <c:max val="2028"/>
          <c:min val="2020"/>
        </c:scaling>
        <c:delete val="0"/>
        <c:axPos val="b"/>
        <c:majorGridlines>
          <c:spPr>
            <a:ln w="9525" cap="flat" cmpd="sng" algn="ctr">
              <a:no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3249456"/>
        <c:crosses val="autoZero"/>
        <c:crossBetween val="midCat"/>
        <c:majorUnit val="2"/>
      </c:valAx>
      <c:valAx>
        <c:axId val="15324945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3248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60A19-E48E-4576-A069-5266EBA430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A930341-C43E-4DC0-9C36-D0BB1B74F7BF}">
      <dgm:prSet phldrT="[Texto]"/>
      <dgm:spPr/>
      <dgm:t>
        <a:bodyPr/>
        <a:lstStyle/>
        <a:p>
          <a:r>
            <a:rPr lang="pt-BR" dirty="0" smtClean="0"/>
            <a:t>Secretaria Especial de Previdência e Trabalho</a:t>
          </a:r>
          <a:endParaRPr lang="pt-BR" dirty="0"/>
        </a:p>
      </dgm:t>
    </dgm:pt>
    <dgm:pt modelId="{21B1406D-2AD9-44EE-B998-212AA0D716B4}" type="parTrans" cxnId="{E63866BF-180F-4AF9-A082-9D7FAD0AB4C6}">
      <dgm:prSet/>
      <dgm:spPr/>
      <dgm:t>
        <a:bodyPr/>
        <a:lstStyle/>
        <a:p>
          <a:endParaRPr lang="pt-BR"/>
        </a:p>
      </dgm:t>
    </dgm:pt>
    <dgm:pt modelId="{C3424E80-63AB-467F-ACB6-14F0AD3A3150}" type="sibTrans" cxnId="{E63866BF-180F-4AF9-A082-9D7FAD0AB4C6}">
      <dgm:prSet/>
      <dgm:spPr/>
      <dgm:t>
        <a:bodyPr/>
        <a:lstStyle/>
        <a:p>
          <a:endParaRPr lang="pt-BR"/>
        </a:p>
      </dgm:t>
    </dgm:pt>
    <dgm:pt modelId="{8A64BDDE-AABE-4B6A-83A3-C3B711CC4B93}">
      <dgm:prSet phldrT="[Texto]"/>
      <dgm:spPr/>
      <dgm:t>
        <a:bodyPr/>
        <a:lstStyle/>
        <a:p>
          <a:r>
            <a:rPr lang="pt-BR" dirty="0" smtClean="0"/>
            <a:t>Secretaria de Previdência</a:t>
          </a:r>
          <a:endParaRPr lang="pt-BR" dirty="0"/>
        </a:p>
      </dgm:t>
    </dgm:pt>
    <dgm:pt modelId="{97997E38-F5F5-4810-9E56-A462997041D7}" type="parTrans" cxnId="{8EB3901B-D861-43A2-9AC6-273A93A93A80}">
      <dgm:prSet/>
      <dgm:spPr/>
      <dgm:t>
        <a:bodyPr/>
        <a:lstStyle/>
        <a:p>
          <a:endParaRPr lang="pt-BR"/>
        </a:p>
      </dgm:t>
    </dgm:pt>
    <dgm:pt modelId="{C57F5329-1555-4D0B-9A46-4522227CF9E6}" type="sibTrans" cxnId="{8EB3901B-D861-43A2-9AC6-273A93A93A80}">
      <dgm:prSet/>
      <dgm:spPr/>
      <dgm:t>
        <a:bodyPr/>
        <a:lstStyle/>
        <a:p>
          <a:endParaRPr lang="pt-BR"/>
        </a:p>
      </dgm:t>
    </dgm:pt>
    <dgm:pt modelId="{B8A18E77-4268-4334-800D-6ED376560130}">
      <dgm:prSet phldrT="[Texto]"/>
      <dgm:spPr/>
      <dgm:t>
        <a:bodyPr/>
        <a:lstStyle/>
        <a:p>
          <a:r>
            <a:rPr lang="pt-BR" dirty="0" smtClean="0"/>
            <a:t>Secretaria do Trabalho</a:t>
          </a:r>
          <a:endParaRPr lang="pt-BR" dirty="0"/>
        </a:p>
      </dgm:t>
    </dgm:pt>
    <dgm:pt modelId="{FA32C519-DEB5-4EFD-93B0-C91A47432C06}" type="parTrans" cxnId="{72288B21-C7E0-4393-ACC9-9551CBDADF83}">
      <dgm:prSet/>
      <dgm:spPr/>
      <dgm:t>
        <a:bodyPr/>
        <a:lstStyle/>
        <a:p>
          <a:endParaRPr lang="pt-BR"/>
        </a:p>
      </dgm:t>
    </dgm:pt>
    <dgm:pt modelId="{4650395E-8748-4EEE-85BA-112E6CB3C162}" type="sibTrans" cxnId="{72288B21-C7E0-4393-ACC9-9551CBDADF83}">
      <dgm:prSet/>
      <dgm:spPr/>
      <dgm:t>
        <a:bodyPr/>
        <a:lstStyle/>
        <a:p>
          <a:endParaRPr lang="pt-BR"/>
        </a:p>
      </dgm:t>
    </dgm:pt>
    <dgm:pt modelId="{AC7C3D43-6CA5-4693-A6B5-2CD48EF58A30}">
      <dgm:prSet/>
      <dgm:spPr/>
      <dgm:t>
        <a:bodyPr/>
        <a:lstStyle/>
        <a:p>
          <a:r>
            <a:rPr lang="pt-BR" dirty="0" smtClean="0"/>
            <a:t>Subsecretaria </a:t>
          </a:r>
          <a:r>
            <a:rPr lang="pt-BR" dirty="0" smtClean="0"/>
            <a:t>do Regime Geral </a:t>
          </a:r>
          <a:r>
            <a:rPr lang="pt-BR" dirty="0" smtClean="0"/>
            <a:t>de Previdência Social</a:t>
          </a:r>
          <a:endParaRPr lang="pt-BR" dirty="0"/>
        </a:p>
      </dgm:t>
    </dgm:pt>
    <dgm:pt modelId="{2F8EFE1F-00E9-452A-BA34-C48D9C6E9A4D}" type="parTrans" cxnId="{A74D6141-F37A-4C30-9768-4AFE359FC496}">
      <dgm:prSet/>
      <dgm:spPr/>
      <dgm:t>
        <a:bodyPr/>
        <a:lstStyle/>
        <a:p>
          <a:endParaRPr lang="pt-BR"/>
        </a:p>
      </dgm:t>
    </dgm:pt>
    <dgm:pt modelId="{F1AA2F94-77CD-453B-8224-C7F7D66A1C3A}" type="sibTrans" cxnId="{A74D6141-F37A-4C30-9768-4AFE359FC496}">
      <dgm:prSet/>
      <dgm:spPr/>
      <dgm:t>
        <a:bodyPr/>
        <a:lstStyle/>
        <a:p>
          <a:endParaRPr lang="pt-BR"/>
        </a:p>
      </dgm:t>
    </dgm:pt>
    <dgm:pt modelId="{9063A97C-9D4D-4D2D-B223-C95790733BF1}">
      <dgm:prSet/>
      <dgm:spPr/>
      <dgm:t>
        <a:bodyPr/>
        <a:lstStyle/>
        <a:p>
          <a:r>
            <a:rPr lang="pt-BR" dirty="0" smtClean="0"/>
            <a:t>Subsecretaria dos Regimes Próprios de Previdência Social</a:t>
          </a:r>
          <a:endParaRPr lang="pt-BR" dirty="0"/>
        </a:p>
      </dgm:t>
    </dgm:pt>
    <dgm:pt modelId="{125E360F-9F35-4A54-A155-23CBC9401E1A}" type="parTrans" cxnId="{4E030288-AC5F-4AD4-9F74-A1DC34BB6A48}">
      <dgm:prSet/>
      <dgm:spPr/>
      <dgm:t>
        <a:bodyPr/>
        <a:lstStyle/>
        <a:p>
          <a:endParaRPr lang="pt-BR"/>
        </a:p>
      </dgm:t>
    </dgm:pt>
    <dgm:pt modelId="{6561C406-854A-40C5-9A2A-AC5F5D68B661}" type="sibTrans" cxnId="{4E030288-AC5F-4AD4-9F74-A1DC34BB6A48}">
      <dgm:prSet/>
      <dgm:spPr/>
      <dgm:t>
        <a:bodyPr/>
        <a:lstStyle/>
        <a:p>
          <a:endParaRPr lang="pt-BR"/>
        </a:p>
      </dgm:t>
    </dgm:pt>
    <dgm:pt modelId="{DBDF9407-8E56-457E-8FFE-82B676F7D143}">
      <dgm:prSet/>
      <dgm:spPr/>
      <dgm:t>
        <a:bodyPr/>
        <a:lstStyle/>
        <a:p>
          <a:r>
            <a:rPr lang="pt-BR" dirty="0" smtClean="0"/>
            <a:t>Subsecretaria do Regime de Previdência Complementar</a:t>
          </a:r>
          <a:endParaRPr lang="pt-BR" dirty="0"/>
        </a:p>
      </dgm:t>
    </dgm:pt>
    <dgm:pt modelId="{54FD7B71-B143-437F-A838-10AEBF245C78}" type="parTrans" cxnId="{6795AF28-243E-448D-995E-7F1DD55C094D}">
      <dgm:prSet/>
      <dgm:spPr/>
      <dgm:t>
        <a:bodyPr/>
        <a:lstStyle/>
        <a:p>
          <a:endParaRPr lang="pt-BR"/>
        </a:p>
      </dgm:t>
    </dgm:pt>
    <dgm:pt modelId="{312F339B-CDCC-4AD8-AC23-C21CFEF4718A}" type="sibTrans" cxnId="{6795AF28-243E-448D-995E-7F1DD55C094D}">
      <dgm:prSet/>
      <dgm:spPr/>
      <dgm:t>
        <a:bodyPr/>
        <a:lstStyle/>
        <a:p>
          <a:endParaRPr lang="pt-BR"/>
        </a:p>
      </dgm:t>
    </dgm:pt>
    <dgm:pt modelId="{A689CC7C-5A06-47FC-8B3E-83A9303528E6}">
      <dgm:prSet/>
      <dgm:spPr/>
      <dgm:t>
        <a:bodyPr/>
        <a:lstStyle/>
        <a:p>
          <a:r>
            <a:rPr lang="pt-BR" dirty="0" smtClean="0"/>
            <a:t>Subsecretaria de Gestão Previdenciária</a:t>
          </a:r>
          <a:endParaRPr lang="pt-BR" dirty="0"/>
        </a:p>
      </dgm:t>
    </dgm:pt>
    <dgm:pt modelId="{8C3AE5F7-236C-4B77-B70D-708E9BB2312B}" type="parTrans" cxnId="{EC30567F-26DC-4135-9F92-226EE0F67773}">
      <dgm:prSet/>
      <dgm:spPr/>
      <dgm:t>
        <a:bodyPr/>
        <a:lstStyle/>
        <a:p>
          <a:endParaRPr lang="pt-BR"/>
        </a:p>
      </dgm:t>
    </dgm:pt>
    <dgm:pt modelId="{A88F7371-8D9D-4A45-B5A7-176E1FF8BED0}" type="sibTrans" cxnId="{EC30567F-26DC-4135-9F92-226EE0F67773}">
      <dgm:prSet/>
      <dgm:spPr/>
      <dgm:t>
        <a:bodyPr/>
        <a:lstStyle/>
        <a:p>
          <a:endParaRPr lang="pt-BR"/>
        </a:p>
      </dgm:t>
    </dgm:pt>
    <dgm:pt modelId="{814CA02F-DB30-446D-80AC-4E653E5C8871}">
      <dgm:prSet/>
      <dgm:spPr/>
      <dgm:t>
        <a:bodyPr/>
        <a:lstStyle/>
        <a:p>
          <a:r>
            <a:rPr lang="pt-BR" dirty="0" smtClean="0"/>
            <a:t>Subsecretaria de Inspeção do Trabalho</a:t>
          </a:r>
          <a:endParaRPr lang="pt-BR" dirty="0"/>
        </a:p>
      </dgm:t>
    </dgm:pt>
    <dgm:pt modelId="{D5A07EBE-2296-471D-86B4-4982CBFFCD49}" type="parTrans" cxnId="{4B8A558B-518B-492D-8890-6DEBDF8AD0F0}">
      <dgm:prSet/>
      <dgm:spPr/>
      <dgm:t>
        <a:bodyPr/>
        <a:lstStyle/>
        <a:p>
          <a:endParaRPr lang="pt-BR"/>
        </a:p>
      </dgm:t>
    </dgm:pt>
    <dgm:pt modelId="{7C9A3B00-4E29-4D61-BBE4-9DB5B5E6C52D}" type="sibTrans" cxnId="{4B8A558B-518B-492D-8890-6DEBDF8AD0F0}">
      <dgm:prSet/>
      <dgm:spPr/>
      <dgm:t>
        <a:bodyPr/>
        <a:lstStyle/>
        <a:p>
          <a:endParaRPr lang="pt-BR"/>
        </a:p>
      </dgm:t>
    </dgm:pt>
    <dgm:pt modelId="{41DF840C-412A-479A-AF38-0B504C5B97AF}">
      <dgm:prSet/>
      <dgm:spPr/>
      <dgm:t>
        <a:bodyPr/>
        <a:lstStyle/>
        <a:p>
          <a:r>
            <a:rPr lang="pt-BR" dirty="0" smtClean="0"/>
            <a:t>Subsecretaria de Políticas Públicas e Relações do Trabalho</a:t>
          </a:r>
          <a:endParaRPr lang="pt-BR" dirty="0"/>
        </a:p>
      </dgm:t>
    </dgm:pt>
    <dgm:pt modelId="{9ED5B3AF-E8C6-49D4-B39D-3F246ECB887F}" type="parTrans" cxnId="{EA1EFE8A-CFE0-485F-8FC1-19A977D4F63A}">
      <dgm:prSet/>
      <dgm:spPr/>
      <dgm:t>
        <a:bodyPr/>
        <a:lstStyle/>
        <a:p>
          <a:endParaRPr lang="pt-BR"/>
        </a:p>
      </dgm:t>
    </dgm:pt>
    <dgm:pt modelId="{6492CD2D-2A0F-4EE3-BA29-66B124CA75B1}" type="sibTrans" cxnId="{EA1EFE8A-CFE0-485F-8FC1-19A977D4F63A}">
      <dgm:prSet/>
      <dgm:spPr/>
      <dgm:t>
        <a:bodyPr/>
        <a:lstStyle/>
        <a:p>
          <a:endParaRPr lang="pt-BR"/>
        </a:p>
      </dgm:t>
    </dgm:pt>
    <dgm:pt modelId="{F74615D1-ECB7-4239-814E-D559CA99FC65}" type="pres">
      <dgm:prSet presAssocID="{A5760A19-E48E-4576-A069-5266EBA4302D}" presName="hierChild1" presStyleCnt="0">
        <dgm:presLayoutVars>
          <dgm:orgChart val="1"/>
          <dgm:chPref val="1"/>
          <dgm:dir/>
          <dgm:animOne val="branch"/>
          <dgm:animLvl val="lvl"/>
          <dgm:resizeHandles/>
        </dgm:presLayoutVars>
      </dgm:prSet>
      <dgm:spPr/>
    </dgm:pt>
    <dgm:pt modelId="{3422B6C3-9669-4F4D-8ECE-11D17CF3BF3E}" type="pres">
      <dgm:prSet presAssocID="{7A930341-C43E-4DC0-9C36-D0BB1B74F7BF}" presName="hierRoot1" presStyleCnt="0">
        <dgm:presLayoutVars>
          <dgm:hierBranch val="init"/>
        </dgm:presLayoutVars>
      </dgm:prSet>
      <dgm:spPr/>
    </dgm:pt>
    <dgm:pt modelId="{B83A8121-1593-4555-8D95-E864C92FD525}" type="pres">
      <dgm:prSet presAssocID="{7A930341-C43E-4DC0-9C36-D0BB1B74F7BF}" presName="rootComposite1" presStyleCnt="0"/>
      <dgm:spPr/>
    </dgm:pt>
    <dgm:pt modelId="{8112A117-B69E-46D2-ABC0-5ECF5802A2EF}" type="pres">
      <dgm:prSet presAssocID="{7A930341-C43E-4DC0-9C36-D0BB1B74F7BF}" presName="rootText1" presStyleLbl="node0" presStyleIdx="0" presStyleCnt="1">
        <dgm:presLayoutVars>
          <dgm:chPref val="3"/>
        </dgm:presLayoutVars>
      </dgm:prSet>
      <dgm:spPr/>
      <dgm:t>
        <a:bodyPr/>
        <a:lstStyle/>
        <a:p>
          <a:endParaRPr lang="pt-BR"/>
        </a:p>
      </dgm:t>
    </dgm:pt>
    <dgm:pt modelId="{CBC2C44B-5B6B-44C3-B4B4-1F67BDB26AC7}" type="pres">
      <dgm:prSet presAssocID="{7A930341-C43E-4DC0-9C36-D0BB1B74F7BF}" presName="rootConnector1" presStyleLbl="node1" presStyleIdx="0" presStyleCnt="0"/>
      <dgm:spPr/>
    </dgm:pt>
    <dgm:pt modelId="{1EBB432D-9838-494E-99DC-19080F660BCA}" type="pres">
      <dgm:prSet presAssocID="{7A930341-C43E-4DC0-9C36-D0BB1B74F7BF}" presName="hierChild2" presStyleCnt="0"/>
      <dgm:spPr/>
    </dgm:pt>
    <dgm:pt modelId="{87FA2E4F-706F-4A90-A536-D4C04B95FF71}" type="pres">
      <dgm:prSet presAssocID="{97997E38-F5F5-4810-9E56-A462997041D7}" presName="Name37" presStyleLbl="parChTrans1D2" presStyleIdx="0" presStyleCnt="2"/>
      <dgm:spPr/>
    </dgm:pt>
    <dgm:pt modelId="{409E99ED-857F-42F2-9259-94623D9E6DC7}" type="pres">
      <dgm:prSet presAssocID="{8A64BDDE-AABE-4B6A-83A3-C3B711CC4B93}" presName="hierRoot2" presStyleCnt="0">
        <dgm:presLayoutVars>
          <dgm:hierBranch val="init"/>
        </dgm:presLayoutVars>
      </dgm:prSet>
      <dgm:spPr/>
    </dgm:pt>
    <dgm:pt modelId="{A29C7BF6-139B-4C9E-A6A2-B59AB38CE4BC}" type="pres">
      <dgm:prSet presAssocID="{8A64BDDE-AABE-4B6A-83A3-C3B711CC4B93}" presName="rootComposite" presStyleCnt="0"/>
      <dgm:spPr/>
    </dgm:pt>
    <dgm:pt modelId="{99551F24-EA82-47E6-9E82-813C648CC6E9}" type="pres">
      <dgm:prSet presAssocID="{8A64BDDE-AABE-4B6A-83A3-C3B711CC4B93}" presName="rootText" presStyleLbl="node2" presStyleIdx="0" presStyleCnt="2">
        <dgm:presLayoutVars>
          <dgm:chPref val="3"/>
        </dgm:presLayoutVars>
      </dgm:prSet>
      <dgm:spPr/>
      <dgm:t>
        <a:bodyPr/>
        <a:lstStyle/>
        <a:p>
          <a:endParaRPr lang="pt-BR"/>
        </a:p>
      </dgm:t>
    </dgm:pt>
    <dgm:pt modelId="{DE0A3AB9-53C1-448A-B7DD-CEF07B05EA10}" type="pres">
      <dgm:prSet presAssocID="{8A64BDDE-AABE-4B6A-83A3-C3B711CC4B93}" presName="rootConnector" presStyleLbl="node2" presStyleIdx="0" presStyleCnt="2"/>
      <dgm:spPr/>
    </dgm:pt>
    <dgm:pt modelId="{9433DB3E-4EAD-47AC-803F-CCF5CD07DBB5}" type="pres">
      <dgm:prSet presAssocID="{8A64BDDE-AABE-4B6A-83A3-C3B711CC4B93}" presName="hierChild4" presStyleCnt="0"/>
      <dgm:spPr/>
    </dgm:pt>
    <dgm:pt modelId="{6760BA8E-365F-4BB5-9668-0067FFE885E1}" type="pres">
      <dgm:prSet presAssocID="{2F8EFE1F-00E9-452A-BA34-C48D9C6E9A4D}" presName="Name37" presStyleLbl="parChTrans1D3" presStyleIdx="0" presStyleCnt="6"/>
      <dgm:spPr/>
    </dgm:pt>
    <dgm:pt modelId="{1FDBEDB3-FF1B-4E30-B62E-57EDD99E17C5}" type="pres">
      <dgm:prSet presAssocID="{AC7C3D43-6CA5-4693-A6B5-2CD48EF58A30}" presName="hierRoot2" presStyleCnt="0">
        <dgm:presLayoutVars>
          <dgm:hierBranch val="init"/>
        </dgm:presLayoutVars>
      </dgm:prSet>
      <dgm:spPr/>
    </dgm:pt>
    <dgm:pt modelId="{0104F821-1249-4828-B1D2-7B95146DCC0E}" type="pres">
      <dgm:prSet presAssocID="{AC7C3D43-6CA5-4693-A6B5-2CD48EF58A30}" presName="rootComposite" presStyleCnt="0"/>
      <dgm:spPr/>
    </dgm:pt>
    <dgm:pt modelId="{B49F6891-BB7B-4675-A4F9-9B1EC6FEDDB4}" type="pres">
      <dgm:prSet presAssocID="{AC7C3D43-6CA5-4693-A6B5-2CD48EF58A30}" presName="rootText" presStyleLbl="node3" presStyleIdx="0" presStyleCnt="6">
        <dgm:presLayoutVars>
          <dgm:chPref val="3"/>
        </dgm:presLayoutVars>
      </dgm:prSet>
      <dgm:spPr/>
      <dgm:t>
        <a:bodyPr/>
        <a:lstStyle/>
        <a:p>
          <a:endParaRPr lang="pt-BR"/>
        </a:p>
      </dgm:t>
    </dgm:pt>
    <dgm:pt modelId="{E33E9BA0-5FF2-444E-9D17-B88A2CA388E0}" type="pres">
      <dgm:prSet presAssocID="{AC7C3D43-6CA5-4693-A6B5-2CD48EF58A30}" presName="rootConnector" presStyleLbl="node3" presStyleIdx="0" presStyleCnt="6"/>
      <dgm:spPr/>
    </dgm:pt>
    <dgm:pt modelId="{C97969CA-E373-4AC6-9D2F-E3CA6E8CD21E}" type="pres">
      <dgm:prSet presAssocID="{AC7C3D43-6CA5-4693-A6B5-2CD48EF58A30}" presName="hierChild4" presStyleCnt="0"/>
      <dgm:spPr/>
    </dgm:pt>
    <dgm:pt modelId="{09350D43-8C03-4CB7-8D1E-B5853E5A3FD2}" type="pres">
      <dgm:prSet presAssocID="{AC7C3D43-6CA5-4693-A6B5-2CD48EF58A30}" presName="hierChild5" presStyleCnt="0"/>
      <dgm:spPr/>
    </dgm:pt>
    <dgm:pt modelId="{51CB3BB6-782E-44D4-878A-49D146AB7096}" type="pres">
      <dgm:prSet presAssocID="{125E360F-9F35-4A54-A155-23CBC9401E1A}" presName="Name37" presStyleLbl="parChTrans1D3" presStyleIdx="1" presStyleCnt="6"/>
      <dgm:spPr/>
    </dgm:pt>
    <dgm:pt modelId="{3ECC8B76-070C-4743-BC7D-FE5765498AE3}" type="pres">
      <dgm:prSet presAssocID="{9063A97C-9D4D-4D2D-B223-C95790733BF1}" presName="hierRoot2" presStyleCnt="0">
        <dgm:presLayoutVars>
          <dgm:hierBranch val="init"/>
        </dgm:presLayoutVars>
      </dgm:prSet>
      <dgm:spPr/>
    </dgm:pt>
    <dgm:pt modelId="{78BE538F-697D-443A-95AB-41668618946A}" type="pres">
      <dgm:prSet presAssocID="{9063A97C-9D4D-4D2D-B223-C95790733BF1}" presName="rootComposite" presStyleCnt="0"/>
      <dgm:spPr/>
    </dgm:pt>
    <dgm:pt modelId="{61D4A613-925E-4C47-81B2-6B833EB8EE12}" type="pres">
      <dgm:prSet presAssocID="{9063A97C-9D4D-4D2D-B223-C95790733BF1}" presName="rootText" presStyleLbl="node3" presStyleIdx="1" presStyleCnt="6">
        <dgm:presLayoutVars>
          <dgm:chPref val="3"/>
        </dgm:presLayoutVars>
      </dgm:prSet>
      <dgm:spPr/>
      <dgm:t>
        <a:bodyPr/>
        <a:lstStyle/>
        <a:p>
          <a:endParaRPr lang="pt-BR"/>
        </a:p>
      </dgm:t>
    </dgm:pt>
    <dgm:pt modelId="{552767F2-F79F-4782-ACC2-1D3CABBD05DF}" type="pres">
      <dgm:prSet presAssocID="{9063A97C-9D4D-4D2D-B223-C95790733BF1}" presName="rootConnector" presStyleLbl="node3" presStyleIdx="1" presStyleCnt="6"/>
      <dgm:spPr/>
    </dgm:pt>
    <dgm:pt modelId="{F26819F5-6D59-4286-B064-389C594FCC13}" type="pres">
      <dgm:prSet presAssocID="{9063A97C-9D4D-4D2D-B223-C95790733BF1}" presName="hierChild4" presStyleCnt="0"/>
      <dgm:spPr/>
    </dgm:pt>
    <dgm:pt modelId="{CBC5164C-3D3D-4620-9A73-38024955B0E2}" type="pres">
      <dgm:prSet presAssocID="{9063A97C-9D4D-4D2D-B223-C95790733BF1}" presName="hierChild5" presStyleCnt="0"/>
      <dgm:spPr/>
    </dgm:pt>
    <dgm:pt modelId="{4274EA52-88E3-44AC-A05E-50C13E32E482}" type="pres">
      <dgm:prSet presAssocID="{54FD7B71-B143-437F-A838-10AEBF245C78}" presName="Name37" presStyleLbl="parChTrans1D3" presStyleIdx="2" presStyleCnt="6"/>
      <dgm:spPr/>
    </dgm:pt>
    <dgm:pt modelId="{79008FA7-A799-4F80-A7A2-7A5E9E41E219}" type="pres">
      <dgm:prSet presAssocID="{DBDF9407-8E56-457E-8FFE-82B676F7D143}" presName="hierRoot2" presStyleCnt="0">
        <dgm:presLayoutVars>
          <dgm:hierBranch val="init"/>
        </dgm:presLayoutVars>
      </dgm:prSet>
      <dgm:spPr/>
    </dgm:pt>
    <dgm:pt modelId="{141B8F9B-B9FF-479B-A889-9B147580C267}" type="pres">
      <dgm:prSet presAssocID="{DBDF9407-8E56-457E-8FFE-82B676F7D143}" presName="rootComposite" presStyleCnt="0"/>
      <dgm:spPr/>
    </dgm:pt>
    <dgm:pt modelId="{3F7AC50B-C743-4EB2-940D-6FCAECE8C21A}" type="pres">
      <dgm:prSet presAssocID="{DBDF9407-8E56-457E-8FFE-82B676F7D143}" presName="rootText" presStyleLbl="node3" presStyleIdx="2" presStyleCnt="6">
        <dgm:presLayoutVars>
          <dgm:chPref val="3"/>
        </dgm:presLayoutVars>
      </dgm:prSet>
      <dgm:spPr/>
      <dgm:t>
        <a:bodyPr/>
        <a:lstStyle/>
        <a:p>
          <a:endParaRPr lang="pt-BR"/>
        </a:p>
      </dgm:t>
    </dgm:pt>
    <dgm:pt modelId="{BDA229CA-6E20-4CF9-AB61-707F2BAFFFA4}" type="pres">
      <dgm:prSet presAssocID="{DBDF9407-8E56-457E-8FFE-82B676F7D143}" presName="rootConnector" presStyleLbl="node3" presStyleIdx="2" presStyleCnt="6"/>
      <dgm:spPr/>
    </dgm:pt>
    <dgm:pt modelId="{AB3E3104-C81C-4B57-9892-EC871F90441D}" type="pres">
      <dgm:prSet presAssocID="{DBDF9407-8E56-457E-8FFE-82B676F7D143}" presName="hierChild4" presStyleCnt="0"/>
      <dgm:spPr/>
    </dgm:pt>
    <dgm:pt modelId="{59E925F8-361C-4BB0-A0FC-C1F0C00DF877}" type="pres">
      <dgm:prSet presAssocID="{DBDF9407-8E56-457E-8FFE-82B676F7D143}" presName="hierChild5" presStyleCnt="0"/>
      <dgm:spPr/>
    </dgm:pt>
    <dgm:pt modelId="{8622FDC9-BB4D-431F-AF66-3E1B209C7565}" type="pres">
      <dgm:prSet presAssocID="{8C3AE5F7-236C-4B77-B70D-708E9BB2312B}" presName="Name37" presStyleLbl="parChTrans1D3" presStyleIdx="3" presStyleCnt="6"/>
      <dgm:spPr/>
    </dgm:pt>
    <dgm:pt modelId="{EEA1B5F4-465E-4400-9F33-C56DEE81A36C}" type="pres">
      <dgm:prSet presAssocID="{A689CC7C-5A06-47FC-8B3E-83A9303528E6}" presName="hierRoot2" presStyleCnt="0">
        <dgm:presLayoutVars>
          <dgm:hierBranch val="init"/>
        </dgm:presLayoutVars>
      </dgm:prSet>
      <dgm:spPr/>
    </dgm:pt>
    <dgm:pt modelId="{89354F4C-289A-48AD-99E1-11283BD8868A}" type="pres">
      <dgm:prSet presAssocID="{A689CC7C-5A06-47FC-8B3E-83A9303528E6}" presName="rootComposite" presStyleCnt="0"/>
      <dgm:spPr/>
    </dgm:pt>
    <dgm:pt modelId="{29F05C76-77B3-4666-8C23-F384CA2D939F}" type="pres">
      <dgm:prSet presAssocID="{A689CC7C-5A06-47FC-8B3E-83A9303528E6}" presName="rootText" presStyleLbl="node3" presStyleIdx="3" presStyleCnt="6">
        <dgm:presLayoutVars>
          <dgm:chPref val="3"/>
        </dgm:presLayoutVars>
      </dgm:prSet>
      <dgm:spPr/>
      <dgm:t>
        <a:bodyPr/>
        <a:lstStyle/>
        <a:p>
          <a:endParaRPr lang="pt-BR"/>
        </a:p>
      </dgm:t>
    </dgm:pt>
    <dgm:pt modelId="{D32C6EF5-BADC-4FFF-96A8-877219C6D0CB}" type="pres">
      <dgm:prSet presAssocID="{A689CC7C-5A06-47FC-8B3E-83A9303528E6}" presName="rootConnector" presStyleLbl="node3" presStyleIdx="3" presStyleCnt="6"/>
      <dgm:spPr/>
    </dgm:pt>
    <dgm:pt modelId="{18E86F6C-5CCA-4FFC-ABD0-6583918A3D4B}" type="pres">
      <dgm:prSet presAssocID="{A689CC7C-5A06-47FC-8B3E-83A9303528E6}" presName="hierChild4" presStyleCnt="0"/>
      <dgm:spPr/>
    </dgm:pt>
    <dgm:pt modelId="{6DF4CE76-BFC8-4D4F-BA37-363EDA4F5601}" type="pres">
      <dgm:prSet presAssocID="{A689CC7C-5A06-47FC-8B3E-83A9303528E6}" presName="hierChild5" presStyleCnt="0"/>
      <dgm:spPr/>
    </dgm:pt>
    <dgm:pt modelId="{B622ABEA-568E-4DEF-B848-4C4B56021E29}" type="pres">
      <dgm:prSet presAssocID="{8A64BDDE-AABE-4B6A-83A3-C3B711CC4B93}" presName="hierChild5" presStyleCnt="0"/>
      <dgm:spPr/>
    </dgm:pt>
    <dgm:pt modelId="{9F89B039-4DD7-4085-8947-A604F7F564C5}" type="pres">
      <dgm:prSet presAssocID="{FA32C519-DEB5-4EFD-93B0-C91A47432C06}" presName="Name37" presStyleLbl="parChTrans1D2" presStyleIdx="1" presStyleCnt="2"/>
      <dgm:spPr/>
    </dgm:pt>
    <dgm:pt modelId="{4B59949D-DED3-48F9-A12C-34879B8604B2}" type="pres">
      <dgm:prSet presAssocID="{B8A18E77-4268-4334-800D-6ED376560130}" presName="hierRoot2" presStyleCnt="0">
        <dgm:presLayoutVars>
          <dgm:hierBranch val="init"/>
        </dgm:presLayoutVars>
      </dgm:prSet>
      <dgm:spPr/>
    </dgm:pt>
    <dgm:pt modelId="{E0ABCCE9-5579-430F-A72B-4DA6E2CED9D2}" type="pres">
      <dgm:prSet presAssocID="{B8A18E77-4268-4334-800D-6ED376560130}" presName="rootComposite" presStyleCnt="0"/>
      <dgm:spPr/>
    </dgm:pt>
    <dgm:pt modelId="{C53234A5-D6BD-4C2F-A766-BAF6BCEBBA84}" type="pres">
      <dgm:prSet presAssocID="{B8A18E77-4268-4334-800D-6ED376560130}" presName="rootText" presStyleLbl="node2" presStyleIdx="1" presStyleCnt="2">
        <dgm:presLayoutVars>
          <dgm:chPref val="3"/>
        </dgm:presLayoutVars>
      </dgm:prSet>
      <dgm:spPr/>
    </dgm:pt>
    <dgm:pt modelId="{5BE01EC4-D94C-46E5-8D64-7790F5D7B29E}" type="pres">
      <dgm:prSet presAssocID="{B8A18E77-4268-4334-800D-6ED376560130}" presName="rootConnector" presStyleLbl="node2" presStyleIdx="1" presStyleCnt="2"/>
      <dgm:spPr/>
    </dgm:pt>
    <dgm:pt modelId="{16B4E00B-1AD6-4A8D-A5BE-10CC87835A3B}" type="pres">
      <dgm:prSet presAssocID="{B8A18E77-4268-4334-800D-6ED376560130}" presName="hierChild4" presStyleCnt="0"/>
      <dgm:spPr/>
    </dgm:pt>
    <dgm:pt modelId="{C06660FC-EF30-4A3B-B277-4CC709E333CA}" type="pres">
      <dgm:prSet presAssocID="{D5A07EBE-2296-471D-86B4-4982CBFFCD49}" presName="Name37" presStyleLbl="parChTrans1D3" presStyleIdx="4" presStyleCnt="6"/>
      <dgm:spPr/>
    </dgm:pt>
    <dgm:pt modelId="{071F6B46-5414-446A-977F-13F0C433D218}" type="pres">
      <dgm:prSet presAssocID="{814CA02F-DB30-446D-80AC-4E653E5C8871}" presName="hierRoot2" presStyleCnt="0">
        <dgm:presLayoutVars>
          <dgm:hierBranch val="init"/>
        </dgm:presLayoutVars>
      </dgm:prSet>
      <dgm:spPr/>
    </dgm:pt>
    <dgm:pt modelId="{BC37A6BB-FF75-4C33-8FD3-7C2ED3A707E6}" type="pres">
      <dgm:prSet presAssocID="{814CA02F-DB30-446D-80AC-4E653E5C8871}" presName="rootComposite" presStyleCnt="0"/>
      <dgm:spPr/>
    </dgm:pt>
    <dgm:pt modelId="{5CE2DB70-4CC4-4643-ADC2-3488BB10F354}" type="pres">
      <dgm:prSet presAssocID="{814CA02F-DB30-446D-80AC-4E653E5C8871}" presName="rootText" presStyleLbl="node3" presStyleIdx="4" presStyleCnt="6">
        <dgm:presLayoutVars>
          <dgm:chPref val="3"/>
        </dgm:presLayoutVars>
      </dgm:prSet>
      <dgm:spPr/>
      <dgm:t>
        <a:bodyPr/>
        <a:lstStyle/>
        <a:p>
          <a:endParaRPr lang="pt-BR"/>
        </a:p>
      </dgm:t>
    </dgm:pt>
    <dgm:pt modelId="{72D23286-6AED-4096-8B92-65133A38AD7C}" type="pres">
      <dgm:prSet presAssocID="{814CA02F-DB30-446D-80AC-4E653E5C8871}" presName="rootConnector" presStyleLbl="node3" presStyleIdx="4" presStyleCnt="6"/>
      <dgm:spPr/>
    </dgm:pt>
    <dgm:pt modelId="{896D5842-3A6A-44DB-8CBF-D69DB6BC7ABB}" type="pres">
      <dgm:prSet presAssocID="{814CA02F-DB30-446D-80AC-4E653E5C8871}" presName="hierChild4" presStyleCnt="0"/>
      <dgm:spPr/>
    </dgm:pt>
    <dgm:pt modelId="{316B1738-D4B4-460D-A961-648E2A0D3145}" type="pres">
      <dgm:prSet presAssocID="{814CA02F-DB30-446D-80AC-4E653E5C8871}" presName="hierChild5" presStyleCnt="0"/>
      <dgm:spPr/>
    </dgm:pt>
    <dgm:pt modelId="{8B96F755-D334-43DD-954A-B17F17BF8B15}" type="pres">
      <dgm:prSet presAssocID="{9ED5B3AF-E8C6-49D4-B39D-3F246ECB887F}" presName="Name37" presStyleLbl="parChTrans1D3" presStyleIdx="5" presStyleCnt="6"/>
      <dgm:spPr/>
    </dgm:pt>
    <dgm:pt modelId="{DE97C2E3-32C1-4B6A-A2E0-00B60A6D8E37}" type="pres">
      <dgm:prSet presAssocID="{41DF840C-412A-479A-AF38-0B504C5B97AF}" presName="hierRoot2" presStyleCnt="0">
        <dgm:presLayoutVars>
          <dgm:hierBranch val="init"/>
        </dgm:presLayoutVars>
      </dgm:prSet>
      <dgm:spPr/>
    </dgm:pt>
    <dgm:pt modelId="{8C1F4B87-FA1B-4E60-9E4F-8B8778640F7C}" type="pres">
      <dgm:prSet presAssocID="{41DF840C-412A-479A-AF38-0B504C5B97AF}" presName="rootComposite" presStyleCnt="0"/>
      <dgm:spPr/>
    </dgm:pt>
    <dgm:pt modelId="{382CA90C-20B7-482B-9C96-E5D534839B46}" type="pres">
      <dgm:prSet presAssocID="{41DF840C-412A-479A-AF38-0B504C5B97AF}" presName="rootText" presStyleLbl="node3" presStyleIdx="5" presStyleCnt="6">
        <dgm:presLayoutVars>
          <dgm:chPref val="3"/>
        </dgm:presLayoutVars>
      </dgm:prSet>
      <dgm:spPr/>
      <dgm:t>
        <a:bodyPr/>
        <a:lstStyle/>
        <a:p>
          <a:endParaRPr lang="pt-BR"/>
        </a:p>
      </dgm:t>
    </dgm:pt>
    <dgm:pt modelId="{56C39328-5749-436D-B05B-5DF28FB0BB7D}" type="pres">
      <dgm:prSet presAssocID="{41DF840C-412A-479A-AF38-0B504C5B97AF}" presName="rootConnector" presStyleLbl="node3" presStyleIdx="5" presStyleCnt="6"/>
      <dgm:spPr/>
    </dgm:pt>
    <dgm:pt modelId="{ACA08FC1-F7F9-48B1-AF82-BEABC5F62356}" type="pres">
      <dgm:prSet presAssocID="{41DF840C-412A-479A-AF38-0B504C5B97AF}" presName="hierChild4" presStyleCnt="0"/>
      <dgm:spPr/>
    </dgm:pt>
    <dgm:pt modelId="{BC51F93F-A809-42AD-8881-4646EC82CAF1}" type="pres">
      <dgm:prSet presAssocID="{41DF840C-412A-479A-AF38-0B504C5B97AF}" presName="hierChild5" presStyleCnt="0"/>
      <dgm:spPr/>
    </dgm:pt>
    <dgm:pt modelId="{6A9ABA99-578F-4ADA-AE58-59E1D7B0D273}" type="pres">
      <dgm:prSet presAssocID="{B8A18E77-4268-4334-800D-6ED376560130}" presName="hierChild5" presStyleCnt="0"/>
      <dgm:spPr/>
    </dgm:pt>
    <dgm:pt modelId="{1F4501AD-0047-4110-B2EA-E09F75093CA6}" type="pres">
      <dgm:prSet presAssocID="{7A930341-C43E-4DC0-9C36-D0BB1B74F7BF}" presName="hierChild3" presStyleCnt="0"/>
      <dgm:spPr/>
    </dgm:pt>
  </dgm:ptLst>
  <dgm:cxnLst>
    <dgm:cxn modelId="{37758169-85D9-4F03-A211-5C209C55882E}" type="presOf" srcId="{FA32C519-DEB5-4EFD-93B0-C91A47432C06}" destId="{9F89B039-4DD7-4085-8947-A604F7F564C5}" srcOrd="0" destOrd="0" presId="urn:microsoft.com/office/officeart/2005/8/layout/orgChart1"/>
    <dgm:cxn modelId="{8EB3901B-D861-43A2-9AC6-273A93A93A80}" srcId="{7A930341-C43E-4DC0-9C36-D0BB1B74F7BF}" destId="{8A64BDDE-AABE-4B6A-83A3-C3B711CC4B93}" srcOrd="0" destOrd="0" parTransId="{97997E38-F5F5-4810-9E56-A462997041D7}" sibTransId="{C57F5329-1555-4D0B-9A46-4522227CF9E6}"/>
    <dgm:cxn modelId="{73BBF191-8C45-43B3-ABC8-A279492E8E68}" type="presOf" srcId="{9063A97C-9D4D-4D2D-B223-C95790733BF1}" destId="{61D4A613-925E-4C47-81B2-6B833EB8EE12}" srcOrd="0" destOrd="0" presId="urn:microsoft.com/office/officeart/2005/8/layout/orgChart1"/>
    <dgm:cxn modelId="{53594BED-D93D-4EDF-9D93-F77BACD3BD86}" type="presOf" srcId="{54FD7B71-B143-437F-A838-10AEBF245C78}" destId="{4274EA52-88E3-44AC-A05E-50C13E32E482}" srcOrd="0" destOrd="0" presId="urn:microsoft.com/office/officeart/2005/8/layout/orgChart1"/>
    <dgm:cxn modelId="{4E030288-AC5F-4AD4-9F74-A1DC34BB6A48}" srcId="{8A64BDDE-AABE-4B6A-83A3-C3B711CC4B93}" destId="{9063A97C-9D4D-4D2D-B223-C95790733BF1}" srcOrd="1" destOrd="0" parTransId="{125E360F-9F35-4A54-A155-23CBC9401E1A}" sibTransId="{6561C406-854A-40C5-9A2A-AC5F5D68B661}"/>
    <dgm:cxn modelId="{FA8E1AC1-7EA7-41F3-9DFD-BCCA4F59E8A8}" type="presOf" srcId="{A5760A19-E48E-4576-A069-5266EBA4302D}" destId="{F74615D1-ECB7-4239-814E-D559CA99FC65}" srcOrd="0" destOrd="0" presId="urn:microsoft.com/office/officeart/2005/8/layout/orgChart1"/>
    <dgm:cxn modelId="{6795AF28-243E-448D-995E-7F1DD55C094D}" srcId="{8A64BDDE-AABE-4B6A-83A3-C3B711CC4B93}" destId="{DBDF9407-8E56-457E-8FFE-82B676F7D143}" srcOrd="2" destOrd="0" parTransId="{54FD7B71-B143-437F-A838-10AEBF245C78}" sibTransId="{312F339B-CDCC-4AD8-AC23-C21CFEF4718A}"/>
    <dgm:cxn modelId="{3E33290F-515F-4D9D-910B-A8A2F9CE22E0}" type="presOf" srcId="{DBDF9407-8E56-457E-8FFE-82B676F7D143}" destId="{3F7AC50B-C743-4EB2-940D-6FCAECE8C21A}" srcOrd="0" destOrd="0" presId="urn:microsoft.com/office/officeart/2005/8/layout/orgChart1"/>
    <dgm:cxn modelId="{E8CA8D8A-AAF1-47DB-A490-7F81BE8C9E7E}" type="presOf" srcId="{125E360F-9F35-4A54-A155-23CBC9401E1A}" destId="{51CB3BB6-782E-44D4-878A-49D146AB7096}" srcOrd="0" destOrd="0" presId="urn:microsoft.com/office/officeart/2005/8/layout/orgChart1"/>
    <dgm:cxn modelId="{B22154DB-30FB-47FC-862D-7156987D441A}" type="presOf" srcId="{DBDF9407-8E56-457E-8FFE-82B676F7D143}" destId="{BDA229CA-6E20-4CF9-AB61-707F2BAFFFA4}" srcOrd="1" destOrd="0" presId="urn:microsoft.com/office/officeart/2005/8/layout/orgChart1"/>
    <dgm:cxn modelId="{E63866BF-180F-4AF9-A082-9D7FAD0AB4C6}" srcId="{A5760A19-E48E-4576-A069-5266EBA4302D}" destId="{7A930341-C43E-4DC0-9C36-D0BB1B74F7BF}" srcOrd="0" destOrd="0" parTransId="{21B1406D-2AD9-44EE-B998-212AA0D716B4}" sibTransId="{C3424E80-63AB-467F-ACB6-14F0AD3A3150}"/>
    <dgm:cxn modelId="{D8C00FC6-653C-41E6-A593-83E39A1EF944}" type="presOf" srcId="{97997E38-F5F5-4810-9E56-A462997041D7}" destId="{87FA2E4F-706F-4A90-A536-D4C04B95FF71}" srcOrd="0" destOrd="0" presId="urn:microsoft.com/office/officeart/2005/8/layout/orgChart1"/>
    <dgm:cxn modelId="{E4025A50-357A-4020-BCB8-A67C47589AA3}" type="presOf" srcId="{AC7C3D43-6CA5-4693-A6B5-2CD48EF58A30}" destId="{B49F6891-BB7B-4675-A4F9-9B1EC6FEDDB4}" srcOrd="0" destOrd="0" presId="urn:microsoft.com/office/officeart/2005/8/layout/orgChart1"/>
    <dgm:cxn modelId="{F3F7FEB0-83EE-47BE-83C4-DCF215B0F8CE}" type="presOf" srcId="{41DF840C-412A-479A-AF38-0B504C5B97AF}" destId="{56C39328-5749-436D-B05B-5DF28FB0BB7D}" srcOrd="1" destOrd="0" presId="urn:microsoft.com/office/officeart/2005/8/layout/orgChart1"/>
    <dgm:cxn modelId="{4B8A558B-518B-492D-8890-6DEBDF8AD0F0}" srcId="{B8A18E77-4268-4334-800D-6ED376560130}" destId="{814CA02F-DB30-446D-80AC-4E653E5C8871}" srcOrd="0" destOrd="0" parTransId="{D5A07EBE-2296-471D-86B4-4982CBFFCD49}" sibTransId="{7C9A3B00-4E29-4D61-BBE4-9DB5B5E6C52D}"/>
    <dgm:cxn modelId="{2BBA9948-5D99-4E01-A40A-E138FDDEF839}" type="presOf" srcId="{814CA02F-DB30-446D-80AC-4E653E5C8871}" destId="{72D23286-6AED-4096-8B92-65133A38AD7C}" srcOrd="1" destOrd="0" presId="urn:microsoft.com/office/officeart/2005/8/layout/orgChart1"/>
    <dgm:cxn modelId="{9FCD867E-9CC9-4DF0-80D1-DAC0689FFED0}" type="presOf" srcId="{8C3AE5F7-236C-4B77-B70D-708E9BB2312B}" destId="{8622FDC9-BB4D-431F-AF66-3E1B209C7565}" srcOrd="0" destOrd="0" presId="urn:microsoft.com/office/officeart/2005/8/layout/orgChart1"/>
    <dgm:cxn modelId="{3576CE23-D144-40A1-B5AD-DAB98508D5F9}" type="presOf" srcId="{8A64BDDE-AABE-4B6A-83A3-C3B711CC4B93}" destId="{DE0A3AB9-53C1-448A-B7DD-CEF07B05EA10}" srcOrd="1" destOrd="0" presId="urn:microsoft.com/office/officeart/2005/8/layout/orgChart1"/>
    <dgm:cxn modelId="{817DEEE1-1638-4CFE-9BDE-B9FFB9E383B0}" type="presOf" srcId="{9ED5B3AF-E8C6-49D4-B39D-3F246ECB887F}" destId="{8B96F755-D334-43DD-954A-B17F17BF8B15}" srcOrd="0" destOrd="0" presId="urn:microsoft.com/office/officeart/2005/8/layout/orgChart1"/>
    <dgm:cxn modelId="{8F0900AB-517A-4991-A2F3-5EA7A9FE9E85}" type="presOf" srcId="{9063A97C-9D4D-4D2D-B223-C95790733BF1}" destId="{552767F2-F79F-4782-ACC2-1D3CABBD05DF}" srcOrd="1" destOrd="0" presId="urn:microsoft.com/office/officeart/2005/8/layout/orgChart1"/>
    <dgm:cxn modelId="{556B3294-53AB-4F4C-92C0-068E12FD4163}" type="presOf" srcId="{A689CC7C-5A06-47FC-8B3E-83A9303528E6}" destId="{D32C6EF5-BADC-4FFF-96A8-877219C6D0CB}" srcOrd="1" destOrd="0" presId="urn:microsoft.com/office/officeart/2005/8/layout/orgChart1"/>
    <dgm:cxn modelId="{B794DE00-99D5-44A6-9AEF-5417811CDC07}" type="presOf" srcId="{AC7C3D43-6CA5-4693-A6B5-2CD48EF58A30}" destId="{E33E9BA0-5FF2-444E-9D17-B88A2CA388E0}" srcOrd="1" destOrd="0" presId="urn:microsoft.com/office/officeart/2005/8/layout/orgChart1"/>
    <dgm:cxn modelId="{EC30567F-26DC-4135-9F92-226EE0F67773}" srcId="{8A64BDDE-AABE-4B6A-83A3-C3B711CC4B93}" destId="{A689CC7C-5A06-47FC-8B3E-83A9303528E6}" srcOrd="3" destOrd="0" parTransId="{8C3AE5F7-236C-4B77-B70D-708E9BB2312B}" sibTransId="{A88F7371-8D9D-4A45-B5A7-176E1FF8BED0}"/>
    <dgm:cxn modelId="{160B525D-930A-4813-897D-35B521554D73}" type="presOf" srcId="{814CA02F-DB30-446D-80AC-4E653E5C8871}" destId="{5CE2DB70-4CC4-4643-ADC2-3488BB10F354}" srcOrd="0" destOrd="0" presId="urn:microsoft.com/office/officeart/2005/8/layout/orgChart1"/>
    <dgm:cxn modelId="{B4E071CA-40BF-457A-A371-37EA0B48B8FD}" type="presOf" srcId="{7A930341-C43E-4DC0-9C36-D0BB1B74F7BF}" destId="{CBC2C44B-5B6B-44C3-B4B4-1F67BDB26AC7}" srcOrd="1" destOrd="0" presId="urn:microsoft.com/office/officeart/2005/8/layout/orgChart1"/>
    <dgm:cxn modelId="{EA1EFE8A-CFE0-485F-8FC1-19A977D4F63A}" srcId="{B8A18E77-4268-4334-800D-6ED376560130}" destId="{41DF840C-412A-479A-AF38-0B504C5B97AF}" srcOrd="1" destOrd="0" parTransId="{9ED5B3AF-E8C6-49D4-B39D-3F246ECB887F}" sibTransId="{6492CD2D-2A0F-4EE3-BA29-66B124CA75B1}"/>
    <dgm:cxn modelId="{5925AEA0-7EC6-4809-A8E0-C4C44289A27E}" type="presOf" srcId="{D5A07EBE-2296-471D-86B4-4982CBFFCD49}" destId="{C06660FC-EF30-4A3B-B277-4CC709E333CA}" srcOrd="0" destOrd="0" presId="urn:microsoft.com/office/officeart/2005/8/layout/orgChart1"/>
    <dgm:cxn modelId="{15C7078A-F27B-4B00-BFBB-44B610234570}" type="presOf" srcId="{B8A18E77-4268-4334-800D-6ED376560130}" destId="{C53234A5-D6BD-4C2F-A766-BAF6BCEBBA84}" srcOrd="0" destOrd="0" presId="urn:microsoft.com/office/officeart/2005/8/layout/orgChart1"/>
    <dgm:cxn modelId="{B4CC82FD-5C72-4B3F-9FFF-69DBFC6FFD5E}" type="presOf" srcId="{8A64BDDE-AABE-4B6A-83A3-C3B711CC4B93}" destId="{99551F24-EA82-47E6-9E82-813C648CC6E9}" srcOrd="0" destOrd="0" presId="urn:microsoft.com/office/officeart/2005/8/layout/orgChart1"/>
    <dgm:cxn modelId="{ACE58264-C957-4A41-8054-AB59D2D33726}" type="presOf" srcId="{41DF840C-412A-479A-AF38-0B504C5B97AF}" destId="{382CA90C-20B7-482B-9C96-E5D534839B46}" srcOrd="0" destOrd="0" presId="urn:microsoft.com/office/officeart/2005/8/layout/orgChart1"/>
    <dgm:cxn modelId="{72288B21-C7E0-4393-ACC9-9551CBDADF83}" srcId="{7A930341-C43E-4DC0-9C36-D0BB1B74F7BF}" destId="{B8A18E77-4268-4334-800D-6ED376560130}" srcOrd="1" destOrd="0" parTransId="{FA32C519-DEB5-4EFD-93B0-C91A47432C06}" sibTransId="{4650395E-8748-4EEE-85BA-112E6CB3C162}"/>
    <dgm:cxn modelId="{05F76D0B-2897-4F19-BD4B-8F1AB59E49B4}" type="presOf" srcId="{7A930341-C43E-4DC0-9C36-D0BB1B74F7BF}" destId="{8112A117-B69E-46D2-ABC0-5ECF5802A2EF}" srcOrd="0" destOrd="0" presId="urn:microsoft.com/office/officeart/2005/8/layout/orgChart1"/>
    <dgm:cxn modelId="{4D286C0D-48BA-4390-843F-F003CDEB3020}" type="presOf" srcId="{B8A18E77-4268-4334-800D-6ED376560130}" destId="{5BE01EC4-D94C-46E5-8D64-7790F5D7B29E}" srcOrd="1" destOrd="0" presId="urn:microsoft.com/office/officeart/2005/8/layout/orgChart1"/>
    <dgm:cxn modelId="{77CF9B3F-061C-47E5-AD07-BCC8D01DDBB6}" type="presOf" srcId="{2F8EFE1F-00E9-452A-BA34-C48D9C6E9A4D}" destId="{6760BA8E-365F-4BB5-9668-0067FFE885E1}" srcOrd="0" destOrd="0" presId="urn:microsoft.com/office/officeart/2005/8/layout/orgChart1"/>
    <dgm:cxn modelId="{4F0E8932-3038-4D47-98CE-803AFA3EA214}" type="presOf" srcId="{A689CC7C-5A06-47FC-8B3E-83A9303528E6}" destId="{29F05C76-77B3-4666-8C23-F384CA2D939F}" srcOrd="0" destOrd="0" presId="urn:microsoft.com/office/officeart/2005/8/layout/orgChart1"/>
    <dgm:cxn modelId="{A74D6141-F37A-4C30-9768-4AFE359FC496}" srcId="{8A64BDDE-AABE-4B6A-83A3-C3B711CC4B93}" destId="{AC7C3D43-6CA5-4693-A6B5-2CD48EF58A30}" srcOrd="0" destOrd="0" parTransId="{2F8EFE1F-00E9-452A-BA34-C48D9C6E9A4D}" sibTransId="{F1AA2F94-77CD-453B-8224-C7F7D66A1C3A}"/>
    <dgm:cxn modelId="{C06A9CEF-A889-4E75-B505-8CC0BC5B7AA7}" type="presParOf" srcId="{F74615D1-ECB7-4239-814E-D559CA99FC65}" destId="{3422B6C3-9669-4F4D-8ECE-11D17CF3BF3E}" srcOrd="0" destOrd="0" presId="urn:microsoft.com/office/officeart/2005/8/layout/orgChart1"/>
    <dgm:cxn modelId="{167A7421-97A8-4C60-BD18-3DAFFABDB924}" type="presParOf" srcId="{3422B6C3-9669-4F4D-8ECE-11D17CF3BF3E}" destId="{B83A8121-1593-4555-8D95-E864C92FD525}" srcOrd="0" destOrd="0" presId="urn:microsoft.com/office/officeart/2005/8/layout/orgChart1"/>
    <dgm:cxn modelId="{FF36DF30-4981-409A-8EDC-97E95710EDFA}" type="presParOf" srcId="{B83A8121-1593-4555-8D95-E864C92FD525}" destId="{8112A117-B69E-46D2-ABC0-5ECF5802A2EF}" srcOrd="0" destOrd="0" presId="urn:microsoft.com/office/officeart/2005/8/layout/orgChart1"/>
    <dgm:cxn modelId="{9320987A-EF8A-4736-8988-DFF667484707}" type="presParOf" srcId="{B83A8121-1593-4555-8D95-E864C92FD525}" destId="{CBC2C44B-5B6B-44C3-B4B4-1F67BDB26AC7}" srcOrd="1" destOrd="0" presId="urn:microsoft.com/office/officeart/2005/8/layout/orgChart1"/>
    <dgm:cxn modelId="{CD23942C-5EC6-4E29-ADC5-33CD6BBECFF0}" type="presParOf" srcId="{3422B6C3-9669-4F4D-8ECE-11D17CF3BF3E}" destId="{1EBB432D-9838-494E-99DC-19080F660BCA}" srcOrd="1" destOrd="0" presId="urn:microsoft.com/office/officeart/2005/8/layout/orgChart1"/>
    <dgm:cxn modelId="{D1797133-46E1-4E20-B1A5-6E1DBC247D32}" type="presParOf" srcId="{1EBB432D-9838-494E-99DC-19080F660BCA}" destId="{87FA2E4F-706F-4A90-A536-D4C04B95FF71}" srcOrd="0" destOrd="0" presId="urn:microsoft.com/office/officeart/2005/8/layout/orgChart1"/>
    <dgm:cxn modelId="{76331A83-E3D8-4DC9-88F1-13010299B531}" type="presParOf" srcId="{1EBB432D-9838-494E-99DC-19080F660BCA}" destId="{409E99ED-857F-42F2-9259-94623D9E6DC7}" srcOrd="1" destOrd="0" presId="urn:microsoft.com/office/officeart/2005/8/layout/orgChart1"/>
    <dgm:cxn modelId="{0ED29FCD-F821-4F85-8CE2-10B86DB7560F}" type="presParOf" srcId="{409E99ED-857F-42F2-9259-94623D9E6DC7}" destId="{A29C7BF6-139B-4C9E-A6A2-B59AB38CE4BC}" srcOrd="0" destOrd="0" presId="urn:microsoft.com/office/officeart/2005/8/layout/orgChart1"/>
    <dgm:cxn modelId="{444CB196-9CDF-46F6-B46B-EF595C53DD05}" type="presParOf" srcId="{A29C7BF6-139B-4C9E-A6A2-B59AB38CE4BC}" destId="{99551F24-EA82-47E6-9E82-813C648CC6E9}" srcOrd="0" destOrd="0" presId="urn:microsoft.com/office/officeart/2005/8/layout/orgChart1"/>
    <dgm:cxn modelId="{30E15550-294E-4466-BD96-68AC809B1209}" type="presParOf" srcId="{A29C7BF6-139B-4C9E-A6A2-B59AB38CE4BC}" destId="{DE0A3AB9-53C1-448A-B7DD-CEF07B05EA10}" srcOrd="1" destOrd="0" presId="urn:microsoft.com/office/officeart/2005/8/layout/orgChart1"/>
    <dgm:cxn modelId="{2C08DF74-B339-4D30-B822-4DEA0372A479}" type="presParOf" srcId="{409E99ED-857F-42F2-9259-94623D9E6DC7}" destId="{9433DB3E-4EAD-47AC-803F-CCF5CD07DBB5}" srcOrd="1" destOrd="0" presId="urn:microsoft.com/office/officeart/2005/8/layout/orgChart1"/>
    <dgm:cxn modelId="{4625C299-5972-4C09-AD4B-016A2113229E}" type="presParOf" srcId="{9433DB3E-4EAD-47AC-803F-CCF5CD07DBB5}" destId="{6760BA8E-365F-4BB5-9668-0067FFE885E1}" srcOrd="0" destOrd="0" presId="urn:microsoft.com/office/officeart/2005/8/layout/orgChart1"/>
    <dgm:cxn modelId="{769A9C05-A421-4E18-9974-B76EAC4F13AA}" type="presParOf" srcId="{9433DB3E-4EAD-47AC-803F-CCF5CD07DBB5}" destId="{1FDBEDB3-FF1B-4E30-B62E-57EDD99E17C5}" srcOrd="1" destOrd="0" presId="urn:microsoft.com/office/officeart/2005/8/layout/orgChart1"/>
    <dgm:cxn modelId="{B3C584F1-501E-4115-B5A7-3340ADA6A35B}" type="presParOf" srcId="{1FDBEDB3-FF1B-4E30-B62E-57EDD99E17C5}" destId="{0104F821-1249-4828-B1D2-7B95146DCC0E}" srcOrd="0" destOrd="0" presId="urn:microsoft.com/office/officeart/2005/8/layout/orgChart1"/>
    <dgm:cxn modelId="{13468658-F1F6-427C-AEE2-5FEA936F770D}" type="presParOf" srcId="{0104F821-1249-4828-B1D2-7B95146DCC0E}" destId="{B49F6891-BB7B-4675-A4F9-9B1EC6FEDDB4}" srcOrd="0" destOrd="0" presId="urn:microsoft.com/office/officeart/2005/8/layout/orgChart1"/>
    <dgm:cxn modelId="{0F7315D8-1025-4AA4-9971-B346EB8EF50A}" type="presParOf" srcId="{0104F821-1249-4828-B1D2-7B95146DCC0E}" destId="{E33E9BA0-5FF2-444E-9D17-B88A2CA388E0}" srcOrd="1" destOrd="0" presId="urn:microsoft.com/office/officeart/2005/8/layout/orgChart1"/>
    <dgm:cxn modelId="{893B5615-6FA9-4BEA-8910-7F7DED605735}" type="presParOf" srcId="{1FDBEDB3-FF1B-4E30-B62E-57EDD99E17C5}" destId="{C97969CA-E373-4AC6-9D2F-E3CA6E8CD21E}" srcOrd="1" destOrd="0" presId="urn:microsoft.com/office/officeart/2005/8/layout/orgChart1"/>
    <dgm:cxn modelId="{5242DE57-58FA-4107-95A0-55547F831F20}" type="presParOf" srcId="{1FDBEDB3-FF1B-4E30-B62E-57EDD99E17C5}" destId="{09350D43-8C03-4CB7-8D1E-B5853E5A3FD2}" srcOrd="2" destOrd="0" presId="urn:microsoft.com/office/officeart/2005/8/layout/orgChart1"/>
    <dgm:cxn modelId="{52EAE058-E72E-46E6-8372-FE8E06A2F427}" type="presParOf" srcId="{9433DB3E-4EAD-47AC-803F-CCF5CD07DBB5}" destId="{51CB3BB6-782E-44D4-878A-49D146AB7096}" srcOrd="2" destOrd="0" presId="urn:microsoft.com/office/officeart/2005/8/layout/orgChart1"/>
    <dgm:cxn modelId="{E4F03403-A1CF-48E3-997C-30444FAAE72C}" type="presParOf" srcId="{9433DB3E-4EAD-47AC-803F-CCF5CD07DBB5}" destId="{3ECC8B76-070C-4743-BC7D-FE5765498AE3}" srcOrd="3" destOrd="0" presId="urn:microsoft.com/office/officeart/2005/8/layout/orgChart1"/>
    <dgm:cxn modelId="{54330FD4-6688-481E-9AAC-427DFEDF3C48}" type="presParOf" srcId="{3ECC8B76-070C-4743-BC7D-FE5765498AE3}" destId="{78BE538F-697D-443A-95AB-41668618946A}" srcOrd="0" destOrd="0" presId="urn:microsoft.com/office/officeart/2005/8/layout/orgChart1"/>
    <dgm:cxn modelId="{A86009DC-B0D6-4CA0-8BA1-FBAE2AA90CE8}" type="presParOf" srcId="{78BE538F-697D-443A-95AB-41668618946A}" destId="{61D4A613-925E-4C47-81B2-6B833EB8EE12}" srcOrd="0" destOrd="0" presId="urn:microsoft.com/office/officeart/2005/8/layout/orgChart1"/>
    <dgm:cxn modelId="{AA9B4F18-974C-4AEE-8803-8B3A5885C3ED}" type="presParOf" srcId="{78BE538F-697D-443A-95AB-41668618946A}" destId="{552767F2-F79F-4782-ACC2-1D3CABBD05DF}" srcOrd="1" destOrd="0" presId="urn:microsoft.com/office/officeart/2005/8/layout/orgChart1"/>
    <dgm:cxn modelId="{EF1AF224-CADF-431D-A651-BF41F26F08CE}" type="presParOf" srcId="{3ECC8B76-070C-4743-BC7D-FE5765498AE3}" destId="{F26819F5-6D59-4286-B064-389C594FCC13}" srcOrd="1" destOrd="0" presId="urn:microsoft.com/office/officeart/2005/8/layout/orgChart1"/>
    <dgm:cxn modelId="{16C2C607-0E81-4B2F-9A26-2ACBC9007FE8}" type="presParOf" srcId="{3ECC8B76-070C-4743-BC7D-FE5765498AE3}" destId="{CBC5164C-3D3D-4620-9A73-38024955B0E2}" srcOrd="2" destOrd="0" presId="urn:microsoft.com/office/officeart/2005/8/layout/orgChart1"/>
    <dgm:cxn modelId="{D845B922-AE7E-48E4-AE8B-C03CA405C993}" type="presParOf" srcId="{9433DB3E-4EAD-47AC-803F-CCF5CD07DBB5}" destId="{4274EA52-88E3-44AC-A05E-50C13E32E482}" srcOrd="4" destOrd="0" presId="urn:microsoft.com/office/officeart/2005/8/layout/orgChart1"/>
    <dgm:cxn modelId="{30338E71-43BB-46C8-84F6-6CC29B068A76}" type="presParOf" srcId="{9433DB3E-4EAD-47AC-803F-CCF5CD07DBB5}" destId="{79008FA7-A799-4F80-A7A2-7A5E9E41E219}" srcOrd="5" destOrd="0" presId="urn:microsoft.com/office/officeart/2005/8/layout/orgChart1"/>
    <dgm:cxn modelId="{35D2294B-E902-471E-B2A7-5954AE185A25}" type="presParOf" srcId="{79008FA7-A799-4F80-A7A2-7A5E9E41E219}" destId="{141B8F9B-B9FF-479B-A889-9B147580C267}" srcOrd="0" destOrd="0" presId="urn:microsoft.com/office/officeart/2005/8/layout/orgChart1"/>
    <dgm:cxn modelId="{8BD2AC71-8870-40C0-A753-B54E3AE57B0E}" type="presParOf" srcId="{141B8F9B-B9FF-479B-A889-9B147580C267}" destId="{3F7AC50B-C743-4EB2-940D-6FCAECE8C21A}" srcOrd="0" destOrd="0" presId="urn:microsoft.com/office/officeart/2005/8/layout/orgChart1"/>
    <dgm:cxn modelId="{CB247D70-D2EE-450F-BD46-35E0408BCCCB}" type="presParOf" srcId="{141B8F9B-B9FF-479B-A889-9B147580C267}" destId="{BDA229CA-6E20-4CF9-AB61-707F2BAFFFA4}" srcOrd="1" destOrd="0" presId="urn:microsoft.com/office/officeart/2005/8/layout/orgChart1"/>
    <dgm:cxn modelId="{DB2E23F8-F069-4E87-AE4E-1C2F1BF39BF7}" type="presParOf" srcId="{79008FA7-A799-4F80-A7A2-7A5E9E41E219}" destId="{AB3E3104-C81C-4B57-9892-EC871F90441D}" srcOrd="1" destOrd="0" presId="urn:microsoft.com/office/officeart/2005/8/layout/orgChart1"/>
    <dgm:cxn modelId="{E4EB6497-D6A4-47E7-A358-76B6280AE0B3}" type="presParOf" srcId="{79008FA7-A799-4F80-A7A2-7A5E9E41E219}" destId="{59E925F8-361C-4BB0-A0FC-C1F0C00DF877}" srcOrd="2" destOrd="0" presId="urn:microsoft.com/office/officeart/2005/8/layout/orgChart1"/>
    <dgm:cxn modelId="{D87A32F3-7703-43D7-90B7-D7341E453B0B}" type="presParOf" srcId="{9433DB3E-4EAD-47AC-803F-CCF5CD07DBB5}" destId="{8622FDC9-BB4D-431F-AF66-3E1B209C7565}" srcOrd="6" destOrd="0" presId="urn:microsoft.com/office/officeart/2005/8/layout/orgChart1"/>
    <dgm:cxn modelId="{67A70027-F6A4-4C6B-AA5B-597E3DBA0591}" type="presParOf" srcId="{9433DB3E-4EAD-47AC-803F-CCF5CD07DBB5}" destId="{EEA1B5F4-465E-4400-9F33-C56DEE81A36C}" srcOrd="7" destOrd="0" presId="urn:microsoft.com/office/officeart/2005/8/layout/orgChart1"/>
    <dgm:cxn modelId="{D2F5238F-0B61-4600-ACD7-7E22F8C6D2D8}" type="presParOf" srcId="{EEA1B5F4-465E-4400-9F33-C56DEE81A36C}" destId="{89354F4C-289A-48AD-99E1-11283BD8868A}" srcOrd="0" destOrd="0" presId="urn:microsoft.com/office/officeart/2005/8/layout/orgChart1"/>
    <dgm:cxn modelId="{E72DA584-1DD2-4CD8-BF29-3D221DE55FA1}" type="presParOf" srcId="{89354F4C-289A-48AD-99E1-11283BD8868A}" destId="{29F05C76-77B3-4666-8C23-F384CA2D939F}" srcOrd="0" destOrd="0" presId="urn:microsoft.com/office/officeart/2005/8/layout/orgChart1"/>
    <dgm:cxn modelId="{A0060CCC-647C-4EF5-B0D0-DDD51F5191AC}" type="presParOf" srcId="{89354F4C-289A-48AD-99E1-11283BD8868A}" destId="{D32C6EF5-BADC-4FFF-96A8-877219C6D0CB}" srcOrd="1" destOrd="0" presId="urn:microsoft.com/office/officeart/2005/8/layout/orgChart1"/>
    <dgm:cxn modelId="{712557D0-73FE-43A7-81C4-4AC218CB5D4D}" type="presParOf" srcId="{EEA1B5F4-465E-4400-9F33-C56DEE81A36C}" destId="{18E86F6C-5CCA-4FFC-ABD0-6583918A3D4B}" srcOrd="1" destOrd="0" presId="urn:microsoft.com/office/officeart/2005/8/layout/orgChart1"/>
    <dgm:cxn modelId="{188E0A5A-63C5-464E-AAF9-B7C2126D9904}" type="presParOf" srcId="{EEA1B5F4-465E-4400-9F33-C56DEE81A36C}" destId="{6DF4CE76-BFC8-4D4F-BA37-363EDA4F5601}" srcOrd="2" destOrd="0" presId="urn:microsoft.com/office/officeart/2005/8/layout/orgChart1"/>
    <dgm:cxn modelId="{003D77CC-C73C-43A7-8EDA-6D84E0CB9092}" type="presParOf" srcId="{409E99ED-857F-42F2-9259-94623D9E6DC7}" destId="{B622ABEA-568E-4DEF-B848-4C4B56021E29}" srcOrd="2" destOrd="0" presId="urn:microsoft.com/office/officeart/2005/8/layout/orgChart1"/>
    <dgm:cxn modelId="{7B5B7B2F-591E-4350-8F0A-AB185F377E3F}" type="presParOf" srcId="{1EBB432D-9838-494E-99DC-19080F660BCA}" destId="{9F89B039-4DD7-4085-8947-A604F7F564C5}" srcOrd="2" destOrd="0" presId="urn:microsoft.com/office/officeart/2005/8/layout/orgChart1"/>
    <dgm:cxn modelId="{218AD1ED-6F5F-40A6-BB0C-596973A4DB5D}" type="presParOf" srcId="{1EBB432D-9838-494E-99DC-19080F660BCA}" destId="{4B59949D-DED3-48F9-A12C-34879B8604B2}" srcOrd="3" destOrd="0" presId="urn:microsoft.com/office/officeart/2005/8/layout/orgChart1"/>
    <dgm:cxn modelId="{FB8F903F-EEC0-41BF-881B-6CAC33D0D7B0}" type="presParOf" srcId="{4B59949D-DED3-48F9-A12C-34879B8604B2}" destId="{E0ABCCE9-5579-430F-A72B-4DA6E2CED9D2}" srcOrd="0" destOrd="0" presId="urn:microsoft.com/office/officeart/2005/8/layout/orgChart1"/>
    <dgm:cxn modelId="{9C0E69D4-D4B7-47DC-98CA-F8E7858BF130}" type="presParOf" srcId="{E0ABCCE9-5579-430F-A72B-4DA6E2CED9D2}" destId="{C53234A5-D6BD-4C2F-A766-BAF6BCEBBA84}" srcOrd="0" destOrd="0" presId="urn:microsoft.com/office/officeart/2005/8/layout/orgChart1"/>
    <dgm:cxn modelId="{6F0045F0-7626-4641-BAE1-4D080D74135B}" type="presParOf" srcId="{E0ABCCE9-5579-430F-A72B-4DA6E2CED9D2}" destId="{5BE01EC4-D94C-46E5-8D64-7790F5D7B29E}" srcOrd="1" destOrd="0" presId="urn:microsoft.com/office/officeart/2005/8/layout/orgChart1"/>
    <dgm:cxn modelId="{FEEC1286-3BA9-4B01-BC6E-8492784A73F6}" type="presParOf" srcId="{4B59949D-DED3-48F9-A12C-34879B8604B2}" destId="{16B4E00B-1AD6-4A8D-A5BE-10CC87835A3B}" srcOrd="1" destOrd="0" presId="urn:microsoft.com/office/officeart/2005/8/layout/orgChart1"/>
    <dgm:cxn modelId="{DABD6F18-4682-4271-A3AD-3FBEF053C7FE}" type="presParOf" srcId="{16B4E00B-1AD6-4A8D-A5BE-10CC87835A3B}" destId="{C06660FC-EF30-4A3B-B277-4CC709E333CA}" srcOrd="0" destOrd="0" presId="urn:microsoft.com/office/officeart/2005/8/layout/orgChart1"/>
    <dgm:cxn modelId="{9A0CA4E1-3554-4B44-ACDF-06FD48F649E7}" type="presParOf" srcId="{16B4E00B-1AD6-4A8D-A5BE-10CC87835A3B}" destId="{071F6B46-5414-446A-977F-13F0C433D218}" srcOrd="1" destOrd="0" presId="urn:microsoft.com/office/officeart/2005/8/layout/orgChart1"/>
    <dgm:cxn modelId="{D0EB4F53-2AB2-4B5A-A71C-E03B29C6BF8F}" type="presParOf" srcId="{071F6B46-5414-446A-977F-13F0C433D218}" destId="{BC37A6BB-FF75-4C33-8FD3-7C2ED3A707E6}" srcOrd="0" destOrd="0" presId="urn:microsoft.com/office/officeart/2005/8/layout/orgChart1"/>
    <dgm:cxn modelId="{1C0CAD66-B4AC-47D3-9A2C-BBB8EEB9F287}" type="presParOf" srcId="{BC37A6BB-FF75-4C33-8FD3-7C2ED3A707E6}" destId="{5CE2DB70-4CC4-4643-ADC2-3488BB10F354}" srcOrd="0" destOrd="0" presId="urn:microsoft.com/office/officeart/2005/8/layout/orgChart1"/>
    <dgm:cxn modelId="{854F88A0-A5E9-4E12-97C5-2E288B131FFA}" type="presParOf" srcId="{BC37A6BB-FF75-4C33-8FD3-7C2ED3A707E6}" destId="{72D23286-6AED-4096-8B92-65133A38AD7C}" srcOrd="1" destOrd="0" presId="urn:microsoft.com/office/officeart/2005/8/layout/orgChart1"/>
    <dgm:cxn modelId="{DEF3974F-EEA6-4E8B-8831-FC1340A19617}" type="presParOf" srcId="{071F6B46-5414-446A-977F-13F0C433D218}" destId="{896D5842-3A6A-44DB-8CBF-D69DB6BC7ABB}" srcOrd="1" destOrd="0" presId="urn:microsoft.com/office/officeart/2005/8/layout/orgChart1"/>
    <dgm:cxn modelId="{73BEB2D1-5156-41F7-9D59-B7B09E6B41C9}" type="presParOf" srcId="{071F6B46-5414-446A-977F-13F0C433D218}" destId="{316B1738-D4B4-460D-A961-648E2A0D3145}" srcOrd="2" destOrd="0" presId="urn:microsoft.com/office/officeart/2005/8/layout/orgChart1"/>
    <dgm:cxn modelId="{168536DB-2024-4C96-842E-1554C8BCEE0A}" type="presParOf" srcId="{16B4E00B-1AD6-4A8D-A5BE-10CC87835A3B}" destId="{8B96F755-D334-43DD-954A-B17F17BF8B15}" srcOrd="2" destOrd="0" presId="urn:microsoft.com/office/officeart/2005/8/layout/orgChart1"/>
    <dgm:cxn modelId="{455F37C7-F9BD-41A2-98BA-D3ED3E089D5B}" type="presParOf" srcId="{16B4E00B-1AD6-4A8D-A5BE-10CC87835A3B}" destId="{DE97C2E3-32C1-4B6A-A2E0-00B60A6D8E37}" srcOrd="3" destOrd="0" presId="urn:microsoft.com/office/officeart/2005/8/layout/orgChart1"/>
    <dgm:cxn modelId="{CE20AD6D-A78D-4A3F-9C82-07356BD9ACF5}" type="presParOf" srcId="{DE97C2E3-32C1-4B6A-A2E0-00B60A6D8E37}" destId="{8C1F4B87-FA1B-4E60-9E4F-8B8778640F7C}" srcOrd="0" destOrd="0" presId="urn:microsoft.com/office/officeart/2005/8/layout/orgChart1"/>
    <dgm:cxn modelId="{7F0C8763-4B95-4A48-BAE6-6AFF25A65641}" type="presParOf" srcId="{8C1F4B87-FA1B-4E60-9E4F-8B8778640F7C}" destId="{382CA90C-20B7-482B-9C96-E5D534839B46}" srcOrd="0" destOrd="0" presId="urn:microsoft.com/office/officeart/2005/8/layout/orgChart1"/>
    <dgm:cxn modelId="{9ED61819-D8B0-463B-BB1F-FEC4B0FF85BB}" type="presParOf" srcId="{8C1F4B87-FA1B-4E60-9E4F-8B8778640F7C}" destId="{56C39328-5749-436D-B05B-5DF28FB0BB7D}" srcOrd="1" destOrd="0" presId="urn:microsoft.com/office/officeart/2005/8/layout/orgChart1"/>
    <dgm:cxn modelId="{DE86AB2D-846F-4909-AE13-EFFFFC31BEA8}" type="presParOf" srcId="{DE97C2E3-32C1-4B6A-A2E0-00B60A6D8E37}" destId="{ACA08FC1-F7F9-48B1-AF82-BEABC5F62356}" srcOrd="1" destOrd="0" presId="urn:microsoft.com/office/officeart/2005/8/layout/orgChart1"/>
    <dgm:cxn modelId="{DB41422B-FBA2-4B92-B2F8-D4A4E88C9CF8}" type="presParOf" srcId="{DE97C2E3-32C1-4B6A-A2E0-00B60A6D8E37}" destId="{BC51F93F-A809-42AD-8881-4646EC82CAF1}" srcOrd="2" destOrd="0" presId="urn:microsoft.com/office/officeart/2005/8/layout/orgChart1"/>
    <dgm:cxn modelId="{B9E289B8-2B07-4D60-9B29-3A6D42220D43}" type="presParOf" srcId="{4B59949D-DED3-48F9-A12C-34879B8604B2}" destId="{6A9ABA99-578F-4ADA-AE58-59E1D7B0D273}" srcOrd="2" destOrd="0" presId="urn:microsoft.com/office/officeart/2005/8/layout/orgChart1"/>
    <dgm:cxn modelId="{CDE8F7A1-9296-43BA-8E27-FD81F2833BF9}" type="presParOf" srcId="{3422B6C3-9669-4F4D-8ECE-11D17CF3BF3E}" destId="{1F4501AD-0047-4110-B2EA-E09F75093C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60A19-E48E-4576-A069-5266EBA430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A930341-C43E-4DC0-9C36-D0BB1B74F7BF}">
      <dgm:prSet phldrT="[Texto]"/>
      <dgm:spPr/>
      <dgm:t>
        <a:bodyPr/>
        <a:lstStyle/>
        <a:p>
          <a:r>
            <a:rPr lang="pt-BR" dirty="0" smtClean="0"/>
            <a:t>Secretário </a:t>
          </a:r>
          <a:r>
            <a:rPr lang="pt-BR" dirty="0" smtClean="0"/>
            <a:t>Especial de Previdência e Trabalho</a:t>
          </a:r>
          <a:endParaRPr lang="pt-BR" dirty="0"/>
        </a:p>
      </dgm:t>
    </dgm:pt>
    <dgm:pt modelId="{21B1406D-2AD9-44EE-B998-212AA0D716B4}" type="parTrans" cxnId="{E63866BF-180F-4AF9-A082-9D7FAD0AB4C6}">
      <dgm:prSet/>
      <dgm:spPr/>
      <dgm:t>
        <a:bodyPr/>
        <a:lstStyle/>
        <a:p>
          <a:endParaRPr lang="pt-BR"/>
        </a:p>
      </dgm:t>
    </dgm:pt>
    <dgm:pt modelId="{C3424E80-63AB-467F-ACB6-14F0AD3A3150}" type="sibTrans" cxnId="{E63866BF-180F-4AF9-A082-9D7FAD0AB4C6}">
      <dgm:prSet/>
      <dgm:spPr/>
      <dgm:t>
        <a:bodyPr/>
        <a:lstStyle/>
        <a:p>
          <a:endParaRPr lang="pt-BR"/>
        </a:p>
      </dgm:t>
    </dgm:pt>
    <dgm:pt modelId="{A2CCCA62-CEE4-4564-9245-5D6C0E41E7F9}" type="asst">
      <dgm:prSet phldrT="[Texto]"/>
      <dgm:spPr/>
      <dgm:t>
        <a:bodyPr/>
        <a:lstStyle/>
        <a:p>
          <a:r>
            <a:rPr lang="pt-BR" dirty="0" smtClean="0"/>
            <a:t>Secretário Especial Adjunto de Previdência e Trabalho</a:t>
          </a:r>
          <a:endParaRPr lang="pt-BR" dirty="0"/>
        </a:p>
      </dgm:t>
    </dgm:pt>
    <dgm:pt modelId="{7ABEC8B4-433D-4228-AF39-BF71584D232A}" type="parTrans" cxnId="{71214174-0D68-4B2A-8753-AA06E6E65A94}">
      <dgm:prSet/>
      <dgm:spPr/>
      <dgm:t>
        <a:bodyPr/>
        <a:lstStyle/>
        <a:p>
          <a:endParaRPr lang="pt-BR"/>
        </a:p>
      </dgm:t>
    </dgm:pt>
    <dgm:pt modelId="{28A3A5FD-1CD0-4312-B8CB-FFC73A52CBF9}" type="sibTrans" cxnId="{71214174-0D68-4B2A-8753-AA06E6E65A94}">
      <dgm:prSet/>
      <dgm:spPr/>
      <dgm:t>
        <a:bodyPr/>
        <a:lstStyle/>
        <a:p>
          <a:endParaRPr lang="pt-BR"/>
        </a:p>
      </dgm:t>
    </dgm:pt>
    <dgm:pt modelId="{8A64BDDE-AABE-4B6A-83A3-C3B711CC4B93}">
      <dgm:prSet phldrT="[Texto]"/>
      <dgm:spPr/>
      <dgm:t>
        <a:bodyPr/>
        <a:lstStyle/>
        <a:p>
          <a:r>
            <a:rPr lang="pt-BR" dirty="0" smtClean="0"/>
            <a:t>Secretário </a:t>
          </a:r>
          <a:r>
            <a:rPr lang="pt-BR" dirty="0" smtClean="0"/>
            <a:t>de Previdência</a:t>
          </a:r>
          <a:endParaRPr lang="pt-BR" dirty="0"/>
        </a:p>
      </dgm:t>
    </dgm:pt>
    <dgm:pt modelId="{97997E38-F5F5-4810-9E56-A462997041D7}" type="parTrans" cxnId="{8EB3901B-D861-43A2-9AC6-273A93A93A80}">
      <dgm:prSet/>
      <dgm:spPr/>
      <dgm:t>
        <a:bodyPr/>
        <a:lstStyle/>
        <a:p>
          <a:endParaRPr lang="pt-BR"/>
        </a:p>
      </dgm:t>
    </dgm:pt>
    <dgm:pt modelId="{C57F5329-1555-4D0B-9A46-4522227CF9E6}" type="sibTrans" cxnId="{8EB3901B-D861-43A2-9AC6-273A93A93A80}">
      <dgm:prSet/>
      <dgm:spPr/>
      <dgm:t>
        <a:bodyPr/>
        <a:lstStyle/>
        <a:p>
          <a:endParaRPr lang="pt-BR"/>
        </a:p>
      </dgm:t>
    </dgm:pt>
    <dgm:pt modelId="{AC7C3D43-6CA5-4693-A6B5-2CD48EF58A30}">
      <dgm:prSet/>
      <dgm:spPr/>
      <dgm:t>
        <a:bodyPr/>
        <a:lstStyle/>
        <a:p>
          <a:r>
            <a:rPr lang="pt-BR" dirty="0" smtClean="0"/>
            <a:t>Subsecretário </a:t>
          </a:r>
          <a:r>
            <a:rPr lang="pt-BR" dirty="0" smtClean="0"/>
            <a:t>dos Regimes Próprios de Previdência Social</a:t>
          </a:r>
          <a:endParaRPr lang="pt-BR" dirty="0"/>
        </a:p>
      </dgm:t>
    </dgm:pt>
    <dgm:pt modelId="{2F8EFE1F-00E9-452A-BA34-C48D9C6E9A4D}" type="parTrans" cxnId="{A74D6141-F37A-4C30-9768-4AFE359FC496}">
      <dgm:prSet/>
      <dgm:spPr/>
      <dgm:t>
        <a:bodyPr/>
        <a:lstStyle/>
        <a:p>
          <a:endParaRPr lang="pt-BR"/>
        </a:p>
      </dgm:t>
    </dgm:pt>
    <dgm:pt modelId="{F1AA2F94-77CD-453B-8224-C7F7D66A1C3A}" type="sibTrans" cxnId="{A74D6141-F37A-4C30-9768-4AFE359FC496}">
      <dgm:prSet/>
      <dgm:spPr/>
      <dgm:t>
        <a:bodyPr/>
        <a:lstStyle/>
        <a:p>
          <a:endParaRPr lang="pt-BR"/>
        </a:p>
      </dgm:t>
    </dgm:pt>
    <dgm:pt modelId="{A5DC683D-696E-46EC-B6C8-4597793A7BE9}" type="asst">
      <dgm:prSet/>
      <dgm:spPr/>
      <dgm:t>
        <a:bodyPr/>
        <a:lstStyle/>
        <a:p>
          <a:r>
            <a:rPr lang="pt-BR" dirty="0" smtClean="0"/>
            <a:t>Secretário-Adjunto de Previdência</a:t>
          </a:r>
          <a:endParaRPr lang="pt-BR" dirty="0"/>
        </a:p>
      </dgm:t>
    </dgm:pt>
    <dgm:pt modelId="{DD7D1ED1-5DAE-4F79-9966-7B3742EEBE37}" type="parTrans" cxnId="{F951B724-2F24-4746-A177-1C9079528AE8}">
      <dgm:prSet/>
      <dgm:spPr/>
      <dgm:t>
        <a:bodyPr/>
        <a:lstStyle/>
        <a:p>
          <a:endParaRPr lang="pt-BR"/>
        </a:p>
      </dgm:t>
    </dgm:pt>
    <dgm:pt modelId="{BE1B6D35-427C-422E-88A7-84B216E449E5}" type="sibTrans" cxnId="{F951B724-2F24-4746-A177-1C9079528AE8}">
      <dgm:prSet/>
      <dgm:spPr/>
      <dgm:t>
        <a:bodyPr/>
        <a:lstStyle/>
        <a:p>
          <a:endParaRPr lang="pt-BR"/>
        </a:p>
      </dgm:t>
    </dgm:pt>
    <dgm:pt modelId="{F74615D1-ECB7-4239-814E-D559CA99FC65}" type="pres">
      <dgm:prSet presAssocID="{A5760A19-E48E-4576-A069-5266EBA4302D}" presName="hierChild1" presStyleCnt="0">
        <dgm:presLayoutVars>
          <dgm:orgChart val="1"/>
          <dgm:chPref val="1"/>
          <dgm:dir/>
          <dgm:animOne val="branch"/>
          <dgm:animLvl val="lvl"/>
          <dgm:resizeHandles/>
        </dgm:presLayoutVars>
      </dgm:prSet>
      <dgm:spPr/>
    </dgm:pt>
    <dgm:pt modelId="{3422B6C3-9669-4F4D-8ECE-11D17CF3BF3E}" type="pres">
      <dgm:prSet presAssocID="{7A930341-C43E-4DC0-9C36-D0BB1B74F7BF}" presName="hierRoot1" presStyleCnt="0">
        <dgm:presLayoutVars>
          <dgm:hierBranch val="init"/>
        </dgm:presLayoutVars>
      </dgm:prSet>
      <dgm:spPr/>
    </dgm:pt>
    <dgm:pt modelId="{B83A8121-1593-4555-8D95-E864C92FD525}" type="pres">
      <dgm:prSet presAssocID="{7A930341-C43E-4DC0-9C36-D0BB1B74F7BF}" presName="rootComposite1" presStyleCnt="0"/>
      <dgm:spPr/>
    </dgm:pt>
    <dgm:pt modelId="{8112A117-B69E-46D2-ABC0-5ECF5802A2EF}" type="pres">
      <dgm:prSet presAssocID="{7A930341-C43E-4DC0-9C36-D0BB1B74F7BF}" presName="rootText1" presStyleLbl="node0" presStyleIdx="0" presStyleCnt="1">
        <dgm:presLayoutVars>
          <dgm:chPref val="3"/>
        </dgm:presLayoutVars>
      </dgm:prSet>
      <dgm:spPr/>
      <dgm:t>
        <a:bodyPr/>
        <a:lstStyle/>
        <a:p>
          <a:endParaRPr lang="pt-BR"/>
        </a:p>
      </dgm:t>
    </dgm:pt>
    <dgm:pt modelId="{CBC2C44B-5B6B-44C3-B4B4-1F67BDB26AC7}" type="pres">
      <dgm:prSet presAssocID="{7A930341-C43E-4DC0-9C36-D0BB1B74F7BF}" presName="rootConnector1" presStyleLbl="node1" presStyleIdx="0" presStyleCnt="0"/>
      <dgm:spPr/>
    </dgm:pt>
    <dgm:pt modelId="{1EBB432D-9838-494E-99DC-19080F660BCA}" type="pres">
      <dgm:prSet presAssocID="{7A930341-C43E-4DC0-9C36-D0BB1B74F7BF}" presName="hierChild2" presStyleCnt="0"/>
      <dgm:spPr/>
    </dgm:pt>
    <dgm:pt modelId="{87FA2E4F-706F-4A90-A536-D4C04B95FF71}" type="pres">
      <dgm:prSet presAssocID="{97997E38-F5F5-4810-9E56-A462997041D7}" presName="Name37" presStyleLbl="parChTrans1D2" presStyleIdx="0" presStyleCnt="2"/>
      <dgm:spPr/>
    </dgm:pt>
    <dgm:pt modelId="{409E99ED-857F-42F2-9259-94623D9E6DC7}" type="pres">
      <dgm:prSet presAssocID="{8A64BDDE-AABE-4B6A-83A3-C3B711CC4B93}" presName="hierRoot2" presStyleCnt="0">
        <dgm:presLayoutVars>
          <dgm:hierBranch val="init"/>
        </dgm:presLayoutVars>
      </dgm:prSet>
      <dgm:spPr/>
    </dgm:pt>
    <dgm:pt modelId="{A29C7BF6-139B-4C9E-A6A2-B59AB38CE4BC}" type="pres">
      <dgm:prSet presAssocID="{8A64BDDE-AABE-4B6A-83A3-C3B711CC4B93}" presName="rootComposite" presStyleCnt="0"/>
      <dgm:spPr/>
    </dgm:pt>
    <dgm:pt modelId="{99551F24-EA82-47E6-9E82-813C648CC6E9}" type="pres">
      <dgm:prSet presAssocID="{8A64BDDE-AABE-4B6A-83A3-C3B711CC4B93}" presName="rootText" presStyleLbl="node2" presStyleIdx="0" presStyleCnt="1">
        <dgm:presLayoutVars>
          <dgm:chPref val="3"/>
        </dgm:presLayoutVars>
      </dgm:prSet>
      <dgm:spPr/>
      <dgm:t>
        <a:bodyPr/>
        <a:lstStyle/>
        <a:p>
          <a:endParaRPr lang="pt-BR"/>
        </a:p>
      </dgm:t>
    </dgm:pt>
    <dgm:pt modelId="{DE0A3AB9-53C1-448A-B7DD-CEF07B05EA10}" type="pres">
      <dgm:prSet presAssocID="{8A64BDDE-AABE-4B6A-83A3-C3B711CC4B93}" presName="rootConnector" presStyleLbl="node2" presStyleIdx="0" presStyleCnt="1"/>
      <dgm:spPr/>
    </dgm:pt>
    <dgm:pt modelId="{9433DB3E-4EAD-47AC-803F-CCF5CD07DBB5}" type="pres">
      <dgm:prSet presAssocID="{8A64BDDE-AABE-4B6A-83A3-C3B711CC4B93}" presName="hierChild4" presStyleCnt="0"/>
      <dgm:spPr/>
    </dgm:pt>
    <dgm:pt modelId="{6760BA8E-365F-4BB5-9668-0067FFE885E1}" type="pres">
      <dgm:prSet presAssocID="{2F8EFE1F-00E9-452A-BA34-C48D9C6E9A4D}" presName="Name37" presStyleLbl="parChTrans1D3" presStyleIdx="0" presStyleCnt="2"/>
      <dgm:spPr/>
    </dgm:pt>
    <dgm:pt modelId="{1FDBEDB3-FF1B-4E30-B62E-57EDD99E17C5}" type="pres">
      <dgm:prSet presAssocID="{AC7C3D43-6CA5-4693-A6B5-2CD48EF58A30}" presName="hierRoot2" presStyleCnt="0">
        <dgm:presLayoutVars>
          <dgm:hierBranch val="init"/>
        </dgm:presLayoutVars>
      </dgm:prSet>
      <dgm:spPr/>
    </dgm:pt>
    <dgm:pt modelId="{0104F821-1249-4828-B1D2-7B95146DCC0E}" type="pres">
      <dgm:prSet presAssocID="{AC7C3D43-6CA5-4693-A6B5-2CD48EF58A30}" presName="rootComposite" presStyleCnt="0"/>
      <dgm:spPr/>
    </dgm:pt>
    <dgm:pt modelId="{B49F6891-BB7B-4675-A4F9-9B1EC6FEDDB4}" type="pres">
      <dgm:prSet presAssocID="{AC7C3D43-6CA5-4693-A6B5-2CD48EF58A30}" presName="rootText" presStyleLbl="node3" presStyleIdx="0" presStyleCnt="1">
        <dgm:presLayoutVars>
          <dgm:chPref val="3"/>
        </dgm:presLayoutVars>
      </dgm:prSet>
      <dgm:spPr/>
      <dgm:t>
        <a:bodyPr/>
        <a:lstStyle/>
        <a:p>
          <a:endParaRPr lang="pt-BR"/>
        </a:p>
      </dgm:t>
    </dgm:pt>
    <dgm:pt modelId="{E33E9BA0-5FF2-444E-9D17-B88A2CA388E0}" type="pres">
      <dgm:prSet presAssocID="{AC7C3D43-6CA5-4693-A6B5-2CD48EF58A30}" presName="rootConnector" presStyleLbl="node3" presStyleIdx="0" presStyleCnt="1"/>
      <dgm:spPr/>
    </dgm:pt>
    <dgm:pt modelId="{C97969CA-E373-4AC6-9D2F-E3CA6E8CD21E}" type="pres">
      <dgm:prSet presAssocID="{AC7C3D43-6CA5-4693-A6B5-2CD48EF58A30}" presName="hierChild4" presStyleCnt="0"/>
      <dgm:spPr/>
    </dgm:pt>
    <dgm:pt modelId="{09350D43-8C03-4CB7-8D1E-B5853E5A3FD2}" type="pres">
      <dgm:prSet presAssocID="{AC7C3D43-6CA5-4693-A6B5-2CD48EF58A30}" presName="hierChild5" presStyleCnt="0"/>
      <dgm:spPr/>
    </dgm:pt>
    <dgm:pt modelId="{B622ABEA-568E-4DEF-B848-4C4B56021E29}" type="pres">
      <dgm:prSet presAssocID="{8A64BDDE-AABE-4B6A-83A3-C3B711CC4B93}" presName="hierChild5" presStyleCnt="0"/>
      <dgm:spPr/>
    </dgm:pt>
    <dgm:pt modelId="{300F2531-337C-4E94-93BA-89B2707A47A4}" type="pres">
      <dgm:prSet presAssocID="{DD7D1ED1-5DAE-4F79-9966-7B3742EEBE37}" presName="Name111" presStyleLbl="parChTrans1D3" presStyleIdx="1" presStyleCnt="2"/>
      <dgm:spPr/>
    </dgm:pt>
    <dgm:pt modelId="{6E15189E-6E8B-404A-9A07-2257FB4D5F58}" type="pres">
      <dgm:prSet presAssocID="{A5DC683D-696E-46EC-B6C8-4597793A7BE9}" presName="hierRoot3" presStyleCnt="0">
        <dgm:presLayoutVars>
          <dgm:hierBranch val="init"/>
        </dgm:presLayoutVars>
      </dgm:prSet>
      <dgm:spPr/>
    </dgm:pt>
    <dgm:pt modelId="{C385937B-0A23-4A8C-A493-4AA48518C44A}" type="pres">
      <dgm:prSet presAssocID="{A5DC683D-696E-46EC-B6C8-4597793A7BE9}" presName="rootComposite3" presStyleCnt="0"/>
      <dgm:spPr/>
    </dgm:pt>
    <dgm:pt modelId="{9604D02D-31F2-4374-8CBB-9DE933D3D106}" type="pres">
      <dgm:prSet presAssocID="{A5DC683D-696E-46EC-B6C8-4597793A7BE9}" presName="rootText3" presStyleLbl="asst2" presStyleIdx="0" presStyleCnt="1">
        <dgm:presLayoutVars>
          <dgm:chPref val="3"/>
        </dgm:presLayoutVars>
      </dgm:prSet>
      <dgm:spPr/>
      <dgm:t>
        <a:bodyPr/>
        <a:lstStyle/>
        <a:p>
          <a:endParaRPr lang="pt-BR"/>
        </a:p>
      </dgm:t>
    </dgm:pt>
    <dgm:pt modelId="{A8688C3B-3C63-4A5E-A2E0-031C627315C3}" type="pres">
      <dgm:prSet presAssocID="{A5DC683D-696E-46EC-B6C8-4597793A7BE9}" presName="rootConnector3" presStyleLbl="asst2" presStyleIdx="0" presStyleCnt="1"/>
      <dgm:spPr/>
    </dgm:pt>
    <dgm:pt modelId="{866AE858-C0A2-4AE0-8083-6447E1858347}" type="pres">
      <dgm:prSet presAssocID="{A5DC683D-696E-46EC-B6C8-4597793A7BE9}" presName="hierChild6" presStyleCnt="0"/>
      <dgm:spPr/>
    </dgm:pt>
    <dgm:pt modelId="{DD1A4A5C-8E8E-42BD-8017-1FBC5BED3092}" type="pres">
      <dgm:prSet presAssocID="{A5DC683D-696E-46EC-B6C8-4597793A7BE9}" presName="hierChild7" presStyleCnt="0"/>
      <dgm:spPr/>
    </dgm:pt>
    <dgm:pt modelId="{1F4501AD-0047-4110-B2EA-E09F75093CA6}" type="pres">
      <dgm:prSet presAssocID="{7A930341-C43E-4DC0-9C36-D0BB1B74F7BF}" presName="hierChild3" presStyleCnt="0"/>
      <dgm:spPr/>
    </dgm:pt>
    <dgm:pt modelId="{372D8FCD-6A16-4367-8D2D-6BBEC112645A}" type="pres">
      <dgm:prSet presAssocID="{7ABEC8B4-433D-4228-AF39-BF71584D232A}" presName="Name111" presStyleLbl="parChTrans1D2" presStyleIdx="1" presStyleCnt="2"/>
      <dgm:spPr/>
    </dgm:pt>
    <dgm:pt modelId="{7A1026C9-B90A-48B1-A9D9-903A936AFC72}" type="pres">
      <dgm:prSet presAssocID="{A2CCCA62-CEE4-4564-9245-5D6C0E41E7F9}" presName="hierRoot3" presStyleCnt="0">
        <dgm:presLayoutVars>
          <dgm:hierBranch val="init"/>
        </dgm:presLayoutVars>
      </dgm:prSet>
      <dgm:spPr/>
    </dgm:pt>
    <dgm:pt modelId="{78870650-8855-4ACD-9317-63BEEB64F74F}" type="pres">
      <dgm:prSet presAssocID="{A2CCCA62-CEE4-4564-9245-5D6C0E41E7F9}" presName="rootComposite3" presStyleCnt="0"/>
      <dgm:spPr/>
    </dgm:pt>
    <dgm:pt modelId="{9E2F047A-9916-45AD-A5FE-775512CDD78F}" type="pres">
      <dgm:prSet presAssocID="{A2CCCA62-CEE4-4564-9245-5D6C0E41E7F9}" presName="rootText3" presStyleLbl="asst1" presStyleIdx="0" presStyleCnt="1">
        <dgm:presLayoutVars>
          <dgm:chPref val="3"/>
        </dgm:presLayoutVars>
      </dgm:prSet>
      <dgm:spPr/>
      <dgm:t>
        <a:bodyPr/>
        <a:lstStyle/>
        <a:p>
          <a:endParaRPr lang="pt-BR"/>
        </a:p>
      </dgm:t>
    </dgm:pt>
    <dgm:pt modelId="{398025E9-2E90-40CA-B543-91C3751909E2}" type="pres">
      <dgm:prSet presAssocID="{A2CCCA62-CEE4-4564-9245-5D6C0E41E7F9}" presName="rootConnector3" presStyleLbl="asst1" presStyleIdx="0" presStyleCnt="1"/>
      <dgm:spPr/>
    </dgm:pt>
    <dgm:pt modelId="{5025C6DB-0938-46EB-BAE8-3B9B283A3E2E}" type="pres">
      <dgm:prSet presAssocID="{A2CCCA62-CEE4-4564-9245-5D6C0E41E7F9}" presName="hierChild6" presStyleCnt="0"/>
      <dgm:spPr/>
    </dgm:pt>
    <dgm:pt modelId="{7C3F0D32-107C-4638-A5E2-D16965196C16}" type="pres">
      <dgm:prSet presAssocID="{A2CCCA62-CEE4-4564-9245-5D6C0E41E7F9}" presName="hierChild7" presStyleCnt="0"/>
      <dgm:spPr/>
    </dgm:pt>
  </dgm:ptLst>
  <dgm:cxnLst>
    <dgm:cxn modelId="{450AE39A-BBFE-49DC-8BAB-01FAC2B606D4}" type="presOf" srcId="{8A64BDDE-AABE-4B6A-83A3-C3B711CC4B93}" destId="{99551F24-EA82-47E6-9E82-813C648CC6E9}" srcOrd="0" destOrd="0" presId="urn:microsoft.com/office/officeart/2005/8/layout/orgChart1"/>
    <dgm:cxn modelId="{59A4B8F8-A4F6-4C48-A211-01831C51C1FD}" type="presOf" srcId="{DD7D1ED1-5DAE-4F79-9966-7B3742EEBE37}" destId="{300F2531-337C-4E94-93BA-89B2707A47A4}" srcOrd="0" destOrd="0" presId="urn:microsoft.com/office/officeart/2005/8/layout/orgChart1"/>
    <dgm:cxn modelId="{850C735C-9BDF-46BB-A712-732208AE2F60}" type="presOf" srcId="{2F8EFE1F-00E9-452A-BA34-C48D9C6E9A4D}" destId="{6760BA8E-365F-4BB5-9668-0067FFE885E1}" srcOrd="0" destOrd="0" presId="urn:microsoft.com/office/officeart/2005/8/layout/orgChart1"/>
    <dgm:cxn modelId="{E63866BF-180F-4AF9-A082-9D7FAD0AB4C6}" srcId="{A5760A19-E48E-4576-A069-5266EBA4302D}" destId="{7A930341-C43E-4DC0-9C36-D0BB1B74F7BF}" srcOrd="0" destOrd="0" parTransId="{21B1406D-2AD9-44EE-B998-212AA0D716B4}" sibTransId="{C3424E80-63AB-467F-ACB6-14F0AD3A3150}"/>
    <dgm:cxn modelId="{C9B40BD4-DF8C-4FAB-B72A-AA60AB110C03}" type="presOf" srcId="{8A64BDDE-AABE-4B6A-83A3-C3B711CC4B93}" destId="{DE0A3AB9-53C1-448A-B7DD-CEF07B05EA10}" srcOrd="1" destOrd="0" presId="urn:microsoft.com/office/officeart/2005/8/layout/orgChart1"/>
    <dgm:cxn modelId="{372B8EBF-111E-4729-876F-0C2F7E4CDB2D}" type="presOf" srcId="{A5DC683D-696E-46EC-B6C8-4597793A7BE9}" destId="{9604D02D-31F2-4374-8CBB-9DE933D3D106}" srcOrd="0" destOrd="0" presId="urn:microsoft.com/office/officeart/2005/8/layout/orgChart1"/>
    <dgm:cxn modelId="{7A1F3EBD-9DEC-4EA8-B97F-E83ECB40FE7B}" type="presOf" srcId="{A2CCCA62-CEE4-4564-9245-5D6C0E41E7F9}" destId="{9E2F047A-9916-45AD-A5FE-775512CDD78F}" srcOrd="0" destOrd="0" presId="urn:microsoft.com/office/officeart/2005/8/layout/orgChart1"/>
    <dgm:cxn modelId="{3C371D85-C907-464F-BE33-1CB7D009339B}" type="presOf" srcId="{AC7C3D43-6CA5-4693-A6B5-2CD48EF58A30}" destId="{B49F6891-BB7B-4675-A4F9-9B1EC6FEDDB4}" srcOrd="0" destOrd="0" presId="urn:microsoft.com/office/officeart/2005/8/layout/orgChart1"/>
    <dgm:cxn modelId="{A74D6141-F37A-4C30-9768-4AFE359FC496}" srcId="{8A64BDDE-AABE-4B6A-83A3-C3B711CC4B93}" destId="{AC7C3D43-6CA5-4693-A6B5-2CD48EF58A30}" srcOrd="0" destOrd="0" parTransId="{2F8EFE1F-00E9-452A-BA34-C48D9C6E9A4D}" sibTransId="{F1AA2F94-77CD-453B-8224-C7F7D66A1C3A}"/>
    <dgm:cxn modelId="{F951B724-2F24-4746-A177-1C9079528AE8}" srcId="{8A64BDDE-AABE-4B6A-83A3-C3B711CC4B93}" destId="{A5DC683D-696E-46EC-B6C8-4597793A7BE9}" srcOrd="1" destOrd="0" parTransId="{DD7D1ED1-5DAE-4F79-9966-7B3742EEBE37}" sibTransId="{BE1B6D35-427C-422E-88A7-84B216E449E5}"/>
    <dgm:cxn modelId="{3C18ACA9-DB63-44A8-A98E-31C54108B4B7}" type="presOf" srcId="{A5DC683D-696E-46EC-B6C8-4597793A7BE9}" destId="{A8688C3B-3C63-4A5E-A2E0-031C627315C3}" srcOrd="1" destOrd="0" presId="urn:microsoft.com/office/officeart/2005/8/layout/orgChart1"/>
    <dgm:cxn modelId="{6C04CDF8-F139-4D99-BC10-CA479856278E}" type="presOf" srcId="{7A930341-C43E-4DC0-9C36-D0BB1B74F7BF}" destId="{8112A117-B69E-46D2-ABC0-5ECF5802A2EF}" srcOrd="0" destOrd="0" presId="urn:microsoft.com/office/officeart/2005/8/layout/orgChart1"/>
    <dgm:cxn modelId="{30E0664C-2090-4838-979A-EFA70E3075D6}" type="presOf" srcId="{A2CCCA62-CEE4-4564-9245-5D6C0E41E7F9}" destId="{398025E9-2E90-40CA-B543-91C3751909E2}" srcOrd="1" destOrd="0" presId="urn:microsoft.com/office/officeart/2005/8/layout/orgChart1"/>
    <dgm:cxn modelId="{C286135B-06CE-43F0-B2C9-AB8A29768C16}" type="presOf" srcId="{A5760A19-E48E-4576-A069-5266EBA4302D}" destId="{F74615D1-ECB7-4239-814E-D559CA99FC65}" srcOrd="0" destOrd="0" presId="urn:microsoft.com/office/officeart/2005/8/layout/orgChart1"/>
    <dgm:cxn modelId="{2B93F760-85E7-4EE8-8E6C-A12E46C30993}" type="presOf" srcId="{AC7C3D43-6CA5-4693-A6B5-2CD48EF58A30}" destId="{E33E9BA0-5FF2-444E-9D17-B88A2CA388E0}" srcOrd="1" destOrd="0" presId="urn:microsoft.com/office/officeart/2005/8/layout/orgChart1"/>
    <dgm:cxn modelId="{96A9A920-434C-4540-8E11-6EE205260EC5}" type="presOf" srcId="{97997E38-F5F5-4810-9E56-A462997041D7}" destId="{87FA2E4F-706F-4A90-A536-D4C04B95FF71}" srcOrd="0" destOrd="0" presId="urn:microsoft.com/office/officeart/2005/8/layout/orgChart1"/>
    <dgm:cxn modelId="{7C766D67-932A-4CFA-B6CB-5248C2E40D3D}" type="presOf" srcId="{7ABEC8B4-433D-4228-AF39-BF71584D232A}" destId="{372D8FCD-6A16-4367-8D2D-6BBEC112645A}" srcOrd="0" destOrd="0" presId="urn:microsoft.com/office/officeart/2005/8/layout/orgChart1"/>
    <dgm:cxn modelId="{8EB3901B-D861-43A2-9AC6-273A93A93A80}" srcId="{7A930341-C43E-4DC0-9C36-D0BB1B74F7BF}" destId="{8A64BDDE-AABE-4B6A-83A3-C3B711CC4B93}" srcOrd="1" destOrd="0" parTransId="{97997E38-F5F5-4810-9E56-A462997041D7}" sibTransId="{C57F5329-1555-4D0B-9A46-4522227CF9E6}"/>
    <dgm:cxn modelId="{71214174-0D68-4B2A-8753-AA06E6E65A94}" srcId="{7A930341-C43E-4DC0-9C36-D0BB1B74F7BF}" destId="{A2CCCA62-CEE4-4564-9245-5D6C0E41E7F9}" srcOrd="0" destOrd="0" parTransId="{7ABEC8B4-433D-4228-AF39-BF71584D232A}" sibTransId="{28A3A5FD-1CD0-4312-B8CB-FFC73A52CBF9}"/>
    <dgm:cxn modelId="{6C673C97-5113-45DE-879E-19C7D2F770A8}" type="presOf" srcId="{7A930341-C43E-4DC0-9C36-D0BB1B74F7BF}" destId="{CBC2C44B-5B6B-44C3-B4B4-1F67BDB26AC7}" srcOrd="1" destOrd="0" presId="urn:microsoft.com/office/officeart/2005/8/layout/orgChart1"/>
    <dgm:cxn modelId="{3B3D9117-7992-4C76-B4E6-CFB9BA489A89}" type="presParOf" srcId="{F74615D1-ECB7-4239-814E-D559CA99FC65}" destId="{3422B6C3-9669-4F4D-8ECE-11D17CF3BF3E}" srcOrd="0" destOrd="0" presId="urn:microsoft.com/office/officeart/2005/8/layout/orgChart1"/>
    <dgm:cxn modelId="{D9C03F8D-2661-4DA0-A74A-37BF54BC7A0D}" type="presParOf" srcId="{3422B6C3-9669-4F4D-8ECE-11D17CF3BF3E}" destId="{B83A8121-1593-4555-8D95-E864C92FD525}" srcOrd="0" destOrd="0" presId="urn:microsoft.com/office/officeart/2005/8/layout/orgChart1"/>
    <dgm:cxn modelId="{39FAEB88-63F5-4318-82FE-053B4EDA7394}" type="presParOf" srcId="{B83A8121-1593-4555-8D95-E864C92FD525}" destId="{8112A117-B69E-46D2-ABC0-5ECF5802A2EF}" srcOrd="0" destOrd="0" presId="urn:microsoft.com/office/officeart/2005/8/layout/orgChart1"/>
    <dgm:cxn modelId="{EEE2D46E-756F-4430-B603-EDB2D74DBCFD}" type="presParOf" srcId="{B83A8121-1593-4555-8D95-E864C92FD525}" destId="{CBC2C44B-5B6B-44C3-B4B4-1F67BDB26AC7}" srcOrd="1" destOrd="0" presId="urn:microsoft.com/office/officeart/2005/8/layout/orgChart1"/>
    <dgm:cxn modelId="{592EE6DA-F391-4F8C-9D8C-4E25C484A5A2}" type="presParOf" srcId="{3422B6C3-9669-4F4D-8ECE-11D17CF3BF3E}" destId="{1EBB432D-9838-494E-99DC-19080F660BCA}" srcOrd="1" destOrd="0" presId="urn:microsoft.com/office/officeart/2005/8/layout/orgChart1"/>
    <dgm:cxn modelId="{A2251E8B-E407-43DC-9E47-88F6A5D35534}" type="presParOf" srcId="{1EBB432D-9838-494E-99DC-19080F660BCA}" destId="{87FA2E4F-706F-4A90-A536-D4C04B95FF71}" srcOrd="0" destOrd="0" presId="urn:microsoft.com/office/officeart/2005/8/layout/orgChart1"/>
    <dgm:cxn modelId="{239F4CD8-8742-4279-926E-4E00025D869A}" type="presParOf" srcId="{1EBB432D-9838-494E-99DC-19080F660BCA}" destId="{409E99ED-857F-42F2-9259-94623D9E6DC7}" srcOrd="1" destOrd="0" presId="urn:microsoft.com/office/officeart/2005/8/layout/orgChart1"/>
    <dgm:cxn modelId="{AAE5A6DD-5515-413D-9DF6-FCD9B80A1EFD}" type="presParOf" srcId="{409E99ED-857F-42F2-9259-94623D9E6DC7}" destId="{A29C7BF6-139B-4C9E-A6A2-B59AB38CE4BC}" srcOrd="0" destOrd="0" presId="urn:microsoft.com/office/officeart/2005/8/layout/orgChart1"/>
    <dgm:cxn modelId="{C47FFA25-E89B-4A82-9898-3B837947CB1B}" type="presParOf" srcId="{A29C7BF6-139B-4C9E-A6A2-B59AB38CE4BC}" destId="{99551F24-EA82-47E6-9E82-813C648CC6E9}" srcOrd="0" destOrd="0" presId="urn:microsoft.com/office/officeart/2005/8/layout/orgChart1"/>
    <dgm:cxn modelId="{2FB46006-7D49-4B4F-8625-13D14AD13057}" type="presParOf" srcId="{A29C7BF6-139B-4C9E-A6A2-B59AB38CE4BC}" destId="{DE0A3AB9-53C1-448A-B7DD-CEF07B05EA10}" srcOrd="1" destOrd="0" presId="urn:microsoft.com/office/officeart/2005/8/layout/orgChart1"/>
    <dgm:cxn modelId="{27562670-270B-441C-93EF-B22FA4C705A5}" type="presParOf" srcId="{409E99ED-857F-42F2-9259-94623D9E6DC7}" destId="{9433DB3E-4EAD-47AC-803F-CCF5CD07DBB5}" srcOrd="1" destOrd="0" presId="urn:microsoft.com/office/officeart/2005/8/layout/orgChart1"/>
    <dgm:cxn modelId="{926F6DA1-9932-4260-96DE-39CDC25719D3}" type="presParOf" srcId="{9433DB3E-4EAD-47AC-803F-CCF5CD07DBB5}" destId="{6760BA8E-365F-4BB5-9668-0067FFE885E1}" srcOrd="0" destOrd="0" presId="urn:microsoft.com/office/officeart/2005/8/layout/orgChart1"/>
    <dgm:cxn modelId="{0953879C-CCF5-4662-999A-C972A0E3D71E}" type="presParOf" srcId="{9433DB3E-4EAD-47AC-803F-CCF5CD07DBB5}" destId="{1FDBEDB3-FF1B-4E30-B62E-57EDD99E17C5}" srcOrd="1" destOrd="0" presId="urn:microsoft.com/office/officeart/2005/8/layout/orgChart1"/>
    <dgm:cxn modelId="{D767B89A-CBAE-4816-B9D1-44C1AF34B5B9}" type="presParOf" srcId="{1FDBEDB3-FF1B-4E30-B62E-57EDD99E17C5}" destId="{0104F821-1249-4828-B1D2-7B95146DCC0E}" srcOrd="0" destOrd="0" presId="urn:microsoft.com/office/officeart/2005/8/layout/orgChart1"/>
    <dgm:cxn modelId="{C565F3B9-D79F-4739-9167-765FDE49CFDE}" type="presParOf" srcId="{0104F821-1249-4828-B1D2-7B95146DCC0E}" destId="{B49F6891-BB7B-4675-A4F9-9B1EC6FEDDB4}" srcOrd="0" destOrd="0" presId="urn:microsoft.com/office/officeart/2005/8/layout/orgChart1"/>
    <dgm:cxn modelId="{958F35D4-B6A6-4142-A859-3585691CD4DE}" type="presParOf" srcId="{0104F821-1249-4828-B1D2-7B95146DCC0E}" destId="{E33E9BA0-5FF2-444E-9D17-B88A2CA388E0}" srcOrd="1" destOrd="0" presId="urn:microsoft.com/office/officeart/2005/8/layout/orgChart1"/>
    <dgm:cxn modelId="{F342C567-2372-4F0E-BBC1-56DA0073A4CF}" type="presParOf" srcId="{1FDBEDB3-FF1B-4E30-B62E-57EDD99E17C5}" destId="{C97969CA-E373-4AC6-9D2F-E3CA6E8CD21E}" srcOrd="1" destOrd="0" presId="urn:microsoft.com/office/officeart/2005/8/layout/orgChart1"/>
    <dgm:cxn modelId="{13FE8218-35C0-4E2F-909B-B8B5FF97FE3F}" type="presParOf" srcId="{1FDBEDB3-FF1B-4E30-B62E-57EDD99E17C5}" destId="{09350D43-8C03-4CB7-8D1E-B5853E5A3FD2}" srcOrd="2" destOrd="0" presId="urn:microsoft.com/office/officeart/2005/8/layout/orgChart1"/>
    <dgm:cxn modelId="{E1C4D4F6-B324-483D-AF54-F30287687537}" type="presParOf" srcId="{409E99ED-857F-42F2-9259-94623D9E6DC7}" destId="{B622ABEA-568E-4DEF-B848-4C4B56021E29}" srcOrd="2" destOrd="0" presId="urn:microsoft.com/office/officeart/2005/8/layout/orgChart1"/>
    <dgm:cxn modelId="{BE37E737-615F-45FA-AD69-9D3A0369B029}" type="presParOf" srcId="{B622ABEA-568E-4DEF-B848-4C4B56021E29}" destId="{300F2531-337C-4E94-93BA-89B2707A47A4}" srcOrd="0" destOrd="0" presId="urn:microsoft.com/office/officeart/2005/8/layout/orgChart1"/>
    <dgm:cxn modelId="{874F2FFA-9125-4F7D-8469-5B994806F7E4}" type="presParOf" srcId="{B622ABEA-568E-4DEF-B848-4C4B56021E29}" destId="{6E15189E-6E8B-404A-9A07-2257FB4D5F58}" srcOrd="1" destOrd="0" presId="urn:microsoft.com/office/officeart/2005/8/layout/orgChart1"/>
    <dgm:cxn modelId="{EBA09E7E-8280-466D-A6F0-AF4889307BC6}" type="presParOf" srcId="{6E15189E-6E8B-404A-9A07-2257FB4D5F58}" destId="{C385937B-0A23-4A8C-A493-4AA48518C44A}" srcOrd="0" destOrd="0" presId="urn:microsoft.com/office/officeart/2005/8/layout/orgChart1"/>
    <dgm:cxn modelId="{A283C2A9-CF0C-4895-A217-F869A034C008}" type="presParOf" srcId="{C385937B-0A23-4A8C-A493-4AA48518C44A}" destId="{9604D02D-31F2-4374-8CBB-9DE933D3D106}" srcOrd="0" destOrd="0" presId="urn:microsoft.com/office/officeart/2005/8/layout/orgChart1"/>
    <dgm:cxn modelId="{7E49C84E-4373-4E4B-A803-0264F1DD551F}" type="presParOf" srcId="{C385937B-0A23-4A8C-A493-4AA48518C44A}" destId="{A8688C3B-3C63-4A5E-A2E0-031C627315C3}" srcOrd="1" destOrd="0" presId="urn:microsoft.com/office/officeart/2005/8/layout/orgChart1"/>
    <dgm:cxn modelId="{06482881-28AF-4B2D-A84E-E82371F67281}" type="presParOf" srcId="{6E15189E-6E8B-404A-9A07-2257FB4D5F58}" destId="{866AE858-C0A2-4AE0-8083-6447E1858347}" srcOrd="1" destOrd="0" presId="urn:microsoft.com/office/officeart/2005/8/layout/orgChart1"/>
    <dgm:cxn modelId="{3539B652-A5B6-4FC0-B4C7-5DFC33C676D5}" type="presParOf" srcId="{6E15189E-6E8B-404A-9A07-2257FB4D5F58}" destId="{DD1A4A5C-8E8E-42BD-8017-1FBC5BED3092}" srcOrd="2" destOrd="0" presId="urn:microsoft.com/office/officeart/2005/8/layout/orgChart1"/>
    <dgm:cxn modelId="{4BF38D3B-1789-47DB-8C37-D045718BFF1E}" type="presParOf" srcId="{3422B6C3-9669-4F4D-8ECE-11D17CF3BF3E}" destId="{1F4501AD-0047-4110-B2EA-E09F75093CA6}" srcOrd="2" destOrd="0" presId="urn:microsoft.com/office/officeart/2005/8/layout/orgChart1"/>
    <dgm:cxn modelId="{9EDBDFF1-FD36-44CF-9708-9CBAC7BCC4AD}" type="presParOf" srcId="{1F4501AD-0047-4110-B2EA-E09F75093CA6}" destId="{372D8FCD-6A16-4367-8D2D-6BBEC112645A}" srcOrd="0" destOrd="0" presId="urn:microsoft.com/office/officeart/2005/8/layout/orgChart1"/>
    <dgm:cxn modelId="{02448D85-2E32-4A14-8F2A-48C40A39770B}" type="presParOf" srcId="{1F4501AD-0047-4110-B2EA-E09F75093CA6}" destId="{7A1026C9-B90A-48B1-A9D9-903A936AFC72}" srcOrd="1" destOrd="0" presId="urn:microsoft.com/office/officeart/2005/8/layout/orgChart1"/>
    <dgm:cxn modelId="{F4ABA18B-9FB5-420C-AACD-3C0B300E47DA}" type="presParOf" srcId="{7A1026C9-B90A-48B1-A9D9-903A936AFC72}" destId="{78870650-8855-4ACD-9317-63BEEB64F74F}" srcOrd="0" destOrd="0" presId="urn:microsoft.com/office/officeart/2005/8/layout/orgChart1"/>
    <dgm:cxn modelId="{91EF566F-075D-442D-8AB8-E728BF85BA28}" type="presParOf" srcId="{78870650-8855-4ACD-9317-63BEEB64F74F}" destId="{9E2F047A-9916-45AD-A5FE-775512CDD78F}" srcOrd="0" destOrd="0" presId="urn:microsoft.com/office/officeart/2005/8/layout/orgChart1"/>
    <dgm:cxn modelId="{1DA79350-74A7-4225-9521-0C0DB9C65EFD}" type="presParOf" srcId="{78870650-8855-4ACD-9317-63BEEB64F74F}" destId="{398025E9-2E90-40CA-B543-91C3751909E2}" srcOrd="1" destOrd="0" presId="urn:microsoft.com/office/officeart/2005/8/layout/orgChart1"/>
    <dgm:cxn modelId="{99773B83-B88F-4937-AFAB-6891CB40CA7A}" type="presParOf" srcId="{7A1026C9-B90A-48B1-A9D9-903A936AFC72}" destId="{5025C6DB-0938-46EB-BAE8-3B9B283A3E2E}" srcOrd="1" destOrd="0" presId="urn:microsoft.com/office/officeart/2005/8/layout/orgChart1"/>
    <dgm:cxn modelId="{67C9CEA0-4625-41BE-B029-74BF469696D6}" type="presParOf" srcId="{7A1026C9-B90A-48B1-A9D9-903A936AFC72}" destId="{7C3F0D32-107C-4638-A5E2-D16965196C1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F755-D334-43DD-954A-B17F17BF8B15}">
      <dsp:nvSpPr>
        <dsp:cNvPr id="0" name=""/>
        <dsp:cNvSpPr/>
      </dsp:nvSpPr>
      <dsp:spPr>
        <a:xfrm>
          <a:off x="6255817" y="2054355"/>
          <a:ext cx="254657" cy="1986329"/>
        </a:xfrm>
        <a:custGeom>
          <a:avLst/>
          <a:gdLst/>
          <a:ahLst/>
          <a:cxnLst/>
          <a:rect l="0" t="0" r="0" b="0"/>
          <a:pathLst>
            <a:path>
              <a:moveTo>
                <a:pt x="0" y="0"/>
              </a:moveTo>
              <a:lnTo>
                <a:pt x="0" y="1986329"/>
              </a:lnTo>
              <a:lnTo>
                <a:pt x="254657" y="19863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660FC-EF30-4A3B-B277-4CC709E333CA}">
      <dsp:nvSpPr>
        <dsp:cNvPr id="0" name=""/>
        <dsp:cNvSpPr/>
      </dsp:nvSpPr>
      <dsp:spPr>
        <a:xfrm>
          <a:off x="6255817" y="2054355"/>
          <a:ext cx="254657" cy="780949"/>
        </a:xfrm>
        <a:custGeom>
          <a:avLst/>
          <a:gdLst/>
          <a:ahLst/>
          <a:cxnLst/>
          <a:rect l="0" t="0" r="0" b="0"/>
          <a:pathLst>
            <a:path>
              <a:moveTo>
                <a:pt x="0" y="0"/>
              </a:moveTo>
              <a:lnTo>
                <a:pt x="0" y="780949"/>
              </a:lnTo>
              <a:lnTo>
                <a:pt x="254657" y="7809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9B039-4DD7-4085-8947-A604F7F564C5}">
      <dsp:nvSpPr>
        <dsp:cNvPr id="0" name=""/>
        <dsp:cNvSpPr/>
      </dsp:nvSpPr>
      <dsp:spPr>
        <a:xfrm>
          <a:off x="5907785" y="848976"/>
          <a:ext cx="1027118" cy="356520"/>
        </a:xfrm>
        <a:custGeom>
          <a:avLst/>
          <a:gdLst/>
          <a:ahLst/>
          <a:cxnLst/>
          <a:rect l="0" t="0" r="0" b="0"/>
          <a:pathLst>
            <a:path>
              <a:moveTo>
                <a:pt x="0" y="0"/>
              </a:moveTo>
              <a:lnTo>
                <a:pt x="0" y="178260"/>
              </a:lnTo>
              <a:lnTo>
                <a:pt x="1027118" y="178260"/>
              </a:lnTo>
              <a:lnTo>
                <a:pt x="1027118" y="356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2FDC9-BB4D-431F-AF66-3E1B209C7565}">
      <dsp:nvSpPr>
        <dsp:cNvPr id="0" name=""/>
        <dsp:cNvSpPr/>
      </dsp:nvSpPr>
      <dsp:spPr>
        <a:xfrm>
          <a:off x="4201579" y="2054355"/>
          <a:ext cx="254657" cy="4397087"/>
        </a:xfrm>
        <a:custGeom>
          <a:avLst/>
          <a:gdLst/>
          <a:ahLst/>
          <a:cxnLst/>
          <a:rect l="0" t="0" r="0" b="0"/>
          <a:pathLst>
            <a:path>
              <a:moveTo>
                <a:pt x="0" y="0"/>
              </a:moveTo>
              <a:lnTo>
                <a:pt x="0" y="4397087"/>
              </a:lnTo>
              <a:lnTo>
                <a:pt x="254657" y="4397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4EA52-88E3-44AC-A05E-50C13E32E482}">
      <dsp:nvSpPr>
        <dsp:cNvPr id="0" name=""/>
        <dsp:cNvSpPr/>
      </dsp:nvSpPr>
      <dsp:spPr>
        <a:xfrm>
          <a:off x="4201579" y="2054355"/>
          <a:ext cx="254657" cy="3191708"/>
        </a:xfrm>
        <a:custGeom>
          <a:avLst/>
          <a:gdLst/>
          <a:ahLst/>
          <a:cxnLst/>
          <a:rect l="0" t="0" r="0" b="0"/>
          <a:pathLst>
            <a:path>
              <a:moveTo>
                <a:pt x="0" y="0"/>
              </a:moveTo>
              <a:lnTo>
                <a:pt x="0" y="3191708"/>
              </a:lnTo>
              <a:lnTo>
                <a:pt x="254657" y="31917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B3BB6-782E-44D4-878A-49D146AB7096}">
      <dsp:nvSpPr>
        <dsp:cNvPr id="0" name=""/>
        <dsp:cNvSpPr/>
      </dsp:nvSpPr>
      <dsp:spPr>
        <a:xfrm>
          <a:off x="4201579" y="2054355"/>
          <a:ext cx="254657" cy="1986329"/>
        </a:xfrm>
        <a:custGeom>
          <a:avLst/>
          <a:gdLst/>
          <a:ahLst/>
          <a:cxnLst/>
          <a:rect l="0" t="0" r="0" b="0"/>
          <a:pathLst>
            <a:path>
              <a:moveTo>
                <a:pt x="0" y="0"/>
              </a:moveTo>
              <a:lnTo>
                <a:pt x="0" y="1986329"/>
              </a:lnTo>
              <a:lnTo>
                <a:pt x="254657" y="19863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0BA8E-365F-4BB5-9668-0067FFE885E1}">
      <dsp:nvSpPr>
        <dsp:cNvPr id="0" name=""/>
        <dsp:cNvSpPr/>
      </dsp:nvSpPr>
      <dsp:spPr>
        <a:xfrm>
          <a:off x="4201579" y="2054355"/>
          <a:ext cx="254657" cy="780949"/>
        </a:xfrm>
        <a:custGeom>
          <a:avLst/>
          <a:gdLst/>
          <a:ahLst/>
          <a:cxnLst/>
          <a:rect l="0" t="0" r="0" b="0"/>
          <a:pathLst>
            <a:path>
              <a:moveTo>
                <a:pt x="0" y="0"/>
              </a:moveTo>
              <a:lnTo>
                <a:pt x="0" y="780949"/>
              </a:lnTo>
              <a:lnTo>
                <a:pt x="254657" y="7809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A2E4F-706F-4A90-A536-D4C04B95FF71}">
      <dsp:nvSpPr>
        <dsp:cNvPr id="0" name=""/>
        <dsp:cNvSpPr/>
      </dsp:nvSpPr>
      <dsp:spPr>
        <a:xfrm>
          <a:off x="4880666" y="848976"/>
          <a:ext cx="1027118" cy="356520"/>
        </a:xfrm>
        <a:custGeom>
          <a:avLst/>
          <a:gdLst/>
          <a:ahLst/>
          <a:cxnLst/>
          <a:rect l="0" t="0" r="0" b="0"/>
          <a:pathLst>
            <a:path>
              <a:moveTo>
                <a:pt x="1027118" y="0"/>
              </a:moveTo>
              <a:lnTo>
                <a:pt x="1027118" y="178260"/>
              </a:lnTo>
              <a:lnTo>
                <a:pt x="0" y="178260"/>
              </a:lnTo>
              <a:lnTo>
                <a:pt x="0" y="3565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2A117-B69E-46D2-ABC0-5ECF5802A2EF}">
      <dsp:nvSpPr>
        <dsp:cNvPr id="0" name=""/>
        <dsp:cNvSpPr/>
      </dsp:nvSpPr>
      <dsp:spPr>
        <a:xfrm>
          <a:off x="5058926" y="117"/>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Secretaria Especial de Previdência e Trabalho</a:t>
          </a:r>
          <a:endParaRPr lang="pt-BR" sz="1400" kern="1200" dirty="0"/>
        </a:p>
      </dsp:txBody>
      <dsp:txXfrm>
        <a:off x="5058926" y="117"/>
        <a:ext cx="1697717" cy="848858"/>
      </dsp:txXfrm>
    </dsp:sp>
    <dsp:sp modelId="{99551F24-EA82-47E6-9E82-813C648CC6E9}">
      <dsp:nvSpPr>
        <dsp:cNvPr id="0" name=""/>
        <dsp:cNvSpPr/>
      </dsp:nvSpPr>
      <dsp:spPr>
        <a:xfrm>
          <a:off x="4031807" y="1205496"/>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Secretaria de Previdência</a:t>
          </a:r>
          <a:endParaRPr lang="pt-BR" sz="1400" kern="1200" dirty="0"/>
        </a:p>
      </dsp:txBody>
      <dsp:txXfrm>
        <a:off x="4031807" y="1205496"/>
        <a:ext cx="1697717" cy="848858"/>
      </dsp:txXfrm>
    </dsp:sp>
    <dsp:sp modelId="{B49F6891-BB7B-4675-A4F9-9B1EC6FEDDB4}">
      <dsp:nvSpPr>
        <dsp:cNvPr id="0" name=""/>
        <dsp:cNvSpPr/>
      </dsp:nvSpPr>
      <dsp:spPr>
        <a:xfrm>
          <a:off x="4456237" y="2410876"/>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Subsecretaria </a:t>
          </a:r>
          <a:r>
            <a:rPr lang="pt-BR" sz="1400" kern="1200" dirty="0" smtClean="0"/>
            <a:t>do Regime Geral </a:t>
          </a:r>
          <a:r>
            <a:rPr lang="pt-BR" sz="1400" kern="1200" dirty="0" smtClean="0"/>
            <a:t>de Previdência Social</a:t>
          </a:r>
          <a:endParaRPr lang="pt-BR" sz="1400" kern="1200" dirty="0"/>
        </a:p>
      </dsp:txBody>
      <dsp:txXfrm>
        <a:off x="4456237" y="2410876"/>
        <a:ext cx="1697717" cy="848858"/>
      </dsp:txXfrm>
    </dsp:sp>
    <dsp:sp modelId="{61D4A613-925E-4C47-81B2-6B833EB8EE12}">
      <dsp:nvSpPr>
        <dsp:cNvPr id="0" name=""/>
        <dsp:cNvSpPr/>
      </dsp:nvSpPr>
      <dsp:spPr>
        <a:xfrm>
          <a:off x="4456237" y="3616255"/>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Subsecretaria dos Regimes Próprios de Previdência Social</a:t>
          </a:r>
          <a:endParaRPr lang="pt-BR" sz="1400" kern="1200" dirty="0"/>
        </a:p>
      </dsp:txBody>
      <dsp:txXfrm>
        <a:off x="4456237" y="3616255"/>
        <a:ext cx="1697717" cy="848858"/>
      </dsp:txXfrm>
    </dsp:sp>
    <dsp:sp modelId="{3F7AC50B-C743-4EB2-940D-6FCAECE8C21A}">
      <dsp:nvSpPr>
        <dsp:cNvPr id="0" name=""/>
        <dsp:cNvSpPr/>
      </dsp:nvSpPr>
      <dsp:spPr>
        <a:xfrm>
          <a:off x="4456237" y="4821634"/>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Subsecretaria do Regime de Previdência Complementar</a:t>
          </a:r>
          <a:endParaRPr lang="pt-BR" sz="1400" kern="1200" dirty="0"/>
        </a:p>
      </dsp:txBody>
      <dsp:txXfrm>
        <a:off x="4456237" y="4821634"/>
        <a:ext cx="1697717" cy="848858"/>
      </dsp:txXfrm>
    </dsp:sp>
    <dsp:sp modelId="{29F05C76-77B3-4666-8C23-F384CA2D939F}">
      <dsp:nvSpPr>
        <dsp:cNvPr id="0" name=""/>
        <dsp:cNvSpPr/>
      </dsp:nvSpPr>
      <dsp:spPr>
        <a:xfrm>
          <a:off x="4456237" y="6027013"/>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Subsecretaria de Gestão Previdenciária</a:t>
          </a:r>
          <a:endParaRPr lang="pt-BR" sz="1400" kern="1200" dirty="0"/>
        </a:p>
      </dsp:txBody>
      <dsp:txXfrm>
        <a:off x="4456237" y="6027013"/>
        <a:ext cx="1697717" cy="848858"/>
      </dsp:txXfrm>
    </dsp:sp>
    <dsp:sp modelId="{C53234A5-D6BD-4C2F-A766-BAF6BCEBBA84}">
      <dsp:nvSpPr>
        <dsp:cNvPr id="0" name=""/>
        <dsp:cNvSpPr/>
      </dsp:nvSpPr>
      <dsp:spPr>
        <a:xfrm>
          <a:off x="6086045" y="1205496"/>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Secretaria do Trabalho</a:t>
          </a:r>
          <a:endParaRPr lang="pt-BR" sz="1400" kern="1200" dirty="0"/>
        </a:p>
      </dsp:txBody>
      <dsp:txXfrm>
        <a:off x="6086045" y="1205496"/>
        <a:ext cx="1697717" cy="848858"/>
      </dsp:txXfrm>
    </dsp:sp>
    <dsp:sp modelId="{5CE2DB70-4CC4-4643-ADC2-3488BB10F354}">
      <dsp:nvSpPr>
        <dsp:cNvPr id="0" name=""/>
        <dsp:cNvSpPr/>
      </dsp:nvSpPr>
      <dsp:spPr>
        <a:xfrm>
          <a:off x="6510474" y="2410876"/>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Subsecretaria de Inspeção do Trabalho</a:t>
          </a:r>
          <a:endParaRPr lang="pt-BR" sz="1400" kern="1200" dirty="0"/>
        </a:p>
      </dsp:txBody>
      <dsp:txXfrm>
        <a:off x="6510474" y="2410876"/>
        <a:ext cx="1697717" cy="848858"/>
      </dsp:txXfrm>
    </dsp:sp>
    <dsp:sp modelId="{382CA90C-20B7-482B-9C96-E5D534839B46}">
      <dsp:nvSpPr>
        <dsp:cNvPr id="0" name=""/>
        <dsp:cNvSpPr/>
      </dsp:nvSpPr>
      <dsp:spPr>
        <a:xfrm>
          <a:off x="6510474" y="3616255"/>
          <a:ext cx="1697717" cy="848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Subsecretaria de Políticas Públicas e Relações do Trabalho</a:t>
          </a:r>
          <a:endParaRPr lang="pt-BR" sz="1400" kern="1200" dirty="0"/>
        </a:p>
      </dsp:txBody>
      <dsp:txXfrm>
        <a:off x="6510474" y="3616255"/>
        <a:ext cx="1697717" cy="848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D8FCD-6A16-4367-8D2D-6BBEC112645A}">
      <dsp:nvSpPr>
        <dsp:cNvPr id="0" name=""/>
        <dsp:cNvSpPr/>
      </dsp:nvSpPr>
      <dsp:spPr>
        <a:xfrm>
          <a:off x="5857582" y="1029925"/>
          <a:ext cx="216108" cy="946762"/>
        </a:xfrm>
        <a:custGeom>
          <a:avLst/>
          <a:gdLst/>
          <a:ahLst/>
          <a:cxnLst/>
          <a:rect l="0" t="0" r="0" b="0"/>
          <a:pathLst>
            <a:path>
              <a:moveTo>
                <a:pt x="216108" y="0"/>
              </a:moveTo>
              <a:lnTo>
                <a:pt x="216108" y="946762"/>
              </a:lnTo>
              <a:lnTo>
                <a:pt x="0" y="946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F2531-337C-4E94-93BA-89B2707A47A4}">
      <dsp:nvSpPr>
        <dsp:cNvPr id="0" name=""/>
        <dsp:cNvSpPr/>
      </dsp:nvSpPr>
      <dsp:spPr>
        <a:xfrm>
          <a:off x="5857582" y="3952539"/>
          <a:ext cx="216108" cy="946762"/>
        </a:xfrm>
        <a:custGeom>
          <a:avLst/>
          <a:gdLst/>
          <a:ahLst/>
          <a:cxnLst/>
          <a:rect l="0" t="0" r="0" b="0"/>
          <a:pathLst>
            <a:path>
              <a:moveTo>
                <a:pt x="216108" y="0"/>
              </a:moveTo>
              <a:lnTo>
                <a:pt x="216108" y="946762"/>
              </a:lnTo>
              <a:lnTo>
                <a:pt x="0" y="9467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0BA8E-365F-4BB5-9668-0067FFE885E1}">
      <dsp:nvSpPr>
        <dsp:cNvPr id="0" name=""/>
        <dsp:cNvSpPr/>
      </dsp:nvSpPr>
      <dsp:spPr>
        <a:xfrm>
          <a:off x="6073690" y="3952539"/>
          <a:ext cx="308726" cy="2408069"/>
        </a:xfrm>
        <a:custGeom>
          <a:avLst/>
          <a:gdLst/>
          <a:ahLst/>
          <a:cxnLst/>
          <a:rect l="0" t="0" r="0" b="0"/>
          <a:pathLst>
            <a:path>
              <a:moveTo>
                <a:pt x="0" y="0"/>
              </a:moveTo>
              <a:lnTo>
                <a:pt x="0" y="2408069"/>
              </a:lnTo>
              <a:lnTo>
                <a:pt x="308726" y="24080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A2E4F-706F-4A90-A536-D4C04B95FF71}">
      <dsp:nvSpPr>
        <dsp:cNvPr id="0" name=""/>
        <dsp:cNvSpPr/>
      </dsp:nvSpPr>
      <dsp:spPr>
        <a:xfrm>
          <a:off x="6027970" y="1029925"/>
          <a:ext cx="91440" cy="1893524"/>
        </a:xfrm>
        <a:custGeom>
          <a:avLst/>
          <a:gdLst/>
          <a:ahLst/>
          <a:cxnLst/>
          <a:rect l="0" t="0" r="0" b="0"/>
          <a:pathLst>
            <a:path>
              <a:moveTo>
                <a:pt x="45720" y="0"/>
              </a:moveTo>
              <a:lnTo>
                <a:pt x="45720" y="1893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2A117-B69E-46D2-ABC0-5ECF5802A2EF}">
      <dsp:nvSpPr>
        <dsp:cNvPr id="0" name=""/>
        <dsp:cNvSpPr/>
      </dsp:nvSpPr>
      <dsp:spPr>
        <a:xfrm>
          <a:off x="5044601" y="836"/>
          <a:ext cx="2058178" cy="1029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Secretário </a:t>
          </a:r>
          <a:r>
            <a:rPr lang="pt-BR" sz="1800" kern="1200" dirty="0" smtClean="0"/>
            <a:t>Especial de Previdência e Trabalho</a:t>
          </a:r>
          <a:endParaRPr lang="pt-BR" sz="1800" kern="1200" dirty="0"/>
        </a:p>
      </dsp:txBody>
      <dsp:txXfrm>
        <a:off x="5044601" y="836"/>
        <a:ext cx="2058178" cy="1029089"/>
      </dsp:txXfrm>
    </dsp:sp>
    <dsp:sp modelId="{99551F24-EA82-47E6-9E82-813C648CC6E9}">
      <dsp:nvSpPr>
        <dsp:cNvPr id="0" name=""/>
        <dsp:cNvSpPr/>
      </dsp:nvSpPr>
      <dsp:spPr>
        <a:xfrm>
          <a:off x="5044601" y="2923450"/>
          <a:ext cx="2058178" cy="1029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Secretário </a:t>
          </a:r>
          <a:r>
            <a:rPr lang="pt-BR" sz="1800" kern="1200" dirty="0" smtClean="0"/>
            <a:t>de Previdência</a:t>
          </a:r>
          <a:endParaRPr lang="pt-BR" sz="1800" kern="1200" dirty="0"/>
        </a:p>
      </dsp:txBody>
      <dsp:txXfrm>
        <a:off x="5044601" y="2923450"/>
        <a:ext cx="2058178" cy="1029089"/>
      </dsp:txXfrm>
    </dsp:sp>
    <dsp:sp modelId="{B49F6891-BB7B-4675-A4F9-9B1EC6FEDDB4}">
      <dsp:nvSpPr>
        <dsp:cNvPr id="0" name=""/>
        <dsp:cNvSpPr/>
      </dsp:nvSpPr>
      <dsp:spPr>
        <a:xfrm>
          <a:off x="6382417" y="5846064"/>
          <a:ext cx="2058178" cy="1029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Subsecretário </a:t>
          </a:r>
          <a:r>
            <a:rPr lang="pt-BR" sz="1800" kern="1200" dirty="0" smtClean="0"/>
            <a:t>dos Regimes Próprios de Previdência Social</a:t>
          </a:r>
          <a:endParaRPr lang="pt-BR" sz="1800" kern="1200" dirty="0"/>
        </a:p>
      </dsp:txBody>
      <dsp:txXfrm>
        <a:off x="6382417" y="5846064"/>
        <a:ext cx="2058178" cy="1029089"/>
      </dsp:txXfrm>
    </dsp:sp>
    <dsp:sp modelId="{9604D02D-31F2-4374-8CBB-9DE933D3D106}">
      <dsp:nvSpPr>
        <dsp:cNvPr id="0" name=""/>
        <dsp:cNvSpPr/>
      </dsp:nvSpPr>
      <dsp:spPr>
        <a:xfrm>
          <a:off x="3799403" y="4384757"/>
          <a:ext cx="2058178" cy="1029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Secretário-Adjunto de Previdência</a:t>
          </a:r>
          <a:endParaRPr lang="pt-BR" sz="1800" kern="1200" dirty="0"/>
        </a:p>
      </dsp:txBody>
      <dsp:txXfrm>
        <a:off x="3799403" y="4384757"/>
        <a:ext cx="2058178" cy="1029089"/>
      </dsp:txXfrm>
    </dsp:sp>
    <dsp:sp modelId="{9E2F047A-9916-45AD-A5FE-775512CDD78F}">
      <dsp:nvSpPr>
        <dsp:cNvPr id="0" name=""/>
        <dsp:cNvSpPr/>
      </dsp:nvSpPr>
      <dsp:spPr>
        <a:xfrm>
          <a:off x="3799403" y="1462143"/>
          <a:ext cx="2058178" cy="1029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Secretário Especial Adjunto de Previdência e Trabalho</a:t>
          </a:r>
          <a:endParaRPr lang="pt-BR" sz="1800" kern="1200" dirty="0"/>
        </a:p>
      </dsp:txBody>
      <dsp:txXfrm>
        <a:off x="3799403" y="1462143"/>
        <a:ext cx="2058178" cy="10290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0.01283</cdr:x>
      <cdr:y>0.09151</cdr:y>
    </cdr:from>
    <cdr:to>
      <cdr:x>0.06723</cdr:x>
      <cdr:y>0.17681</cdr:y>
    </cdr:to>
    <cdr:sp macro="" textlink="">
      <cdr:nvSpPr>
        <cdr:cNvPr id="2" name="CaixaDeTexto 1">
          <a:extLst xmlns:a="http://schemas.openxmlformats.org/drawingml/2006/main">
            <a:ext uri="{FF2B5EF4-FFF2-40B4-BE49-F238E27FC236}">
              <a16:creationId xmlns="" xmlns:a16="http://schemas.microsoft.com/office/drawing/2014/main" id="{88F08DC8-848A-48D5-A5F6-E6A1ACAD4008}"/>
            </a:ext>
          </a:extLst>
        </cdr:cNvPr>
        <cdr:cNvSpPr txBox="1"/>
      </cdr:nvSpPr>
      <cdr:spPr>
        <a:xfrm xmlns:a="http://schemas.openxmlformats.org/drawingml/2006/main">
          <a:off x="105293" y="294324"/>
          <a:ext cx="446413" cy="274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595959"/>
              </a:solidFill>
            </a:rPr>
            <a:t>60%</a:t>
          </a:r>
          <a:endParaRPr lang="pt-BR" sz="1600" b="1" dirty="0">
            <a:solidFill>
              <a:srgbClr val="595959"/>
            </a:solidFill>
          </a:endParaRPr>
        </a:p>
      </cdr:txBody>
    </cdr:sp>
  </cdr:relSizeAnchor>
  <cdr:relSizeAnchor xmlns:cdr="http://schemas.openxmlformats.org/drawingml/2006/chartDrawing">
    <cdr:from>
      <cdr:x>0.75009</cdr:x>
      <cdr:y>0.11803</cdr:y>
    </cdr:from>
    <cdr:to>
      <cdr:x>0.80797</cdr:x>
      <cdr:y>0.41024</cdr:y>
    </cdr:to>
    <cdr:sp macro="" textlink="">
      <cdr:nvSpPr>
        <cdr:cNvPr id="3" name="CaixaDeTexto 2">
          <a:extLst xmlns:a="http://schemas.openxmlformats.org/drawingml/2006/main">
            <a:ext uri="{FF2B5EF4-FFF2-40B4-BE49-F238E27FC236}">
              <a16:creationId xmlns="" xmlns:a16="http://schemas.microsoft.com/office/drawing/2014/main" id="{90A8E202-67E6-42B6-9F1B-7FC0E5968A3E}"/>
            </a:ext>
          </a:extLst>
        </cdr:cNvPr>
        <cdr:cNvSpPr txBox="1"/>
      </cdr:nvSpPr>
      <cdr:spPr>
        <a:xfrm xmlns:a="http://schemas.openxmlformats.org/drawingml/2006/main">
          <a:off x="6155784" y="379620"/>
          <a:ext cx="475008" cy="9398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595959"/>
              </a:solidFill>
            </a:rPr>
            <a:t>100%</a:t>
          </a:r>
          <a:endParaRPr lang="pt-BR" sz="1600" b="1" dirty="0">
            <a:solidFill>
              <a:srgbClr val="59595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0.61232</cdr:x>
      <cdr:y>0.5</cdr:y>
    </cdr:from>
    <cdr:to>
      <cdr:x>0.75767</cdr:x>
      <cdr:y>0.84398</cdr:y>
    </cdr:to>
    <cdr:pic>
      <cdr:nvPicPr>
        <cdr:cNvPr id="2" name="Picture 1" descr="Resultado de imagem para homens e mulheres">
          <a:extLst xmlns:a="http://schemas.openxmlformats.org/drawingml/2006/main">
            <a:ext uri="{FF2B5EF4-FFF2-40B4-BE49-F238E27FC236}">
              <a16:creationId xmlns="" xmlns:a16="http://schemas.microsoft.com/office/drawing/2014/main" id="{2315538D-FAEF-4C59-8A8B-1DCE941395C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004216" y="1352986"/>
          <a:ext cx="1187883" cy="930801"/>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0.63255</cdr:x>
      <cdr:y>0.55373</cdr:y>
    </cdr:from>
    <cdr:to>
      <cdr:x>0.7779</cdr:x>
      <cdr:y>0.8108</cdr:y>
    </cdr:to>
    <cdr:pic>
      <cdr:nvPicPr>
        <cdr:cNvPr id="2" name="Picture 1" descr="Resultado de imagem para homens e mulheres">
          <a:extLst xmlns:a="http://schemas.openxmlformats.org/drawingml/2006/main">
            <a:ext uri="{FF2B5EF4-FFF2-40B4-BE49-F238E27FC236}">
              <a16:creationId xmlns="" xmlns:a16="http://schemas.microsoft.com/office/drawing/2014/main" id="{2315538D-FAEF-4C59-8A8B-1DCE941395C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169530" y="1813591"/>
          <a:ext cx="1187883" cy="841981"/>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4.xml><?xml version="1.0" encoding="utf-8"?>
<c:userShapes xmlns:c="http://schemas.openxmlformats.org/drawingml/2006/chart">
  <cdr:relSizeAnchor xmlns:cdr="http://schemas.openxmlformats.org/drawingml/2006/chartDrawing">
    <cdr:from>
      <cdr:x>0.02654</cdr:x>
      <cdr:y>0.09845</cdr:y>
    </cdr:from>
    <cdr:to>
      <cdr:x>0.08094</cdr:x>
      <cdr:y>0.18375</cdr:y>
    </cdr:to>
    <cdr:sp macro="" textlink="">
      <cdr:nvSpPr>
        <cdr:cNvPr id="2" name="CaixaDeTexto 1">
          <a:extLst xmlns:a="http://schemas.openxmlformats.org/drawingml/2006/main">
            <a:ext uri="{FF2B5EF4-FFF2-40B4-BE49-F238E27FC236}">
              <a16:creationId xmlns="" xmlns:a16="http://schemas.microsoft.com/office/drawing/2014/main" id="{88F08DC8-848A-48D5-A5F6-E6A1ACAD4008}"/>
            </a:ext>
          </a:extLst>
        </cdr:cNvPr>
        <cdr:cNvSpPr txBox="1"/>
      </cdr:nvSpPr>
      <cdr:spPr>
        <a:xfrm xmlns:a="http://schemas.openxmlformats.org/drawingml/2006/main">
          <a:off x="288032" y="353402"/>
          <a:ext cx="590468" cy="3061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595959"/>
              </a:solidFill>
            </a:rPr>
            <a:t>60%</a:t>
          </a:r>
          <a:endParaRPr lang="pt-BR" sz="1600" b="1" dirty="0">
            <a:solidFill>
              <a:srgbClr val="595959"/>
            </a:solidFill>
          </a:endParaRPr>
        </a:p>
      </cdr:txBody>
    </cdr:sp>
  </cdr:relSizeAnchor>
  <cdr:relSizeAnchor xmlns:cdr="http://schemas.openxmlformats.org/drawingml/2006/chartDrawing">
    <cdr:from>
      <cdr:x>0.92878</cdr:x>
      <cdr:y>0.09845</cdr:y>
    </cdr:from>
    <cdr:to>
      <cdr:x>0.98666</cdr:x>
      <cdr:y>0.39066</cdr:y>
    </cdr:to>
    <cdr:sp macro="" textlink="">
      <cdr:nvSpPr>
        <cdr:cNvPr id="3" name="CaixaDeTexto 2">
          <a:extLst xmlns:a="http://schemas.openxmlformats.org/drawingml/2006/main">
            <a:ext uri="{FF2B5EF4-FFF2-40B4-BE49-F238E27FC236}">
              <a16:creationId xmlns="" xmlns:a16="http://schemas.microsoft.com/office/drawing/2014/main" id="{90A8E202-67E6-42B6-9F1B-7FC0E5968A3E}"/>
            </a:ext>
          </a:extLst>
        </cdr:cNvPr>
        <cdr:cNvSpPr txBox="1"/>
      </cdr:nvSpPr>
      <cdr:spPr>
        <a:xfrm xmlns:a="http://schemas.openxmlformats.org/drawingml/2006/main">
          <a:off x="10081120" y="353402"/>
          <a:ext cx="628240" cy="10488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595959"/>
              </a:solidFill>
            </a:rPr>
            <a:t>100%</a:t>
          </a:r>
          <a:endParaRPr lang="pt-BR" sz="1600" b="1" dirty="0">
            <a:solidFill>
              <a:srgbClr val="595959"/>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6400" cy="496888"/>
          </a:xfrm>
          <a:prstGeom prst="rect">
            <a:avLst/>
          </a:prstGeom>
        </p:spPr>
        <p:txBody>
          <a:bodyPr vert="horz" lIns="91492" tIns="45746" rIns="91492" bIns="45746" rtlCol="0"/>
          <a:lstStyle>
            <a:lvl1pPr algn="l" eaLnBrk="1" fontAlgn="auto" hangingPunct="1">
              <a:spcBef>
                <a:spcPts val="0"/>
              </a:spcBef>
              <a:spcAft>
                <a:spcPts val="0"/>
              </a:spcAft>
              <a:defRPr sz="1200">
                <a:latin typeface="+mn-lt"/>
                <a:cs typeface="+mn-cs"/>
              </a:defRPr>
            </a:lvl1pPr>
          </a:lstStyle>
          <a:p>
            <a:pPr>
              <a:defRPr/>
            </a:pPr>
            <a:endParaRPr lang="pt-BR" dirty="0"/>
          </a:p>
        </p:txBody>
      </p:sp>
      <p:sp>
        <p:nvSpPr>
          <p:cNvPr id="3" name="Espaço Reservado para Data 2"/>
          <p:cNvSpPr>
            <a:spLocks noGrp="1"/>
          </p:cNvSpPr>
          <p:nvPr>
            <p:ph type="dt" sz="quarter" idx="1"/>
          </p:nvPr>
        </p:nvSpPr>
        <p:spPr>
          <a:xfrm>
            <a:off x="3849689" y="1"/>
            <a:ext cx="2946400" cy="496888"/>
          </a:xfrm>
          <a:prstGeom prst="rect">
            <a:avLst/>
          </a:prstGeom>
        </p:spPr>
        <p:txBody>
          <a:bodyPr vert="horz" lIns="91492" tIns="45746" rIns="91492" bIns="45746" rtlCol="0"/>
          <a:lstStyle>
            <a:lvl1pPr algn="r" eaLnBrk="1" fontAlgn="auto" hangingPunct="1">
              <a:spcBef>
                <a:spcPts val="0"/>
              </a:spcBef>
              <a:spcAft>
                <a:spcPts val="0"/>
              </a:spcAft>
              <a:defRPr sz="1200">
                <a:latin typeface="+mn-lt"/>
                <a:cs typeface="+mn-cs"/>
              </a:defRPr>
            </a:lvl1pPr>
          </a:lstStyle>
          <a:p>
            <a:pPr>
              <a:defRPr/>
            </a:pPr>
            <a:fld id="{549147EF-9B4B-4DAB-8232-5C3B1A1FBE19}" type="datetimeFigureOut">
              <a:rPr lang="pt-BR"/>
              <a:pPr>
                <a:defRPr/>
              </a:pPr>
              <a:t>13/03/2019</a:t>
            </a:fld>
            <a:endParaRPr lang="pt-BR" dirty="0"/>
          </a:p>
        </p:txBody>
      </p:sp>
      <p:sp>
        <p:nvSpPr>
          <p:cNvPr id="4" name="Espaço Reservado para Rodapé 3"/>
          <p:cNvSpPr>
            <a:spLocks noGrp="1"/>
          </p:cNvSpPr>
          <p:nvPr>
            <p:ph type="ftr" sz="quarter" idx="2"/>
          </p:nvPr>
        </p:nvSpPr>
        <p:spPr>
          <a:xfrm>
            <a:off x="0" y="9428164"/>
            <a:ext cx="2946400" cy="496887"/>
          </a:xfrm>
          <a:prstGeom prst="rect">
            <a:avLst/>
          </a:prstGeom>
        </p:spPr>
        <p:txBody>
          <a:bodyPr vert="horz" lIns="91492" tIns="45746" rIns="91492" bIns="45746" rtlCol="0" anchor="b"/>
          <a:lstStyle>
            <a:lvl1pPr algn="l" eaLnBrk="1" fontAlgn="auto" hangingPunct="1">
              <a:spcBef>
                <a:spcPts val="0"/>
              </a:spcBef>
              <a:spcAft>
                <a:spcPts val="0"/>
              </a:spcAft>
              <a:defRPr sz="1200">
                <a:latin typeface="+mn-lt"/>
                <a:cs typeface="+mn-cs"/>
              </a:defRPr>
            </a:lvl1pPr>
          </a:lstStyle>
          <a:p>
            <a:pPr>
              <a:defRPr/>
            </a:pPr>
            <a:endParaRPr lang="pt-BR" dirty="0"/>
          </a:p>
        </p:txBody>
      </p:sp>
      <p:sp>
        <p:nvSpPr>
          <p:cNvPr id="5" name="Espaço Reservado para Número de Slide 4"/>
          <p:cNvSpPr>
            <a:spLocks noGrp="1"/>
          </p:cNvSpPr>
          <p:nvPr>
            <p:ph type="sldNum" sz="quarter" idx="3"/>
          </p:nvPr>
        </p:nvSpPr>
        <p:spPr>
          <a:xfrm>
            <a:off x="3849689" y="9428164"/>
            <a:ext cx="2946400" cy="496887"/>
          </a:xfrm>
          <a:prstGeom prst="rect">
            <a:avLst/>
          </a:prstGeom>
        </p:spPr>
        <p:txBody>
          <a:bodyPr vert="horz" lIns="91492" tIns="45746" rIns="91492" bIns="45746" rtlCol="0" anchor="b"/>
          <a:lstStyle>
            <a:lvl1pPr algn="r" eaLnBrk="1" fontAlgn="auto" hangingPunct="1">
              <a:spcBef>
                <a:spcPts val="0"/>
              </a:spcBef>
              <a:spcAft>
                <a:spcPts val="0"/>
              </a:spcAft>
              <a:defRPr sz="1200">
                <a:latin typeface="+mn-lt"/>
                <a:cs typeface="+mn-cs"/>
              </a:defRPr>
            </a:lvl1pPr>
          </a:lstStyle>
          <a:p>
            <a:pPr>
              <a:defRPr/>
            </a:pPr>
            <a:fld id="{5A08AE60-5498-40C1-9B4A-47D99611B462}" type="slidenum">
              <a:rPr lang="pt-BR"/>
              <a:pPr>
                <a:defRPr/>
              </a:pPr>
              <a:t>‹nº›</a:t>
            </a:fld>
            <a:endParaRPr lang="pt-BR" dirty="0"/>
          </a:p>
        </p:txBody>
      </p:sp>
    </p:spTree>
    <p:extLst>
      <p:ext uri="{BB962C8B-B14F-4D97-AF65-F5344CB8AC3E}">
        <p14:creationId xmlns:p14="http://schemas.microsoft.com/office/powerpoint/2010/main" val="278323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6400" cy="496888"/>
          </a:xfrm>
          <a:prstGeom prst="rect">
            <a:avLst/>
          </a:prstGeom>
        </p:spPr>
        <p:txBody>
          <a:bodyPr vert="horz" lIns="91492" tIns="45746" rIns="91492" bIns="45746" rtlCol="0"/>
          <a:lstStyle>
            <a:lvl1pPr algn="l" eaLnBrk="1" fontAlgn="auto" hangingPunct="1">
              <a:spcBef>
                <a:spcPts val="0"/>
              </a:spcBef>
              <a:spcAft>
                <a:spcPts val="0"/>
              </a:spcAft>
              <a:defRPr sz="1200">
                <a:latin typeface="+mn-lt"/>
                <a:cs typeface="+mn-cs"/>
              </a:defRPr>
            </a:lvl1pPr>
          </a:lstStyle>
          <a:p>
            <a:pPr>
              <a:defRPr/>
            </a:pPr>
            <a:endParaRPr lang="pt-BR" dirty="0"/>
          </a:p>
        </p:txBody>
      </p:sp>
      <p:sp>
        <p:nvSpPr>
          <p:cNvPr id="3" name="Espaço Reservado para Data 2"/>
          <p:cNvSpPr>
            <a:spLocks noGrp="1"/>
          </p:cNvSpPr>
          <p:nvPr>
            <p:ph type="dt" idx="1"/>
          </p:nvPr>
        </p:nvSpPr>
        <p:spPr>
          <a:xfrm>
            <a:off x="3849689" y="1"/>
            <a:ext cx="2946400" cy="496888"/>
          </a:xfrm>
          <a:prstGeom prst="rect">
            <a:avLst/>
          </a:prstGeom>
        </p:spPr>
        <p:txBody>
          <a:bodyPr vert="horz" lIns="91492" tIns="45746" rIns="91492" bIns="45746" rtlCol="0"/>
          <a:lstStyle>
            <a:lvl1pPr algn="r" eaLnBrk="1" fontAlgn="auto" hangingPunct="1">
              <a:spcBef>
                <a:spcPts val="0"/>
              </a:spcBef>
              <a:spcAft>
                <a:spcPts val="0"/>
              </a:spcAft>
              <a:defRPr sz="1200">
                <a:latin typeface="+mn-lt"/>
                <a:cs typeface="+mn-cs"/>
              </a:defRPr>
            </a:lvl1pPr>
          </a:lstStyle>
          <a:p>
            <a:pPr>
              <a:defRPr/>
            </a:pPr>
            <a:fld id="{48CC53B7-631C-42E0-A78B-1ADAB8687602}" type="datetimeFigureOut">
              <a:rPr lang="pt-BR"/>
              <a:pPr>
                <a:defRPr/>
              </a:pPr>
              <a:t>13/03/2019</a:t>
            </a:fld>
            <a:endParaRPr lang="pt-BR" dirty="0"/>
          </a:p>
        </p:txBody>
      </p:sp>
      <p:sp>
        <p:nvSpPr>
          <p:cNvPr id="4" name="Espaço Reservado para Imagem de Sl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92" tIns="45746" rIns="91492" bIns="45746" rtlCol="0" anchor="ctr"/>
          <a:lstStyle/>
          <a:p>
            <a:pPr lvl="0"/>
            <a:endParaRPr lang="pt-BR" noProof="0" dirty="0"/>
          </a:p>
        </p:txBody>
      </p:sp>
      <p:sp>
        <p:nvSpPr>
          <p:cNvPr id="5" name="Espaço Reservado para Anotações 4"/>
          <p:cNvSpPr>
            <a:spLocks noGrp="1"/>
          </p:cNvSpPr>
          <p:nvPr>
            <p:ph type="body" sz="quarter" idx="3"/>
          </p:nvPr>
        </p:nvSpPr>
        <p:spPr>
          <a:xfrm>
            <a:off x="679451" y="4714876"/>
            <a:ext cx="5438775" cy="4467225"/>
          </a:xfrm>
          <a:prstGeom prst="rect">
            <a:avLst/>
          </a:prstGeom>
        </p:spPr>
        <p:txBody>
          <a:bodyPr vert="horz" lIns="91492" tIns="45746" rIns="91492" bIns="45746"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428164"/>
            <a:ext cx="2946400" cy="496887"/>
          </a:xfrm>
          <a:prstGeom prst="rect">
            <a:avLst/>
          </a:prstGeom>
        </p:spPr>
        <p:txBody>
          <a:bodyPr vert="horz" lIns="91492" tIns="45746" rIns="91492" bIns="45746" rtlCol="0" anchor="b"/>
          <a:lstStyle>
            <a:lvl1pPr algn="l" eaLnBrk="1" fontAlgn="auto" hangingPunct="1">
              <a:spcBef>
                <a:spcPts val="0"/>
              </a:spcBef>
              <a:spcAft>
                <a:spcPts val="0"/>
              </a:spcAft>
              <a:defRPr sz="1200">
                <a:latin typeface="+mn-lt"/>
                <a:cs typeface="+mn-cs"/>
              </a:defRPr>
            </a:lvl1pPr>
          </a:lstStyle>
          <a:p>
            <a:pPr>
              <a:defRPr/>
            </a:pPr>
            <a:endParaRPr lang="pt-BR" dirty="0"/>
          </a:p>
        </p:txBody>
      </p:sp>
      <p:sp>
        <p:nvSpPr>
          <p:cNvPr id="7" name="Espaço Reservado para Número de Slide 6"/>
          <p:cNvSpPr>
            <a:spLocks noGrp="1"/>
          </p:cNvSpPr>
          <p:nvPr>
            <p:ph type="sldNum" sz="quarter" idx="5"/>
          </p:nvPr>
        </p:nvSpPr>
        <p:spPr>
          <a:xfrm>
            <a:off x="3849689" y="9428164"/>
            <a:ext cx="2946400" cy="496887"/>
          </a:xfrm>
          <a:prstGeom prst="rect">
            <a:avLst/>
          </a:prstGeom>
        </p:spPr>
        <p:txBody>
          <a:bodyPr vert="horz" lIns="91492" tIns="45746" rIns="91492" bIns="45746" rtlCol="0" anchor="b"/>
          <a:lstStyle>
            <a:lvl1pPr algn="r" eaLnBrk="1" fontAlgn="auto" hangingPunct="1">
              <a:spcBef>
                <a:spcPts val="0"/>
              </a:spcBef>
              <a:spcAft>
                <a:spcPts val="0"/>
              </a:spcAft>
              <a:defRPr sz="1200">
                <a:latin typeface="+mn-lt"/>
                <a:cs typeface="+mn-cs"/>
              </a:defRPr>
            </a:lvl1pPr>
          </a:lstStyle>
          <a:p>
            <a:pPr>
              <a:defRPr/>
            </a:pPr>
            <a:fld id="{9EFDCEBD-067D-4BC9-B2DC-569E0D54A901}" type="slidenum">
              <a:rPr lang="pt-BR"/>
              <a:pPr>
                <a:defRPr/>
              </a:pPr>
              <a:t>‹nº›</a:t>
            </a:fld>
            <a:endParaRPr lang="pt-BR" dirty="0"/>
          </a:p>
        </p:txBody>
      </p:sp>
    </p:spTree>
    <p:extLst>
      <p:ext uri="{BB962C8B-B14F-4D97-AF65-F5344CB8AC3E}">
        <p14:creationId xmlns:p14="http://schemas.microsoft.com/office/powerpoint/2010/main" val="770286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dirty="0"/>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011C8481-E2CF-4B9C-9D55-4D10CE4E4FBF}" type="datetime1">
              <a:rPr lang="pt-BR"/>
              <a:pPr>
                <a:defRPr/>
              </a:pPr>
              <a:t>13/03/2019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b="1">
                <a:solidFill>
                  <a:schemeClr val="tx1"/>
                </a:solidFill>
              </a:defRPr>
            </a:lvl1pPr>
          </a:lstStyle>
          <a:p>
            <a:pPr>
              <a:defRPr/>
            </a:pPr>
            <a:fld id="{008EADF9-55F0-43ED-ADDB-3CD5CBA8D094}" type="slidenum">
              <a:rPr lang="pt-BR"/>
              <a:pPr>
                <a:defRPr/>
              </a:pPr>
              <a:t>‹nº›</a:t>
            </a:fld>
            <a:endParaRPr lang="pt-BR" dirty="0"/>
          </a:p>
        </p:txBody>
      </p:sp>
    </p:spTree>
    <p:extLst>
      <p:ext uri="{BB962C8B-B14F-4D97-AF65-F5344CB8AC3E}">
        <p14:creationId xmlns:p14="http://schemas.microsoft.com/office/powerpoint/2010/main" val="374634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27F81079-82E6-48CD-AC24-E7A120086550}" type="datetime1">
              <a:rPr lang="pt-BR"/>
              <a:pPr>
                <a:defRPr/>
              </a:pPr>
              <a:t>13/03/2019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58F6A0C1-2709-4426-9CE8-99A3FD03533E}" type="slidenum">
              <a:rPr lang="pt-BR"/>
              <a:pPr>
                <a:defRPr/>
              </a:pPr>
              <a:t>‹nº›</a:t>
            </a:fld>
            <a:endParaRPr lang="pt-BR" dirty="0"/>
          </a:p>
        </p:txBody>
      </p:sp>
    </p:spTree>
    <p:extLst>
      <p:ext uri="{BB962C8B-B14F-4D97-AF65-F5344CB8AC3E}">
        <p14:creationId xmlns:p14="http://schemas.microsoft.com/office/powerpoint/2010/main" val="275466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2220EDD3-609C-480E-A86C-CDC3736D2513}" type="datetime1">
              <a:rPr lang="pt-BR"/>
              <a:pPr>
                <a:defRPr/>
              </a:pPr>
              <a:t>13/03/2019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C4B707A7-8162-4779-9E67-1EAB74E9D1B2}" type="slidenum">
              <a:rPr lang="pt-BR"/>
              <a:pPr>
                <a:defRPr/>
              </a:pPr>
              <a:t>‹nº›</a:t>
            </a:fld>
            <a:endParaRPr lang="pt-BR" dirty="0"/>
          </a:p>
        </p:txBody>
      </p:sp>
    </p:spTree>
    <p:extLst>
      <p:ext uri="{BB962C8B-B14F-4D97-AF65-F5344CB8AC3E}">
        <p14:creationId xmlns:p14="http://schemas.microsoft.com/office/powerpoint/2010/main" val="346351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908720"/>
            <a:ext cx="10972800" cy="1143000"/>
          </a:xfrm>
        </p:spPr>
        <p:txBody>
          <a:bodyPr/>
          <a:lstStyle/>
          <a:p>
            <a:r>
              <a:rPr lang="pt-BR"/>
              <a:t>Clique para editar o estilo do título mestre</a:t>
            </a:r>
          </a:p>
        </p:txBody>
      </p:sp>
      <p:sp>
        <p:nvSpPr>
          <p:cNvPr id="3" name="Espaço Reservado para Conteúdo 2"/>
          <p:cNvSpPr>
            <a:spLocks noGrp="1"/>
          </p:cNvSpPr>
          <p:nvPr>
            <p:ph idx="1"/>
          </p:nvPr>
        </p:nvSpPr>
        <p:spPr>
          <a:xfrm>
            <a:off x="609600" y="2113558"/>
            <a:ext cx="10972800" cy="4425355"/>
          </a:xfrm>
        </p:spPr>
        <p:txBody>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p:txBody>
          <a:bodyPr/>
          <a:lstStyle>
            <a:lvl1pPr>
              <a:defRPr/>
            </a:lvl1pPr>
          </a:lstStyle>
          <a:p>
            <a:pPr>
              <a:defRPr/>
            </a:pPr>
            <a:fld id="{BC7E4905-98AB-4EA4-AE65-BF15BFAA5F5B}" type="datetime1">
              <a:rPr lang="pt-BR"/>
              <a:pPr>
                <a:defRPr/>
              </a:pPr>
              <a:t>13/03/2019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b="0">
                <a:solidFill>
                  <a:schemeClr val="tx1"/>
                </a:solidFill>
              </a:defRPr>
            </a:lvl1pPr>
          </a:lstStyle>
          <a:p>
            <a:pPr>
              <a:defRPr/>
            </a:pPr>
            <a:fld id="{7A2F3EFF-9904-46D8-B353-A03427DBF4F0}" type="slidenum">
              <a:rPr lang="pt-BR"/>
              <a:pPr>
                <a:defRPr/>
              </a:pPr>
              <a:t>‹nº›</a:t>
            </a:fld>
            <a:endParaRPr lang="pt-BR" dirty="0"/>
          </a:p>
        </p:txBody>
      </p:sp>
    </p:spTree>
    <p:extLst>
      <p:ext uri="{BB962C8B-B14F-4D97-AF65-F5344CB8AC3E}">
        <p14:creationId xmlns:p14="http://schemas.microsoft.com/office/powerpoint/2010/main" val="33915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A99FA588-4612-4B45-A279-8A2836640325}" type="datetime1">
              <a:rPr lang="pt-BR"/>
              <a:pPr>
                <a:defRPr/>
              </a:pPr>
              <a:t>13/03/2019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solidFill>
                  <a:schemeClr val="tx1"/>
                </a:solidFill>
              </a:defRPr>
            </a:lvl1pPr>
          </a:lstStyle>
          <a:p>
            <a:pPr>
              <a:defRPr/>
            </a:pPr>
            <a:fld id="{C4240DF9-2625-480A-9595-0E2DB555426A}" type="slidenum">
              <a:rPr lang="pt-BR"/>
              <a:pPr>
                <a:defRPr/>
              </a:pPr>
              <a:t>‹nº›</a:t>
            </a:fld>
            <a:endParaRPr lang="pt-BR" dirty="0"/>
          </a:p>
        </p:txBody>
      </p:sp>
    </p:spTree>
    <p:extLst>
      <p:ext uri="{BB962C8B-B14F-4D97-AF65-F5344CB8AC3E}">
        <p14:creationId xmlns:p14="http://schemas.microsoft.com/office/powerpoint/2010/main" val="9476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Retângulo 4"/>
          <p:cNvSpPr/>
          <p:nvPr userDrawn="1"/>
        </p:nvSpPr>
        <p:spPr>
          <a:xfrm>
            <a:off x="11106150" y="6356350"/>
            <a:ext cx="384175" cy="50165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Data 3"/>
          <p:cNvSpPr>
            <a:spLocks noGrp="1"/>
          </p:cNvSpPr>
          <p:nvPr>
            <p:ph type="dt" sz="half" idx="10"/>
          </p:nvPr>
        </p:nvSpPr>
        <p:spPr/>
        <p:txBody>
          <a:bodyPr/>
          <a:lstStyle>
            <a:lvl1pPr>
              <a:defRPr/>
            </a:lvl1pPr>
          </a:lstStyle>
          <a:p>
            <a:pPr>
              <a:defRPr/>
            </a:pPr>
            <a:fld id="{A4FFD057-4529-465F-B3AB-65427984E81B}" type="datetime1">
              <a:rPr lang="pt-BR"/>
              <a:pPr>
                <a:defRPr/>
              </a:pPr>
              <a:t>13/03/2019</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endParaRPr lang="pt-BR" dirty="0"/>
          </a:p>
        </p:txBody>
      </p:sp>
      <p:sp>
        <p:nvSpPr>
          <p:cNvPr id="8" name="Espaço Reservado para Número de Slide 5"/>
          <p:cNvSpPr>
            <a:spLocks noGrp="1"/>
          </p:cNvSpPr>
          <p:nvPr>
            <p:ph type="sldNum" sz="quarter" idx="12"/>
          </p:nvPr>
        </p:nvSpPr>
        <p:spPr/>
        <p:txBody>
          <a:bodyPr/>
          <a:lstStyle>
            <a:lvl1pPr>
              <a:defRPr>
                <a:solidFill>
                  <a:schemeClr val="tx1"/>
                </a:solidFill>
              </a:defRPr>
            </a:lvl1pPr>
          </a:lstStyle>
          <a:p>
            <a:pPr>
              <a:defRPr/>
            </a:pPr>
            <a:fld id="{776AB2D7-B403-46D6-80F9-1984EF4B06E2}" type="slidenum">
              <a:rPr lang="pt-BR"/>
              <a:pPr>
                <a:defRPr/>
              </a:pPr>
              <a:t>‹nº›</a:t>
            </a:fld>
            <a:endParaRPr lang="pt-BR" dirty="0"/>
          </a:p>
        </p:txBody>
      </p:sp>
    </p:spTree>
    <p:extLst>
      <p:ext uri="{BB962C8B-B14F-4D97-AF65-F5344CB8AC3E}">
        <p14:creationId xmlns:p14="http://schemas.microsoft.com/office/powerpoint/2010/main" val="359145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A512BDF3-FA67-4FB8-8C9F-29031D6232B9}" type="datetime1">
              <a:rPr lang="pt-BR"/>
              <a:pPr>
                <a:defRPr/>
              </a:pPr>
              <a:t>13/03/2019</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5"/>
          <p:cNvSpPr>
            <a:spLocks noGrp="1"/>
          </p:cNvSpPr>
          <p:nvPr>
            <p:ph type="sldNum" sz="quarter" idx="12"/>
          </p:nvPr>
        </p:nvSpPr>
        <p:spPr/>
        <p:txBody>
          <a:bodyPr/>
          <a:lstStyle>
            <a:lvl1pPr>
              <a:defRPr>
                <a:solidFill>
                  <a:schemeClr val="tx1"/>
                </a:solidFill>
              </a:defRPr>
            </a:lvl1pPr>
          </a:lstStyle>
          <a:p>
            <a:pPr>
              <a:defRPr/>
            </a:pPr>
            <a:fld id="{FF9351D5-6E18-473B-A7C7-C74881B7A964}" type="slidenum">
              <a:rPr lang="pt-BR"/>
              <a:pPr>
                <a:defRPr/>
              </a:pPr>
              <a:t>‹nº›</a:t>
            </a:fld>
            <a:endParaRPr lang="pt-BR" dirty="0"/>
          </a:p>
        </p:txBody>
      </p:sp>
    </p:spTree>
    <p:extLst>
      <p:ext uri="{BB962C8B-B14F-4D97-AF65-F5344CB8AC3E}">
        <p14:creationId xmlns:p14="http://schemas.microsoft.com/office/powerpoint/2010/main" val="21737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0358866D-D273-405D-955F-E2131615A4FA}" type="datetime1">
              <a:rPr lang="pt-BR"/>
              <a:pPr>
                <a:defRPr/>
              </a:pPr>
              <a:t>13/03/2019</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dirty="0"/>
          </a:p>
        </p:txBody>
      </p:sp>
      <p:sp>
        <p:nvSpPr>
          <p:cNvPr id="5" name="Espaço Reservado para Número de Slide 5"/>
          <p:cNvSpPr>
            <a:spLocks noGrp="1"/>
          </p:cNvSpPr>
          <p:nvPr>
            <p:ph type="sldNum" sz="quarter" idx="12"/>
          </p:nvPr>
        </p:nvSpPr>
        <p:spPr/>
        <p:txBody>
          <a:bodyPr/>
          <a:lstStyle>
            <a:lvl1pPr>
              <a:defRPr/>
            </a:lvl1pPr>
          </a:lstStyle>
          <a:p>
            <a:pPr>
              <a:defRPr/>
            </a:pPr>
            <a:fld id="{93DA5FF7-F4F9-4A83-8474-3FB09CA0A2D0}" type="slidenum">
              <a:rPr lang="pt-BR"/>
              <a:pPr>
                <a:defRPr/>
              </a:pPr>
              <a:t>‹nº›</a:t>
            </a:fld>
            <a:endParaRPr lang="pt-BR" dirty="0"/>
          </a:p>
        </p:txBody>
      </p:sp>
    </p:spTree>
    <p:extLst>
      <p:ext uri="{BB962C8B-B14F-4D97-AF65-F5344CB8AC3E}">
        <p14:creationId xmlns:p14="http://schemas.microsoft.com/office/powerpoint/2010/main" val="270241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14992D2-D71D-4A16-B7A9-E0E809AF93AE}" type="datetime1">
              <a:rPr lang="pt-BR"/>
              <a:pPr>
                <a:defRPr/>
              </a:pPr>
              <a:t>13/03/2019</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p:cNvSpPr>
            <a:spLocks noGrp="1"/>
          </p:cNvSpPr>
          <p:nvPr>
            <p:ph type="sldNum" sz="quarter" idx="12"/>
          </p:nvPr>
        </p:nvSpPr>
        <p:spPr/>
        <p:txBody>
          <a:bodyPr/>
          <a:lstStyle>
            <a:lvl1pPr>
              <a:defRPr/>
            </a:lvl1pPr>
          </a:lstStyle>
          <a:p>
            <a:pPr>
              <a:defRPr/>
            </a:pPr>
            <a:fld id="{2C778CB0-C7B4-4243-9295-7A049A9819DF}" type="slidenum">
              <a:rPr lang="pt-BR"/>
              <a:pPr>
                <a:defRPr/>
              </a:pPr>
              <a:t>‹nº›</a:t>
            </a:fld>
            <a:endParaRPr lang="pt-BR" dirty="0"/>
          </a:p>
        </p:txBody>
      </p:sp>
    </p:spTree>
    <p:extLst>
      <p:ext uri="{BB962C8B-B14F-4D97-AF65-F5344CB8AC3E}">
        <p14:creationId xmlns:p14="http://schemas.microsoft.com/office/powerpoint/2010/main" val="17788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CC0779B-A61C-4EA7-AE9A-3F061EB8E9CD}" type="datetime1">
              <a:rPr lang="pt-BR"/>
              <a:pPr>
                <a:defRPr/>
              </a:pPr>
              <a:t>13/03/2019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CC85ECDA-94A9-431C-95D6-AEF2D10A71F0}" type="slidenum">
              <a:rPr lang="pt-BR"/>
              <a:pPr>
                <a:defRPr/>
              </a:pPr>
              <a:t>‹nº›</a:t>
            </a:fld>
            <a:endParaRPr lang="pt-BR" dirty="0"/>
          </a:p>
        </p:txBody>
      </p:sp>
    </p:spTree>
    <p:extLst>
      <p:ext uri="{BB962C8B-B14F-4D97-AF65-F5344CB8AC3E}">
        <p14:creationId xmlns:p14="http://schemas.microsoft.com/office/powerpoint/2010/main" val="307147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3806C977-11EC-4FB6-89EE-84604BA8D529}" type="datetime1">
              <a:rPr lang="pt-BR"/>
              <a:pPr>
                <a:defRPr/>
              </a:pPr>
              <a:t>13/03/2019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E593FE5E-4C99-4898-851F-BBD0E2E6301C}" type="slidenum">
              <a:rPr lang="pt-BR"/>
              <a:pPr>
                <a:defRPr/>
              </a:pPr>
              <a:t>‹nº›</a:t>
            </a:fld>
            <a:endParaRPr lang="pt-BR" dirty="0"/>
          </a:p>
        </p:txBody>
      </p:sp>
    </p:spTree>
    <p:extLst>
      <p:ext uri="{BB962C8B-B14F-4D97-AF65-F5344CB8AC3E}">
        <p14:creationId xmlns:p14="http://schemas.microsoft.com/office/powerpoint/2010/main" val="384561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138" y="0"/>
            <a:ext cx="12165724" cy="6858000"/>
          </a:xfrm>
          <a:prstGeom prst="rect">
            <a:avLst/>
          </a:prstGeom>
        </p:spPr>
      </p:pic>
      <p:sp>
        <p:nvSpPr>
          <p:cNvPr id="1026" name="Espaço Reservado para Título 1"/>
          <p:cNvSpPr>
            <a:spLocks noGrp="1"/>
          </p:cNvSpPr>
          <p:nvPr>
            <p:ph type="title"/>
          </p:nvPr>
        </p:nvSpPr>
        <p:spPr bwMode="auto">
          <a:xfrm>
            <a:off x="609600" y="55721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s-ES" dirty="0"/>
              <a:t>Clique para editar o estilo do título mestre</a:t>
            </a:r>
          </a:p>
        </p:txBody>
      </p:sp>
      <p:sp>
        <p:nvSpPr>
          <p:cNvPr id="1027" name="Espaço Reservado para Texto 2"/>
          <p:cNvSpPr>
            <a:spLocks noGrp="1"/>
          </p:cNvSpPr>
          <p:nvPr>
            <p:ph type="body" idx="1"/>
          </p:nvPr>
        </p:nvSpPr>
        <p:spPr bwMode="auto">
          <a:xfrm>
            <a:off x="609600" y="1700213"/>
            <a:ext cx="109728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s-ES" dirty="0"/>
              <a:t>Clique para editar os estilos do texto mestre</a:t>
            </a:r>
          </a:p>
          <a:p>
            <a:pPr lvl="1"/>
            <a:r>
              <a:rPr lang="pt-BR" altLang="es-ES" dirty="0"/>
              <a:t>Segundo nível</a:t>
            </a:r>
          </a:p>
          <a:p>
            <a:pPr lvl="2"/>
            <a:r>
              <a:rPr lang="pt-BR" altLang="es-ES" dirty="0"/>
              <a:t>Terceiro nível</a:t>
            </a:r>
          </a:p>
          <a:p>
            <a:pPr lvl="3"/>
            <a:r>
              <a:rPr lang="pt-BR" altLang="es-ES" dirty="0"/>
              <a:t>Quarto nível</a:t>
            </a:r>
          </a:p>
          <a:p>
            <a:pPr lvl="4"/>
            <a:r>
              <a:rPr lang="pt-BR" altLang="es-ES" dirty="0"/>
              <a:t>Quinto nível</a:t>
            </a:r>
          </a:p>
        </p:txBody>
      </p:sp>
      <p:sp>
        <p:nvSpPr>
          <p:cNvPr id="4" name="Espaço Reservado para Dat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281D973-6665-4EE4-BA17-4057A55FD744}" type="datetime1">
              <a:rPr lang="pt-BR"/>
              <a:pPr>
                <a:defRPr/>
              </a:pPr>
              <a:t>13/03/2019</a:t>
            </a:fld>
            <a:endParaRPr lang="pt-BR" dirty="0"/>
          </a:p>
        </p:txBody>
      </p:sp>
      <p:sp>
        <p:nvSpPr>
          <p:cNvPr id="5" name="Espaço Reservado para Rodapé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dirty="0"/>
          </a:p>
        </p:txBody>
      </p:sp>
      <p:sp>
        <p:nvSpPr>
          <p:cNvPr id="6" name="Espaço Reservado para Número de Slid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BF8BE0F2-8142-4B56-8E1D-9C5515662535}"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8.png"/><Relationship Id="rId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chart" Target="../charts/chart5.xml"/><Relationship Id="rId4" Type="http://schemas.openxmlformats.org/officeDocument/2006/relationships/chart" Target="../charts/char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chart" Target="../charts/chart8.xml"/><Relationship Id="rId4" Type="http://schemas.openxmlformats.org/officeDocument/2006/relationships/chart" Target="../charts/char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276872"/>
            <a:ext cx="12191794" cy="1470025"/>
          </a:xfrm>
        </p:spPr>
        <p:txBody>
          <a:bodyPr/>
          <a:lstStyle/>
          <a:p>
            <a:r>
              <a:rPr lang="pt-BR" sz="5200" b="1" dirty="0">
                <a:solidFill>
                  <a:schemeClr val="accent3">
                    <a:lumMod val="50000"/>
                  </a:schemeClr>
                </a:solidFill>
                <a:latin typeface="Gisha" panose="020B0502040204020203" pitchFamily="34" charset="-79"/>
                <a:cs typeface="Gisha" panose="020B0502040204020203" pitchFamily="34" charset="-79"/>
              </a:rPr>
              <a:t>PEC </a:t>
            </a:r>
            <a:r>
              <a:rPr lang="pt-BR" sz="5200" b="1" dirty="0" smtClean="0">
                <a:solidFill>
                  <a:schemeClr val="accent3">
                    <a:lumMod val="50000"/>
                  </a:schemeClr>
                </a:solidFill>
                <a:latin typeface="Gisha" panose="020B0502040204020203" pitchFamily="34" charset="-79"/>
                <a:cs typeface="Gisha" panose="020B0502040204020203" pitchFamily="34" charset="-79"/>
              </a:rPr>
              <a:t>Nº 06/2019 - NOVA </a:t>
            </a:r>
            <a:r>
              <a:rPr lang="pt-BR" sz="5200" b="1" dirty="0" smtClean="0">
                <a:solidFill>
                  <a:schemeClr val="accent3">
                    <a:lumMod val="50000"/>
                  </a:schemeClr>
                </a:solidFill>
                <a:latin typeface="Gisha" panose="020B0502040204020203" pitchFamily="34" charset="-79"/>
                <a:cs typeface="Gisha" panose="020B0502040204020203" pitchFamily="34" charset="-79"/>
              </a:rPr>
              <a:t>PREVIDÊNCIA </a:t>
            </a:r>
            <a:r>
              <a:rPr lang="pt-BR" sz="5200" b="1" dirty="0" smtClean="0">
                <a:solidFill>
                  <a:schemeClr val="accent3">
                    <a:lumMod val="50000"/>
                  </a:schemeClr>
                </a:solidFill>
                <a:latin typeface="Gisha" panose="020B0502040204020203" pitchFamily="34" charset="-79"/>
                <a:cs typeface="Gisha" panose="020B0502040204020203" pitchFamily="34" charset="-79"/>
              </a:rPr>
              <a:t>REGRAS </a:t>
            </a:r>
            <a:r>
              <a:rPr lang="pt-BR" sz="5200" b="1" dirty="0" smtClean="0">
                <a:solidFill>
                  <a:schemeClr val="accent3">
                    <a:lumMod val="50000"/>
                  </a:schemeClr>
                </a:solidFill>
                <a:latin typeface="Gisha" panose="020B0502040204020203" pitchFamily="34" charset="-79"/>
                <a:cs typeface="Gisha" panose="020B0502040204020203" pitchFamily="34" charset="-79"/>
              </a:rPr>
              <a:t>PARA </a:t>
            </a:r>
            <a:r>
              <a:rPr lang="pt-BR" sz="5200" b="1" dirty="0" smtClean="0">
                <a:solidFill>
                  <a:schemeClr val="accent3">
                    <a:lumMod val="50000"/>
                  </a:schemeClr>
                </a:solidFill>
                <a:latin typeface="Gisha" panose="020B0502040204020203" pitchFamily="34" charset="-79"/>
                <a:cs typeface="Gisha" panose="020B0502040204020203" pitchFamily="34" charset="-79"/>
              </a:rPr>
              <a:t>OS RPPS</a:t>
            </a:r>
            <a:endParaRPr lang="pt-BR" sz="5200" b="1" dirty="0">
              <a:solidFill>
                <a:schemeClr val="accent3">
                  <a:lumMod val="50000"/>
                </a:schemeClr>
              </a:solidFill>
              <a:latin typeface="Gisha" panose="020B0502040204020203" pitchFamily="34" charset="-79"/>
              <a:cs typeface="Gisha" panose="020B0502040204020203" pitchFamily="34" charset="-79"/>
            </a:endParaRPr>
          </a:p>
        </p:txBody>
      </p:sp>
      <p:pic>
        <p:nvPicPr>
          <p:cNvPr id="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380" t="69948" r="1834" b="12202"/>
          <a:stretch/>
        </p:blipFill>
        <p:spPr>
          <a:xfrm>
            <a:off x="4241691" y="6079691"/>
            <a:ext cx="3708412" cy="778309"/>
          </a:xfrm>
          <a:prstGeom prst="rect">
            <a:avLst/>
          </a:prstGeom>
        </p:spPr>
      </p:pic>
      <p:sp>
        <p:nvSpPr>
          <p:cNvPr id="5" name="Text Box 7"/>
          <p:cNvSpPr txBox="1">
            <a:spLocks noChangeArrowheads="1"/>
          </p:cNvSpPr>
          <p:nvPr/>
        </p:nvSpPr>
        <p:spPr bwMode="auto">
          <a:xfrm>
            <a:off x="0" y="4558769"/>
            <a:ext cx="12191794" cy="1246495"/>
          </a:xfrm>
          <a:prstGeom prst="rect">
            <a:avLst/>
          </a:prstGeom>
          <a:noFill/>
          <a:ln>
            <a:noFill/>
          </a:ln>
          <a:effectLst/>
          <a:extLst/>
        </p:spPr>
        <p:txBody>
          <a:bodyPr wrap="square">
            <a:spAutoFit/>
          </a:bodyPr>
          <a:lstStyle/>
          <a:p>
            <a:pPr algn="ctr">
              <a:spcBef>
                <a:spcPts val="0"/>
              </a:spcBef>
              <a:defRPr/>
            </a:pPr>
            <a:endParaRPr lang="pt-BR" b="1" i="1" dirty="0">
              <a:solidFill>
                <a:srgbClr val="000000"/>
              </a:solidFill>
              <a:effectLst>
                <a:outerShdw blurRad="38100" dist="38100" dir="2700000" algn="tl">
                  <a:srgbClr val="C0C0C0"/>
                </a:outerShdw>
              </a:effectLst>
              <a:latin typeface="Calibri" panose="020F0502020204030204" pitchFamily="34" charset="0"/>
            </a:endParaRPr>
          </a:p>
          <a:p>
            <a:pPr algn="ctr">
              <a:spcBef>
                <a:spcPts val="0"/>
              </a:spcBef>
              <a:defRPr/>
            </a:pPr>
            <a:r>
              <a:rPr lang="pt-BR" sz="2100" b="1" i="1" dirty="0" smtClean="0">
                <a:solidFill>
                  <a:srgbClr val="000000"/>
                </a:solidFill>
                <a:effectLst>
                  <a:outerShdw blurRad="38100" dist="38100" dir="2700000" algn="tl">
                    <a:srgbClr val="C0C0C0"/>
                  </a:outerShdw>
                </a:effectLst>
                <a:latin typeface="Calibri" panose="020F0502020204030204" pitchFamily="34" charset="0"/>
              </a:rPr>
              <a:t>1º CONGRESSO BRASILEIRO DE INVESTIMENTOS DOS RPPS - ABIPEM</a:t>
            </a:r>
            <a:endParaRPr lang="pt-BR" sz="2100" b="1" i="1" dirty="0">
              <a:solidFill>
                <a:srgbClr val="000000"/>
              </a:solidFill>
              <a:effectLst>
                <a:outerShdw blurRad="38100" dist="38100" dir="2700000" algn="tl">
                  <a:srgbClr val="C0C0C0"/>
                </a:outerShdw>
              </a:effectLst>
              <a:latin typeface="Calibri" panose="020F0502020204030204" pitchFamily="34" charset="0"/>
            </a:endParaRPr>
          </a:p>
          <a:p>
            <a:pPr algn="r">
              <a:spcBef>
                <a:spcPts val="0"/>
              </a:spcBef>
              <a:defRPr/>
            </a:pPr>
            <a:endParaRPr lang="pt-BR" b="1" i="1" dirty="0">
              <a:solidFill>
                <a:srgbClr val="000000"/>
              </a:solidFill>
              <a:effectLst>
                <a:outerShdw blurRad="38100" dist="38100" dir="2700000" algn="tl">
                  <a:srgbClr val="C0C0C0"/>
                </a:outerShdw>
              </a:effectLst>
              <a:latin typeface="Calibri" panose="020F0502020204030204" pitchFamily="34" charset="0"/>
            </a:endParaRPr>
          </a:p>
          <a:p>
            <a:pPr algn="r">
              <a:spcBef>
                <a:spcPts val="0"/>
              </a:spcBef>
              <a:defRPr/>
            </a:pPr>
            <a:r>
              <a:rPr lang="pt-BR" b="1" i="1" dirty="0" smtClean="0">
                <a:solidFill>
                  <a:srgbClr val="000000"/>
                </a:solidFill>
                <a:effectLst>
                  <a:outerShdw blurRad="38100" dist="38100" dir="2700000" algn="tl">
                    <a:srgbClr val="C0C0C0"/>
                  </a:outerShdw>
                </a:effectLst>
                <a:latin typeface="Calibri" panose="020F0502020204030204" pitchFamily="34" charset="0"/>
              </a:rPr>
              <a:t>FLORIANÓPOLIS - SC - 13 DE MARÇO DE 2019</a:t>
            </a:r>
            <a:endParaRPr lang="pt-BR" b="1" i="1" dirty="0">
              <a:solidFill>
                <a:srgbClr val="000000"/>
              </a:solidFill>
              <a:effectLst>
                <a:outerShdw blurRad="38100" dist="38100" dir="2700000" algn="tl">
                  <a:srgbClr val="C0C0C0"/>
                </a:outerShdw>
              </a:effectLst>
              <a:latin typeface="Calibri" panose="020F0502020204030204" pitchFamily="34" charset="0"/>
            </a:endParaRPr>
          </a:p>
        </p:txBody>
      </p:sp>
    </p:spTree>
    <p:extLst>
      <p:ext uri="{BB962C8B-B14F-4D97-AF65-F5344CB8AC3E}">
        <p14:creationId xmlns:p14="http://schemas.microsoft.com/office/powerpoint/2010/main" val="1545536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9120336" cy="1077218"/>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Diagnóstico - Situação financeira dos Estados, DF e Municípios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2" name="Tabela 1"/>
          <p:cNvGraphicFramePr>
            <a:graphicFrameLocks noGrp="1"/>
          </p:cNvGraphicFramePr>
          <p:nvPr>
            <p:extLst>
              <p:ext uri="{D42A27DB-BD31-4B8C-83A1-F6EECF244321}">
                <p14:modId xmlns:p14="http://schemas.microsoft.com/office/powerpoint/2010/main" val="2379814997"/>
              </p:ext>
            </p:extLst>
          </p:nvPr>
        </p:nvGraphicFramePr>
        <p:xfrm>
          <a:off x="2279576" y="2780928"/>
          <a:ext cx="7272808" cy="1981200"/>
        </p:xfrm>
        <a:graphic>
          <a:graphicData uri="http://schemas.openxmlformats.org/drawingml/2006/table">
            <a:tbl>
              <a:tblPr firstRow="1" bandRow="1">
                <a:tableStyleId>{7DF18680-E054-41AD-8BC1-D1AEF772440D}</a:tableStyleId>
              </a:tblPr>
              <a:tblGrid>
                <a:gridCol w="3636404"/>
                <a:gridCol w="3636404"/>
              </a:tblGrid>
              <a:tr h="370840">
                <a:tc>
                  <a:txBody>
                    <a:bodyPr/>
                    <a:lstStyle/>
                    <a:p>
                      <a:pPr algn="ctr"/>
                      <a:r>
                        <a:rPr lang="pt-BR" sz="2000" dirty="0" smtClean="0"/>
                        <a:t>Resultado Financeiro</a:t>
                      </a:r>
                      <a:endParaRPr lang="pt-BR" sz="2000" dirty="0"/>
                    </a:p>
                  </a:txBody>
                  <a:tcPr/>
                </a:tc>
                <a:tc>
                  <a:txBody>
                    <a:bodyPr/>
                    <a:lstStyle/>
                    <a:p>
                      <a:pPr algn="ctr"/>
                      <a:r>
                        <a:rPr lang="pt-BR" sz="2000" dirty="0" smtClean="0"/>
                        <a:t>Valor em 2017</a:t>
                      </a:r>
                      <a:endParaRPr lang="pt-BR" sz="2000" dirty="0"/>
                    </a:p>
                  </a:txBody>
                  <a:tcPr/>
                </a:tc>
              </a:tr>
              <a:tr h="370840">
                <a:tc>
                  <a:txBody>
                    <a:bodyPr/>
                    <a:lstStyle/>
                    <a:p>
                      <a:pPr algn="ctr"/>
                      <a:r>
                        <a:rPr lang="pt-BR" sz="2000" dirty="0" smtClean="0"/>
                        <a:t>Estados / DF</a:t>
                      </a:r>
                      <a:endParaRPr lang="pt-BR" sz="2000" dirty="0"/>
                    </a:p>
                  </a:txBody>
                  <a:tcPr/>
                </a:tc>
                <a:tc>
                  <a:txBody>
                    <a:bodyPr/>
                    <a:lstStyle/>
                    <a:p>
                      <a:pPr algn="r"/>
                      <a:r>
                        <a:rPr lang="pt-BR" sz="2000" dirty="0" smtClean="0"/>
                        <a:t>- 93,4</a:t>
                      </a:r>
                      <a:endParaRPr lang="pt-BR" sz="2000" dirty="0"/>
                    </a:p>
                  </a:txBody>
                  <a:tcPr marR="1080000"/>
                </a:tc>
              </a:tr>
              <a:tr h="370840">
                <a:tc>
                  <a:txBody>
                    <a:bodyPr/>
                    <a:lstStyle/>
                    <a:p>
                      <a:pPr algn="ctr"/>
                      <a:r>
                        <a:rPr lang="pt-BR" sz="2000" dirty="0" smtClean="0"/>
                        <a:t>Capitais</a:t>
                      </a:r>
                      <a:endParaRPr lang="pt-BR" sz="2000" dirty="0"/>
                    </a:p>
                  </a:txBody>
                  <a:tcPr/>
                </a:tc>
                <a:tc>
                  <a:txBody>
                    <a:bodyPr/>
                    <a:lstStyle/>
                    <a:p>
                      <a:pPr algn="r"/>
                      <a:r>
                        <a:rPr lang="pt-BR" sz="2000" dirty="0" smtClean="0"/>
                        <a:t>- 7,2</a:t>
                      </a:r>
                      <a:endParaRPr lang="pt-BR" sz="2000" dirty="0"/>
                    </a:p>
                  </a:txBody>
                  <a:tcPr marR="1080000"/>
                </a:tc>
              </a:tr>
              <a:tr h="370840">
                <a:tc>
                  <a:txBody>
                    <a:bodyPr/>
                    <a:lstStyle/>
                    <a:p>
                      <a:pPr algn="ctr"/>
                      <a:r>
                        <a:rPr lang="pt-BR" sz="2000" dirty="0" smtClean="0"/>
                        <a:t>Outros Municípios</a:t>
                      </a:r>
                      <a:endParaRPr lang="pt-BR" sz="2000" dirty="0"/>
                    </a:p>
                  </a:txBody>
                  <a:tcPr/>
                </a:tc>
                <a:tc>
                  <a:txBody>
                    <a:bodyPr/>
                    <a:lstStyle/>
                    <a:p>
                      <a:pPr algn="r"/>
                      <a:r>
                        <a:rPr lang="pt-BR" sz="2000" dirty="0" smtClean="0"/>
                        <a:t>8,7</a:t>
                      </a:r>
                      <a:endParaRPr lang="pt-BR" sz="2000" dirty="0"/>
                    </a:p>
                  </a:txBody>
                  <a:tcPr marR="1080000"/>
                </a:tc>
              </a:tr>
              <a:tr h="370840">
                <a:tc>
                  <a:txBody>
                    <a:bodyPr/>
                    <a:lstStyle/>
                    <a:p>
                      <a:pPr algn="ctr"/>
                      <a:r>
                        <a:rPr lang="pt-BR" sz="2000" b="1" dirty="0" smtClean="0"/>
                        <a:t>TOTAL</a:t>
                      </a:r>
                      <a:endParaRPr lang="pt-BR" sz="2000" b="1" dirty="0"/>
                    </a:p>
                  </a:txBody>
                  <a:tcPr/>
                </a:tc>
                <a:tc>
                  <a:txBody>
                    <a:bodyPr/>
                    <a:lstStyle/>
                    <a:p>
                      <a:pPr algn="r"/>
                      <a:r>
                        <a:rPr lang="pt-BR" sz="2000" b="1" dirty="0" smtClean="0"/>
                        <a:t>-91,9</a:t>
                      </a:r>
                      <a:endParaRPr lang="pt-BR" sz="2000" b="1" dirty="0"/>
                    </a:p>
                  </a:txBody>
                  <a:tcPr marR="1080000"/>
                </a:tc>
              </a:tr>
            </a:tbl>
          </a:graphicData>
        </a:graphic>
      </p:graphicFrame>
      <p:sp>
        <p:nvSpPr>
          <p:cNvPr id="4" name="CaixaDeTexto 3"/>
          <p:cNvSpPr txBox="1"/>
          <p:nvPr/>
        </p:nvSpPr>
        <p:spPr>
          <a:xfrm>
            <a:off x="2207568" y="4869160"/>
            <a:ext cx="7837364" cy="276999"/>
          </a:xfrm>
          <a:prstGeom prst="rect">
            <a:avLst/>
          </a:prstGeom>
          <a:noFill/>
        </p:spPr>
        <p:txBody>
          <a:bodyPr wrap="square" rtlCol="0">
            <a:spAutoFit/>
          </a:bodyPr>
          <a:lstStyle/>
          <a:p>
            <a:pPr algn="just"/>
            <a:r>
              <a:rPr lang="pt-BR" sz="1200" dirty="0" smtClean="0">
                <a:latin typeface="+mn-lt"/>
              </a:rPr>
              <a:t>Fonte: SRPPS/SPREV/MF - CADPREV (extração em 30/04/2018) - Anuário Estatístico da Previdência Social - AEPS 2017.</a:t>
            </a:r>
            <a:endParaRPr lang="pt-BR" sz="1200" dirty="0">
              <a:latin typeface="+mn-lt"/>
            </a:endParaRPr>
          </a:p>
        </p:txBody>
      </p:sp>
    </p:spTree>
    <p:extLst>
      <p:ext uri="{BB962C8B-B14F-4D97-AF65-F5344CB8AC3E}">
        <p14:creationId xmlns:p14="http://schemas.microsoft.com/office/powerpoint/2010/main" val="244093333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07740" y="1657261"/>
            <a:ext cx="11809312" cy="4401205"/>
          </a:xfrm>
          <a:prstGeom prst="rect">
            <a:avLst/>
          </a:prstGeom>
        </p:spPr>
        <p:txBody>
          <a:bodyPr wrap="square">
            <a:spAutoFit/>
          </a:bodyPr>
          <a:lstStyle/>
          <a:p>
            <a:pPr algn="just"/>
            <a:r>
              <a:rPr lang="pt-BR" sz="2000" dirty="0">
                <a:latin typeface="+mn-lt"/>
              </a:rPr>
              <a:t>I - cinquenta e cinco anos de idade, para ambos os sexos;</a:t>
            </a:r>
          </a:p>
          <a:p>
            <a:pPr algn="just"/>
            <a:r>
              <a:rPr lang="pt-BR" sz="2000" dirty="0">
                <a:latin typeface="+mn-lt"/>
              </a:rPr>
              <a:t>II - vinte e cinco anos de contribuição, se mulher, e trinta anos de contribuição</a:t>
            </a:r>
            <a:r>
              <a:rPr lang="pt-BR" sz="2000" dirty="0" smtClean="0">
                <a:latin typeface="+mn-lt"/>
              </a:rPr>
              <a:t>, se </a:t>
            </a:r>
            <a:r>
              <a:rPr lang="pt-BR" sz="2000" dirty="0">
                <a:latin typeface="+mn-lt"/>
              </a:rPr>
              <a:t>homem; e</a:t>
            </a:r>
          </a:p>
          <a:p>
            <a:pPr algn="just"/>
            <a:r>
              <a:rPr lang="pt-BR" sz="2000" dirty="0">
                <a:latin typeface="+mn-lt"/>
              </a:rPr>
              <a:t>III - vinte anos de exercício em cargo de agente penitenciário </a:t>
            </a:r>
            <a:r>
              <a:rPr lang="pt-BR" sz="2000" dirty="0" smtClean="0">
                <a:latin typeface="+mn-lt"/>
              </a:rPr>
              <a:t>ou socioeducativo</a:t>
            </a:r>
            <a:r>
              <a:rPr lang="pt-BR" sz="2000" dirty="0">
                <a:latin typeface="+mn-lt"/>
              </a:rPr>
              <a:t>, para ambos os sexos.</a:t>
            </a:r>
          </a:p>
          <a:p>
            <a:pPr algn="just"/>
            <a:r>
              <a:rPr lang="pt-BR" sz="2000" dirty="0">
                <a:latin typeface="+mn-lt"/>
              </a:rPr>
              <a:t>§ 1º Lei complementar de iniciativa do Poder Executivo federal estabelecerá </a:t>
            </a:r>
            <a:r>
              <a:rPr lang="pt-BR" sz="2000" dirty="0" smtClean="0">
                <a:latin typeface="+mn-lt"/>
              </a:rPr>
              <a:t>a forma </a:t>
            </a:r>
            <a:r>
              <a:rPr lang="pt-BR" sz="2000" dirty="0">
                <a:latin typeface="+mn-lt"/>
              </a:rPr>
              <a:t>como a idade referida no inciso I do caput será ajustada, quando o aumento </a:t>
            </a:r>
            <a:r>
              <a:rPr lang="pt-BR" sz="2000" dirty="0" smtClean="0">
                <a:latin typeface="+mn-lt"/>
              </a:rPr>
              <a:t>na expectativa </a:t>
            </a:r>
            <a:r>
              <a:rPr lang="pt-BR" sz="2000" dirty="0">
                <a:latin typeface="+mn-lt"/>
              </a:rPr>
              <a:t>de sobrevida da população brasileira atingir os sessenta e cinco anos de idade</a:t>
            </a:r>
            <a:r>
              <a:rPr lang="pt-BR" sz="2000" dirty="0" smtClean="0">
                <a:latin typeface="+mn-lt"/>
              </a:rPr>
              <a:t>. </a:t>
            </a:r>
          </a:p>
          <a:p>
            <a:pPr algn="just"/>
            <a:r>
              <a:rPr lang="pt-BR" sz="2000" dirty="0" smtClean="0">
                <a:latin typeface="+mn-lt"/>
              </a:rPr>
              <a:t>§ 2º A partir de 1º de janeiro de 2020, o limite mínimo de atividade em cargo de </a:t>
            </a:r>
            <a:r>
              <a:rPr lang="pt-BR" sz="2000" dirty="0">
                <a:latin typeface="+mn-lt"/>
              </a:rPr>
              <a:t>agente penitenciário ou socioeducativo, a que se refere o inciso III do caput, passará a </a:t>
            </a:r>
            <a:r>
              <a:rPr lang="pt-BR" sz="2000" dirty="0" smtClean="0">
                <a:latin typeface="+mn-lt"/>
              </a:rPr>
              <a:t>ser acrescido </a:t>
            </a:r>
            <a:r>
              <a:rPr lang="pt-BR" sz="2000" dirty="0">
                <a:latin typeface="+mn-lt"/>
              </a:rPr>
              <a:t>em um ano a cada dois anos de exercício, até atingir vinte e cinco anos para </a:t>
            </a:r>
            <a:r>
              <a:rPr lang="pt-BR" sz="2000" dirty="0" smtClean="0">
                <a:latin typeface="+mn-lt"/>
              </a:rPr>
              <a:t>ambos os </a:t>
            </a:r>
            <a:r>
              <a:rPr lang="pt-BR" sz="2000" dirty="0">
                <a:latin typeface="+mn-lt"/>
              </a:rPr>
              <a:t>sexos</a:t>
            </a:r>
            <a:r>
              <a:rPr lang="pt-BR" sz="2000" dirty="0" smtClean="0">
                <a:latin typeface="+mn-lt"/>
              </a:rPr>
              <a:t>.</a:t>
            </a:r>
          </a:p>
          <a:p>
            <a:pPr algn="just"/>
            <a:r>
              <a:rPr lang="pt-BR" sz="2000" dirty="0" smtClean="0">
                <a:latin typeface="+mn-lt"/>
              </a:rPr>
              <a:t>.....................................................................</a:t>
            </a:r>
          </a:p>
          <a:p>
            <a:pPr algn="just"/>
            <a:r>
              <a:rPr lang="pt-BR" sz="2000" dirty="0">
                <a:latin typeface="+mn-lt"/>
              </a:rPr>
              <a:t>§ 6º Exclusivamente para os fins do disposto no inciso III do caput, </a:t>
            </a:r>
            <a:r>
              <a:rPr lang="pt-BR" sz="2000" dirty="0" smtClean="0">
                <a:latin typeface="+mn-lt"/>
              </a:rPr>
              <a:t>serão considerados </a:t>
            </a:r>
            <a:r>
              <a:rPr lang="pt-BR" sz="2000" dirty="0">
                <a:latin typeface="+mn-lt"/>
              </a:rPr>
              <a:t>o tempo de atividade militar nas Forças Armadas, nas polícias militares e </a:t>
            </a:r>
            <a:r>
              <a:rPr lang="pt-BR" sz="2000" dirty="0" smtClean="0">
                <a:latin typeface="+mn-lt"/>
              </a:rPr>
              <a:t>nos corpos </a:t>
            </a:r>
            <a:r>
              <a:rPr lang="pt-BR" sz="2000" dirty="0">
                <a:latin typeface="+mn-lt"/>
              </a:rPr>
              <a:t>de bombeiros militares e o tempo de atividade como policial dos órgãos a que </a:t>
            </a:r>
            <a:r>
              <a:rPr lang="pt-BR" sz="2000" dirty="0" smtClean="0">
                <a:latin typeface="+mn-lt"/>
              </a:rPr>
              <a:t>se referem </a:t>
            </a:r>
            <a:r>
              <a:rPr lang="pt-BR" sz="2000" dirty="0">
                <a:latin typeface="+mn-lt"/>
              </a:rPr>
              <a:t>o inciso IV do caput do art. 51, o inciso XIII do caput do art. 52 e os incisos I a IV </a:t>
            </a:r>
            <a:r>
              <a:rPr lang="pt-BR" sz="2000" dirty="0" smtClean="0">
                <a:latin typeface="+mn-lt"/>
              </a:rPr>
              <a:t>do caput </a:t>
            </a:r>
            <a:r>
              <a:rPr lang="pt-BR" sz="2000" dirty="0">
                <a:latin typeface="+mn-lt"/>
              </a:rPr>
              <a:t>do art. 144 da Constituição</a:t>
            </a:r>
            <a:r>
              <a:rPr lang="pt-BR" sz="2000" dirty="0" smtClean="0">
                <a:latin typeface="+mn-lt"/>
              </a:rPr>
              <a:t>.</a:t>
            </a:r>
            <a:endParaRPr lang="pt-BR" sz="2000" dirty="0">
              <a:latin typeface="+mn-lt"/>
            </a:endParaRPr>
          </a:p>
        </p:txBody>
      </p:sp>
      <p:sp>
        <p:nvSpPr>
          <p:cNvPr id="10" name="Retângulo 9"/>
          <p:cNvSpPr/>
          <p:nvPr/>
        </p:nvSpPr>
        <p:spPr>
          <a:xfrm>
            <a:off x="207740" y="1420571"/>
            <a:ext cx="11809312" cy="4816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de cantos arredondados 10"/>
          <p:cNvSpPr/>
          <p:nvPr/>
        </p:nvSpPr>
        <p:spPr>
          <a:xfrm>
            <a:off x="315752" y="112474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p:cNvSpPr txBox="1"/>
          <p:nvPr/>
        </p:nvSpPr>
        <p:spPr>
          <a:xfrm>
            <a:off x="315752" y="112474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120929628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63352" y="2492896"/>
            <a:ext cx="1180931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219706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219706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46956" y="2629117"/>
            <a:ext cx="11809312" cy="1938992"/>
          </a:xfrm>
          <a:prstGeom prst="rect">
            <a:avLst/>
          </a:prstGeom>
        </p:spPr>
        <p:txBody>
          <a:bodyPr wrap="square">
            <a:spAutoFit/>
          </a:bodyPr>
          <a:lstStyle/>
          <a:p>
            <a:pPr algn="just"/>
            <a:r>
              <a:rPr lang="pt-BR" sz="2000" dirty="0">
                <a:latin typeface="+mn-lt"/>
              </a:rPr>
              <a:t>Art. 6º Ressalvado o direito de opção à aposentadoria pelas </a:t>
            </a:r>
            <a:r>
              <a:rPr lang="pt-BR" sz="2000" dirty="0" smtClean="0">
                <a:latin typeface="+mn-lt"/>
              </a:rPr>
              <a:t>normas estabelecidas </a:t>
            </a:r>
            <a:r>
              <a:rPr lang="pt-BR" sz="2000" dirty="0">
                <a:latin typeface="+mn-lt"/>
              </a:rPr>
              <a:t>na lei complementar a que se refere o § 1º do art. 40 da Constituição, </a:t>
            </a:r>
            <a:r>
              <a:rPr lang="pt-BR" sz="2000" dirty="0" smtClean="0">
                <a:latin typeface="+mn-lt"/>
              </a:rPr>
              <a:t>o servidor </a:t>
            </a:r>
            <a:r>
              <a:rPr lang="pt-BR" sz="2000" dirty="0">
                <a:latin typeface="+mn-lt"/>
              </a:rPr>
              <a:t>público cujas atividades sejam exercidas com efetiva exposição a agentes nocivos </a:t>
            </a:r>
            <a:r>
              <a:rPr lang="pt-BR" sz="2000" dirty="0" smtClean="0">
                <a:latin typeface="+mn-lt"/>
              </a:rPr>
              <a:t> químicos</a:t>
            </a:r>
            <a:r>
              <a:rPr lang="pt-BR" sz="2000" dirty="0">
                <a:latin typeface="+mn-lt"/>
              </a:rPr>
              <a:t>, físicos e biológicos prejudiciais à saúde, ou associação desses agentes, vedada </a:t>
            </a:r>
            <a:r>
              <a:rPr lang="pt-BR" sz="2000" dirty="0" smtClean="0">
                <a:latin typeface="+mn-lt"/>
              </a:rPr>
              <a:t>a caracterização </a:t>
            </a:r>
            <a:r>
              <a:rPr lang="pt-BR" sz="2000" dirty="0">
                <a:latin typeface="+mn-lt"/>
              </a:rPr>
              <a:t>por categoria profissional ou ocupação e enquadramento por periculosidade</a:t>
            </a:r>
            <a:r>
              <a:rPr lang="pt-BR" sz="2000" dirty="0" smtClean="0">
                <a:latin typeface="+mn-lt"/>
              </a:rPr>
              <a:t>, que </a:t>
            </a:r>
            <a:r>
              <a:rPr lang="pt-BR" sz="2000" dirty="0">
                <a:latin typeface="+mn-lt"/>
              </a:rPr>
              <a:t>tenha ingressado no serviço público em cargo efetivo até a data de promulgação </a:t>
            </a:r>
            <a:r>
              <a:rPr lang="pt-BR" sz="2000" dirty="0" smtClean="0">
                <a:latin typeface="+mn-lt"/>
              </a:rPr>
              <a:t>desta Emenda </a:t>
            </a:r>
            <a:r>
              <a:rPr lang="pt-BR" sz="2000" dirty="0">
                <a:latin typeface="+mn-lt"/>
              </a:rPr>
              <a:t>à Constituição, poderá aposentar-se voluntariamente quando preencher</a:t>
            </a:r>
            <a:r>
              <a:rPr lang="pt-BR" sz="2000" dirty="0" smtClean="0">
                <a:latin typeface="+mn-lt"/>
              </a:rPr>
              <a:t>, cumulativamente</a:t>
            </a:r>
            <a:r>
              <a:rPr lang="pt-BR" sz="2000" dirty="0">
                <a:latin typeface="+mn-lt"/>
              </a:rPr>
              <a:t>, os seguintes requisitos:</a:t>
            </a:r>
          </a:p>
        </p:txBody>
      </p:sp>
      <p:sp>
        <p:nvSpPr>
          <p:cNvPr id="10" name="CaixaDeTexto 9"/>
          <p:cNvSpPr txBox="1"/>
          <p:nvPr/>
        </p:nvSpPr>
        <p:spPr>
          <a:xfrm>
            <a:off x="-1" y="692696"/>
            <a:ext cx="9840417" cy="1077218"/>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Transição </a:t>
            </a:r>
            <a:r>
              <a:rPr lang="pt-BR" sz="3200" b="1" dirty="0">
                <a:solidFill>
                  <a:schemeClr val="accent3">
                    <a:lumMod val="50000"/>
                  </a:schemeClr>
                </a:solidFill>
                <a:latin typeface="Gisha" panose="020B0502040204020203" pitchFamily="34" charset="-79"/>
                <a:cs typeface="Gisha" panose="020B0502040204020203" pitchFamily="34" charset="-79"/>
              </a:rPr>
              <a:t>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expostos </a:t>
            </a:r>
            <a:r>
              <a:rPr lang="pt-BR" sz="3200" b="1" dirty="0">
                <a:solidFill>
                  <a:schemeClr val="accent3">
                    <a:lumMod val="50000"/>
                  </a:schemeClr>
                </a:solidFill>
                <a:latin typeface="Gisha" panose="020B0502040204020203" pitchFamily="34" charset="-79"/>
                <a:cs typeface="Gisha" panose="020B0502040204020203" pitchFamily="34" charset="-79"/>
              </a:rPr>
              <a:t>a agentes químicos, físicos e biológicos</a:t>
            </a:r>
          </a:p>
        </p:txBody>
      </p:sp>
    </p:spTree>
    <p:extLst>
      <p:ext uri="{BB962C8B-B14F-4D97-AF65-F5344CB8AC3E}">
        <p14:creationId xmlns:p14="http://schemas.microsoft.com/office/powerpoint/2010/main" val="226446965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2574" y="545699"/>
            <a:ext cx="8915400"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expostos a agentes químicos, físicos e biológicos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4014154049"/>
              </p:ext>
            </p:extLst>
          </p:nvPr>
        </p:nvGraphicFramePr>
        <p:xfrm>
          <a:off x="329324" y="1781726"/>
          <a:ext cx="2454308" cy="2943417"/>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gridCol w="1272012">
                  <a:extLst>
                    <a:ext uri="{9D8B030D-6E8A-4147-A177-3AD203B41FA5}">
                      <a16:colId xmlns="" xmlns:a16="http://schemas.microsoft.com/office/drawing/2014/main" val="1854705044"/>
                    </a:ext>
                  </a:extLst>
                </a:gridCol>
              </a:tblGrid>
              <a:tr h="559305">
                <a:tc gridSpan="2">
                  <a:txBody>
                    <a:bodyPr/>
                    <a:lstStyle/>
                    <a:p>
                      <a:pPr algn="ctr"/>
                      <a:r>
                        <a:rPr lang="pt-BR" sz="1300" kern="1200" dirty="0">
                          <a:latin typeface="+mn-lt"/>
                          <a:cs typeface="Calibri"/>
                        </a:rPr>
                        <a:t>Tempo de</a:t>
                      </a:r>
                    </a:p>
                    <a:p>
                      <a:pPr algn="ctr"/>
                      <a:r>
                        <a:rPr lang="pt-BR" sz="1300" b="1" kern="1200" dirty="0">
                          <a:solidFill>
                            <a:schemeClr val="bg1"/>
                          </a:solidFill>
                          <a:latin typeface="+mn-lt"/>
                          <a:ea typeface="+mn-ea"/>
                          <a:cs typeface="Calibri"/>
                        </a:rPr>
                        <a:t>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pPr algn="ct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no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no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8" name="Plus 3"/>
          <p:cNvSpPr/>
          <p:nvPr/>
        </p:nvSpPr>
        <p:spPr>
          <a:xfrm>
            <a:off x="2947575" y="3290432"/>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CaixaDeTexto 23">
            <a:extLst>
              <a:ext uri="{FF2B5EF4-FFF2-40B4-BE49-F238E27FC236}">
                <a16:creationId xmlns="" xmlns:a16="http://schemas.microsoft.com/office/drawing/2014/main" id="{AA37E516-2D83-4B68-838E-69C4726F22CD}"/>
              </a:ext>
            </a:extLst>
          </p:cNvPr>
          <p:cNvSpPr txBox="1"/>
          <p:nvPr/>
        </p:nvSpPr>
        <p:spPr>
          <a:xfrm>
            <a:off x="1172163" y="2543672"/>
            <a:ext cx="1434601" cy="764518"/>
          </a:xfrm>
          <a:prstGeom prst="rect">
            <a:avLst/>
          </a:prstGeom>
          <a:noFill/>
        </p:spPr>
        <p:txBody>
          <a:bodyPr wrap="square" lIns="71323" tIns="35662" rIns="71323" bIns="35662" rtlCol="0">
            <a:spAutoFit/>
          </a:bodyPr>
          <a:lstStyle/>
          <a:p>
            <a:pPr algn="ctr"/>
            <a:r>
              <a:rPr lang="pt-BR" sz="1500" b="1" dirty="0">
                <a:solidFill>
                  <a:srgbClr val="595959"/>
                </a:solidFill>
              </a:rPr>
              <a:t>2</a:t>
            </a:r>
            <a:r>
              <a:rPr lang="pt-BR" sz="1500" b="1" dirty="0" smtClean="0">
                <a:solidFill>
                  <a:srgbClr val="595959"/>
                </a:solidFill>
              </a:rPr>
              <a:t>5 anos de efetiva exposição</a:t>
            </a:r>
            <a:endParaRPr lang="pt-BR" sz="1500" b="1" dirty="0">
              <a:solidFill>
                <a:srgbClr val="595959"/>
              </a:solidFill>
            </a:endParaRPr>
          </a:p>
        </p:txBody>
      </p:sp>
      <p:graphicFrame>
        <p:nvGraphicFramePr>
          <p:cNvPr id="3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nvPr>
        </p:nvGraphicFramePr>
        <p:xfrm>
          <a:off x="3365873" y="2369390"/>
          <a:ext cx="1710161" cy="2088485"/>
        </p:xfrm>
        <a:graphic>
          <a:graphicData uri="http://schemas.openxmlformats.org/drawingml/2006/table">
            <a:tbl>
              <a:tblPr firstRow="1" bandRow="1">
                <a:tableStyleId>{F5AB1C69-6EDB-4FF4-983F-18BD219EF322}</a:tableStyleId>
              </a:tblPr>
              <a:tblGrid>
                <a:gridCol w="900607">
                  <a:extLst>
                    <a:ext uri="{9D8B030D-6E8A-4147-A177-3AD203B41FA5}">
                      <a16:colId xmlns="" xmlns:a16="http://schemas.microsoft.com/office/drawing/2014/main" val="20000"/>
                    </a:ext>
                  </a:extLst>
                </a:gridCol>
                <a:gridCol w="809554">
                  <a:extLst>
                    <a:ext uri="{9D8B030D-6E8A-4147-A177-3AD203B41FA5}">
                      <a16:colId xmlns="" xmlns:a16="http://schemas.microsoft.com/office/drawing/2014/main" val="1854705044"/>
                    </a:ext>
                  </a:extLst>
                </a:gridCol>
              </a:tblGrid>
              <a:tr h="382815">
                <a:tc>
                  <a:txBody>
                    <a:bodyPr/>
                    <a:lstStyle/>
                    <a:p>
                      <a:pPr algn="ctr"/>
                      <a:r>
                        <a:rPr lang="pt-BR" sz="1600" b="1" kern="1200" dirty="0">
                          <a:solidFill>
                            <a:schemeClr val="bg1"/>
                          </a:solidFill>
                          <a:latin typeface="Calibri"/>
                          <a:ea typeface="+mn-ea"/>
                          <a:cs typeface="Calibri"/>
                        </a:rPr>
                        <a:t>Tempo de </a:t>
                      </a:r>
                      <a:r>
                        <a:rPr lang="pt-BR" sz="1600" b="1" kern="1200" dirty="0" smtClean="0">
                          <a:solidFill>
                            <a:schemeClr val="bg1"/>
                          </a:solidFill>
                          <a:latin typeface="Calibri"/>
                          <a:ea typeface="+mn-ea"/>
                          <a:cs typeface="Calibri"/>
                        </a:rPr>
                        <a:t>Serviço </a:t>
                      </a:r>
                      <a:r>
                        <a:rPr lang="pt-BR" sz="1600" b="1" kern="1200" dirty="0">
                          <a:solidFill>
                            <a:schemeClr val="bg1"/>
                          </a:solidFill>
                          <a:latin typeface="Calibri"/>
                          <a:ea typeface="+mn-ea"/>
                          <a:cs typeface="Calibri"/>
                        </a:rPr>
                        <a:t>Público</a:t>
                      </a:r>
                      <a:r>
                        <a:rPr lang="pt-BR" sz="1600" b="1" kern="1200" baseline="30000" dirty="0">
                          <a:solidFill>
                            <a:schemeClr val="bg1"/>
                          </a:solidFill>
                          <a:latin typeface="Calibri"/>
                          <a:ea typeface="+mn-ea"/>
                          <a:cs typeface="Calibri"/>
                        </a:rPr>
                        <a:t> </a:t>
                      </a:r>
                    </a:p>
                  </a:txBody>
                  <a:tcPr marL="68580" marR="68580" anchor="ctr">
                    <a:lnL w="12700" cap="flat" cmpd="sng" algn="ctr">
                      <a:solidFill>
                        <a:srgbClr val="AFABAB"/>
                      </a:solidFill>
                      <a:prstDash val="sysDot"/>
                      <a:round/>
                      <a:headEnd type="none" w="med" len="med"/>
                      <a:tailEnd type="none" w="med" len="med"/>
                    </a:lnL>
                    <a:lnR w="12700" cap="flat" cmpd="sng" algn="ctr">
                      <a:solidFill>
                        <a:prstClr val="white"/>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600" kern="1200" dirty="0">
                          <a:latin typeface="Calibri"/>
                          <a:cs typeface="Calibri"/>
                        </a:rPr>
                        <a:t>Tempo</a:t>
                      </a:r>
                      <a:br>
                        <a:rPr lang="pt-BR" sz="1600" kern="1200" dirty="0">
                          <a:latin typeface="Calibri"/>
                          <a:cs typeface="Calibri"/>
                        </a:rPr>
                      </a:br>
                      <a:r>
                        <a:rPr lang="pt-BR" sz="1600" kern="1200" dirty="0">
                          <a:latin typeface="Calibri"/>
                          <a:cs typeface="Calibri"/>
                        </a:rPr>
                        <a:t>de</a:t>
                      </a:r>
                    </a:p>
                    <a:p>
                      <a:pPr algn="ctr"/>
                      <a:r>
                        <a:rPr lang="pt-BR" sz="1600" b="1" kern="1200" dirty="0">
                          <a:solidFill>
                            <a:schemeClr val="bg1"/>
                          </a:solidFill>
                          <a:latin typeface="Calibri"/>
                          <a:ea typeface="+mn-ea"/>
                          <a:cs typeface="Calibri"/>
                        </a:rPr>
                        <a:t>Cargo</a:t>
                      </a:r>
                    </a:p>
                  </a:txBody>
                  <a:tcPr marL="68580" marR="68580" anchor="ctr">
                    <a:lnL w="12700" cap="flat" cmpd="sng" algn="ctr">
                      <a:solidFill>
                        <a:prstClr val="white"/>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021685">
                <a:tc>
                  <a:txBody>
                    <a:bodyPr/>
                    <a:lstStyle/>
                    <a:p>
                      <a:pPr algn="ctr"/>
                      <a:r>
                        <a:rPr lang="pt-BR" sz="1600" b="1" kern="1200" dirty="0">
                          <a:solidFill>
                            <a:srgbClr val="595959"/>
                          </a:solidFill>
                          <a:latin typeface="Calibri"/>
                          <a:ea typeface="+mn-ea"/>
                          <a:cs typeface="Calibri"/>
                        </a:rPr>
                        <a:t>20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1" kern="1200" dirty="0">
                          <a:solidFill>
                            <a:srgbClr val="595959"/>
                          </a:solidFill>
                          <a:latin typeface="Calibri"/>
                          <a:ea typeface="+mn-ea"/>
                          <a:cs typeface="Calibri"/>
                        </a:rPr>
                        <a:t>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nvPr>
        </p:nvGraphicFramePr>
        <p:xfrm>
          <a:off x="5628288" y="1781726"/>
          <a:ext cx="6372368" cy="2823492"/>
        </p:xfrm>
        <a:graphic>
          <a:graphicData uri="http://schemas.openxmlformats.org/drawingml/2006/table">
            <a:tbl>
              <a:tblPr firstRow="1" bandRow="1">
                <a:tableStyleId>{F5AB1C69-6EDB-4FF4-983F-18BD219EF322}</a:tableStyleId>
              </a:tblPr>
              <a:tblGrid>
                <a:gridCol w="6372368">
                  <a:extLst>
                    <a:ext uri="{9D8B030D-6E8A-4147-A177-3AD203B41FA5}">
                      <a16:colId xmlns="" xmlns:a16="http://schemas.microsoft.com/office/drawing/2014/main" val="1854705044"/>
                    </a:ext>
                  </a:extLst>
                </a:gridCol>
              </a:tblGrid>
              <a:tr h="487742">
                <a:tc>
                  <a:txBody>
                    <a:bodyPr/>
                    <a:lstStyle/>
                    <a:p>
                      <a:pPr algn="ctr"/>
                      <a:r>
                        <a:rPr lang="pt-BR" sz="1500" kern="1200" dirty="0">
                          <a:latin typeface="+mn-lt"/>
                          <a:cs typeface="Calibri"/>
                        </a:rPr>
                        <a:t>Pontos</a:t>
                      </a:r>
                      <a:r>
                        <a:rPr lang="pt-BR" sz="1500" kern="1200" baseline="0" dirty="0">
                          <a:latin typeface="+mn-lt"/>
                          <a:cs typeface="Calibri"/>
                        </a:rPr>
                        <a:t> </a:t>
                      </a:r>
                      <a:r>
                        <a:rPr lang="pt-BR" sz="1500" b="1" kern="1200" dirty="0">
                          <a:solidFill>
                            <a:schemeClr val="bg1"/>
                          </a:solidFill>
                          <a:latin typeface="+mn-lt"/>
                          <a:ea typeface="+mn-ea"/>
                          <a:cs typeface="Calibri"/>
                        </a:rPr>
                        <a:t>(Idade + Tempo de 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35750">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6" name="Gráfico 28">
            <a:extLst>
              <a:ext uri="{FF2B5EF4-FFF2-40B4-BE49-F238E27FC236}">
                <a16:creationId xmlns="" xmlns:a16="http://schemas.microsoft.com/office/drawing/2014/main" id="{1D94A647-4906-44B4-9AC1-6C8DFEC332B5}"/>
              </a:ext>
            </a:extLst>
          </p:cNvPr>
          <p:cNvGraphicFramePr/>
          <p:nvPr>
            <p:extLst>
              <p:ext uri="{D42A27DB-BD31-4B8C-83A1-F6EECF244321}">
                <p14:modId xmlns:p14="http://schemas.microsoft.com/office/powerpoint/2010/main" val="2641883109"/>
              </p:ext>
            </p:extLst>
          </p:nvPr>
        </p:nvGraphicFramePr>
        <p:xfrm>
          <a:off x="5898148" y="1781726"/>
          <a:ext cx="8172568" cy="2705972"/>
        </p:xfrm>
        <a:graphic>
          <a:graphicData uri="http://schemas.openxmlformats.org/drawingml/2006/chart">
            <c:chart xmlns:c="http://schemas.openxmlformats.org/drawingml/2006/chart" xmlns:r="http://schemas.openxmlformats.org/officeDocument/2006/relationships" r:id="rId2"/>
          </a:graphicData>
        </a:graphic>
      </p:graphicFrame>
      <p:sp>
        <p:nvSpPr>
          <p:cNvPr id="37" name="Plus 45"/>
          <p:cNvSpPr/>
          <p:nvPr/>
        </p:nvSpPr>
        <p:spPr>
          <a:xfrm>
            <a:off x="5159896" y="3266319"/>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tângulo 1"/>
          <p:cNvSpPr/>
          <p:nvPr/>
        </p:nvSpPr>
        <p:spPr>
          <a:xfrm>
            <a:off x="11640616" y="4357693"/>
            <a:ext cx="216024" cy="10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300718033"/>
              </p:ext>
            </p:extLst>
          </p:nvPr>
        </p:nvGraphicFramePr>
        <p:xfrm>
          <a:off x="1698161" y="5013176"/>
          <a:ext cx="8286271" cy="1478016"/>
        </p:xfrm>
        <a:graphic>
          <a:graphicData uri="http://schemas.openxmlformats.org/drawingml/2006/table">
            <a:tbl>
              <a:tblPr firstRow="1" bandRow="1">
                <a:tableStyleId>{F5AB1C69-6EDB-4FF4-983F-18BD219EF322}</a:tableStyleId>
              </a:tblPr>
              <a:tblGrid>
                <a:gridCol w="2665756">
                  <a:extLst>
                    <a:ext uri="{9D8B030D-6E8A-4147-A177-3AD203B41FA5}">
                      <a16:colId xmlns="" xmlns:a16="http://schemas.microsoft.com/office/drawing/2014/main" val="20000"/>
                    </a:ext>
                  </a:extLst>
                </a:gridCol>
                <a:gridCol w="5620515">
                  <a:extLst>
                    <a:ext uri="{9D8B030D-6E8A-4147-A177-3AD203B41FA5}">
                      <a16:colId xmlns="" xmlns:a16="http://schemas.microsoft.com/office/drawing/2014/main" val="1854705044"/>
                    </a:ext>
                  </a:extLst>
                </a:gridCol>
              </a:tblGrid>
              <a:tr h="24362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bg1"/>
                          </a:solidFill>
                          <a:effectLst/>
                          <a:latin typeface="+mn-lt"/>
                          <a:cs typeface="Arial" charset="0"/>
                        </a:rPr>
                        <a:t>Regra de Cálculo de Benefício</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endParaRPr lang="pt-B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extLst>
                  <a:ext uri="{0D108BD9-81ED-4DB2-BD59-A6C34878D82A}">
                    <a16:rowId xmlns="" xmlns:a16="http://schemas.microsoft.com/office/drawing/2014/main" val="3764037998"/>
                  </a:ext>
                </a:extLst>
              </a:tr>
              <a:tr h="472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até 31/12/2003</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mn-lt"/>
                          <a:cs typeface="Calibri"/>
                        </a:rPr>
                        <a:t>Mantida integralidade aos </a:t>
                      </a:r>
                      <a:r>
                        <a:rPr kumimoji="0" lang="pt-BR" sz="1800" b="0" i="0" u="none" strike="noStrike" cap="none" normalizeH="0" baseline="0" dirty="0" smtClean="0">
                          <a:ln>
                            <a:noFill/>
                          </a:ln>
                          <a:solidFill>
                            <a:schemeClr val="tx1"/>
                          </a:solidFill>
                          <a:effectLst/>
                          <a:latin typeface="+mn-lt"/>
                          <a:cs typeface="Calibri"/>
                        </a:rPr>
                        <a:t>60 anos para ambos os sexos.</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460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após 31/12/2003</a:t>
                      </a:r>
                      <a:endParaRPr kumimoji="0" lang="pt-BR" sz="1800" b="1" i="0" u="none" strike="noStrike" cap="none" normalizeH="0" baseline="0" dirty="0">
                        <a:ln>
                          <a:noFill/>
                        </a:ln>
                        <a:solidFill>
                          <a:srgbClr val="000000"/>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mn-lt"/>
                          <a:cs typeface="Calibri"/>
                        </a:rPr>
                        <a:t>60% + 2% mesmo </a:t>
                      </a:r>
                      <a:r>
                        <a:rPr kumimoji="0" lang="pt-BR" sz="1800" b="0" i="0" u="none" strike="noStrike" cap="none" normalizeH="0" baseline="0" dirty="0">
                          <a:ln>
                            <a:noFill/>
                          </a:ln>
                          <a:solidFill>
                            <a:schemeClr val="tx1"/>
                          </a:solidFill>
                          <a:effectLst/>
                          <a:latin typeface="+mn-lt"/>
                          <a:cs typeface="Calibri"/>
                        </a:rPr>
                        <a:t>c</a:t>
                      </a:r>
                      <a:r>
                        <a:rPr kumimoji="0" lang="pt-BR" sz="1800" b="0" i="0" u="none" strike="noStrike" cap="none" normalizeH="0" baseline="0" dirty="0" smtClean="0">
                          <a:ln>
                            <a:noFill/>
                          </a:ln>
                          <a:solidFill>
                            <a:schemeClr val="tx1"/>
                          </a:solidFill>
                          <a:effectLst/>
                          <a:latin typeface="+mn-lt"/>
                          <a:cs typeface="Calibri"/>
                        </a:rPr>
                        <a:t>ritério </a:t>
                      </a:r>
                      <a:r>
                        <a:rPr kumimoji="0" lang="pt-BR" sz="1800" b="0" i="0" u="none" strike="noStrike" cap="none" normalizeH="0" baseline="0" dirty="0">
                          <a:ln>
                            <a:noFill/>
                          </a:ln>
                          <a:solidFill>
                            <a:schemeClr val="tx1"/>
                          </a:solidFill>
                          <a:effectLst/>
                          <a:latin typeface="+mn-lt"/>
                          <a:cs typeface="Calibri"/>
                        </a:rPr>
                        <a:t>do RGPS (teto do RGPS aplicado após a criação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39"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3">
            <a:extLst>
              <a:ext uri="{28A0092B-C50C-407E-A947-70E740481C1C}">
                <a14:useLocalDpi xmlns:a14="http://schemas.microsoft.com/office/drawing/2010/main" val="0"/>
              </a:ext>
            </a:extLst>
          </a:blip>
          <a:srcRect l="4281" t="7935" r="82816" b="72751"/>
          <a:stretch/>
        </p:blipFill>
        <p:spPr>
          <a:xfrm>
            <a:off x="510810" y="3722369"/>
            <a:ext cx="622956" cy="680639"/>
          </a:xfrm>
          <a:prstGeom prst="rect">
            <a:avLst/>
          </a:prstGeom>
        </p:spPr>
      </p:pic>
      <p:pic>
        <p:nvPicPr>
          <p:cNvPr id="40"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3">
            <a:extLst>
              <a:ext uri="{28A0092B-C50C-407E-A947-70E740481C1C}">
                <a14:useLocalDpi xmlns:a14="http://schemas.microsoft.com/office/drawing/2010/main" val="0"/>
              </a:ext>
            </a:extLst>
          </a:blip>
          <a:srcRect l="80745" t="6298" r="2290" b="72915"/>
          <a:stretch/>
        </p:blipFill>
        <p:spPr>
          <a:xfrm>
            <a:off x="411135" y="2531581"/>
            <a:ext cx="761028" cy="680639"/>
          </a:xfrm>
          <a:prstGeom prst="rect">
            <a:avLst/>
          </a:prstGeom>
        </p:spPr>
      </p:pic>
      <p:sp>
        <p:nvSpPr>
          <p:cNvPr id="24" name="CaixaDeTexto 23">
            <a:extLst>
              <a:ext uri="{FF2B5EF4-FFF2-40B4-BE49-F238E27FC236}">
                <a16:creationId xmlns="" xmlns:a16="http://schemas.microsoft.com/office/drawing/2014/main" id="{AA37E516-2D83-4B68-838E-69C4726F22CD}"/>
              </a:ext>
            </a:extLst>
          </p:cNvPr>
          <p:cNvSpPr txBox="1"/>
          <p:nvPr/>
        </p:nvSpPr>
        <p:spPr>
          <a:xfrm>
            <a:off x="1172162" y="3662420"/>
            <a:ext cx="1434601" cy="764518"/>
          </a:xfrm>
          <a:prstGeom prst="rect">
            <a:avLst/>
          </a:prstGeom>
          <a:noFill/>
        </p:spPr>
        <p:txBody>
          <a:bodyPr wrap="square" lIns="71323" tIns="35662" rIns="71323" bIns="35662" rtlCol="0">
            <a:spAutoFit/>
          </a:bodyPr>
          <a:lstStyle/>
          <a:p>
            <a:pPr algn="ctr"/>
            <a:r>
              <a:rPr lang="pt-BR" sz="1500" b="1" dirty="0">
                <a:solidFill>
                  <a:srgbClr val="595959"/>
                </a:solidFill>
              </a:rPr>
              <a:t>2</a:t>
            </a:r>
            <a:r>
              <a:rPr lang="pt-BR" sz="1500" b="1" dirty="0" smtClean="0">
                <a:solidFill>
                  <a:srgbClr val="595959"/>
                </a:solidFill>
              </a:rPr>
              <a:t>5 anos de efetiva exposição</a:t>
            </a:r>
            <a:endParaRPr lang="pt-BR" sz="1500" b="1" dirty="0">
              <a:solidFill>
                <a:srgbClr val="595959"/>
              </a:solidFill>
            </a:endParaRPr>
          </a:p>
        </p:txBody>
      </p:sp>
    </p:spTree>
    <p:extLst>
      <p:ext uri="{BB962C8B-B14F-4D97-AF65-F5344CB8AC3E}">
        <p14:creationId xmlns:p14="http://schemas.microsoft.com/office/powerpoint/2010/main" val="304247116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07740" y="1873285"/>
            <a:ext cx="11809312" cy="3785652"/>
          </a:xfrm>
          <a:prstGeom prst="rect">
            <a:avLst/>
          </a:prstGeom>
        </p:spPr>
        <p:txBody>
          <a:bodyPr wrap="square">
            <a:spAutoFit/>
          </a:bodyPr>
          <a:lstStyle/>
          <a:p>
            <a:pPr algn="just"/>
            <a:r>
              <a:rPr lang="pt-BR" sz="2000" dirty="0">
                <a:latin typeface="+mn-lt"/>
              </a:rPr>
              <a:t>I - somatório da idade e do tempo de contribuição, incluídas as frações</a:t>
            </a:r>
            <a:r>
              <a:rPr lang="pt-BR" sz="2000" dirty="0" smtClean="0">
                <a:latin typeface="+mn-lt"/>
              </a:rPr>
              <a:t>, equivalente </a:t>
            </a:r>
            <a:r>
              <a:rPr lang="pt-BR" sz="2000" dirty="0">
                <a:latin typeface="+mn-lt"/>
              </a:rPr>
              <a:t>a oitenta e seis pontos, para ambos os sexos, sujeita a vinte e cinco anos </a:t>
            </a:r>
            <a:r>
              <a:rPr lang="pt-BR" sz="2000" dirty="0" smtClean="0">
                <a:latin typeface="+mn-lt"/>
              </a:rPr>
              <a:t>de efetiva </a:t>
            </a:r>
            <a:r>
              <a:rPr lang="pt-BR" sz="2000" dirty="0">
                <a:latin typeface="+mn-lt"/>
              </a:rPr>
              <a:t>exposição e contribuição;</a:t>
            </a:r>
          </a:p>
          <a:p>
            <a:pPr algn="just"/>
            <a:r>
              <a:rPr lang="pt-BR" sz="2000" dirty="0">
                <a:latin typeface="+mn-lt"/>
              </a:rPr>
              <a:t>II - vinte anos de efetivo exercício no serviço público; </a:t>
            </a:r>
            <a:r>
              <a:rPr lang="pt-BR" sz="2000" dirty="0" smtClean="0">
                <a:latin typeface="+mn-lt"/>
              </a:rPr>
              <a:t>e </a:t>
            </a:r>
            <a:endParaRPr lang="pt-BR" sz="2000" dirty="0">
              <a:latin typeface="+mn-lt"/>
            </a:endParaRPr>
          </a:p>
          <a:p>
            <a:pPr algn="just"/>
            <a:r>
              <a:rPr lang="pt-BR" sz="2000" dirty="0">
                <a:latin typeface="+mn-lt"/>
              </a:rPr>
              <a:t>III - cinco anos no cargo efetivo em que se der a aposentadoria.</a:t>
            </a:r>
          </a:p>
          <a:p>
            <a:pPr algn="just"/>
            <a:r>
              <a:rPr lang="pt-BR" sz="2000" dirty="0">
                <a:latin typeface="+mn-lt"/>
              </a:rPr>
              <a:t>§ 1º A partir de 1º de janeiro de 2020, a pontuação referida o inciso I </a:t>
            </a:r>
            <a:r>
              <a:rPr lang="pt-BR" sz="2000" dirty="0" smtClean="0">
                <a:latin typeface="+mn-lt"/>
              </a:rPr>
              <a:t>do caput </a:t>
            </a:r>
            <a:r>
              <a:rPr lang="pt-BR" sz="2000" dirty="0">
                <a:latin typeface="+mn-lt"/>
              </a:rPr>
              <a:t>será acrescida de um ponto a cada ano, até atingir o limite de noventa e nove </a:t>
            </a:r>
            <a:r>
              <a:rPr lang="pt-BR" sz="2000" dirty="0" smtClean="0">
                <a:latin typeface="+mn-lt"/>
              </a:rPr>
              <a:t>pontos em </a:t>
            </a:r>
            <a:r>
              <a:rPr lang="pt-BR" sz="2000" dirty="0">
                <a:latin typeface="+mn-lt"/>
              </a:rPr>
              <a:t>atividade especial sujeita a vinte e cinco anos de efetiva exposição e contribuição</a:t>
            </a:r>
            <a:r>
              <a:rPr lang="pt-BR" sz="2000" dirty="0" smtClean="0">
                <a:latin typeface="+mn-lt"/>
              </a:rPr>
              <a:t>. </a:t>
            </a:r>
            <a:endParaRPr lang="pt-BR" sz="2000" dirty="0">
              <a:latin typeface="+mn-lt"/>
            </a:endParaRPr>
          </a:p>
          <a:p>
            <a:pPr algn="just"/>
            <a:r>
              <a:rPr lang="pt-BR" sz="2000" dirty="0">
                <a:latin typeface="+mn-lt"/>
              </a:rPr>
              <a:t>§ 2º Lei complementar estabelecerá a forma como a pontuação referida </a:t>
            </a:r>
            <a:r>
              <a:rPr lang="pt-BR" sz="2000" dirty="0" smtClean="0">
                <a:latin typeface="+mn-lt"/>
              </a:rPr>
              <a:t>no inciso </a:t>
            </a:r>
            <a:r>
              <a:rPr lang="pt-BR" sz="2000" dirty="0">
                <a:latin typeface="+mn-lt"/>
              </a:rPr>
              <a:t>I do caput será ajustada após o término do período de majoração a que se refere o </a:t>
            </a:r>
            <a:r>
              <a:rPr lang="pt-BR" sz="2000" dirty="0" smtClean="0">
                <a:latin typeface="+mn-lt"/>
              </a:rPr>
              <a:t>§ 1º</a:t>
            </a:r>
            <a:r>
              <a:rPr lang="pt-BR" sz="2000" dirty="0">
                <a:latin typeface="+mn-lt"/>
              </a:rPr>
              <a:t>, quando o aumento na expectativa de sobrevida da população brasileira atingir </a:t>
            </a:r>
            <a:r>
              <a:rPr lang="pt-BR" sz="2000" dirty="0" smtClean="0">
                <a:latin typeface="+mn-lt"/>
              </a:rPr>
              <a:t>os sessenta </a:t>
            </a:r>
            <a:r>
              <a:rPr lang="pt-BR" sz="2000" dirty="0">
                <a:latin typeface="+mn-lt"/>
              </a:rPr>
              <a:t>e cinco anos de idade.</a:t>
            </a:r>
          </a:p>
          <a:p>
            <a:pPr algn="just"/>
            <a:r>
              <a:rPr lang="pt-BR" sz="2000" dirty="0">
                <a:latin typeface="+mn-lt"/>
              </a:rPr>
              <a:t>§ 3º A idade e o tempo de contribuição serão apurados em dias para o </a:t>
            </a:r>
            <a:r>
              <a:rPr lang="pt-BR" sz="2000" dirty="0" smtClean="0">
                <a:latin typeface="+mn-lt"/>
              </a:rPr>
              <a:t>cálculo do </a:t>
            </a:r>
            <a:r>
              <a:rPr lang="pt-BR" sz="2000" dirty="0">
                <a:latin typeface="+mn-lt"/>
              </a:rPr>
              <a:t>somatório de pontos a que se referem o inciso I do caput e os § 1º e § 2º.</a:t>
            </a:r>
          </a:p>
        </p:txBody>
      </p:sp>
      <p:sp>
        <p:nvSpPr>
          <p:cNvPr id="10" name="Retângulo 9"/>
          <p:cNvSpPr/>
          <p:nvPr/>
        </p:nvSpPr>
        <p:spPr>
          <a:xfrm>
            <a:off x="207740" y="1636595"/>
            <a:ext cx="11809312" cy="4168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de cantos arredondados 10"/>
          <p:cNvSpPr/>
          <p:nvPr/>
        </p:nvSpPr>
        <p:spPr>
          <a:xfrm>
            <a:off x="315752" y="13407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p:cNvSpPr txBox="1"/>
          <p:nvPr/>
        </p:nvSpPr>
        <p:spPr>
          <a:xfrm>
            <a:off x="315752" y="13407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20917539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63352" y="2492896"/>
            <a:ext cx="11809312"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219706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219706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46956" y="2629117"/>
            <a:ext cx="11809312" cy="1631216"/>
          </a:xfrm>
          <a:prstGeom prst="rect">
            <a:avLst/>
          </a:prstGeom>
        </p:spPr>
        <p:txBody>
          <a:bodyPr wrap="square">
            <a:spAutoFit/>
          </a:bodyPr>
          <a:lstStyle/>
          <a:p>
            <a:pPr algn="just"/>
            <a:r>
              <a:rPr lang="pt-BR" sz="2000" dirty="0">
                <a:latin typeface="+mn-lt"/>
              </a:rPr>
              <a:t>Art. 7º Ressalvado o direito de opção à aposentadoria pelas </a:t>
            </a:r>
            <a:r>
              <a:rPr lang="pt-BR" sz="2000" dirty="0" smtClean="0">
                <a:latin typeface="+mn-lt"/>
              </a:rPr>
              <a:t>normas estabelecidas </a:t>
            </a:r>
            <a:r>
              <a:rPr lang="pt-BR" sz="2000" dirty="0">
                <a:latin typeface="+mn-lt"/>
              </a:rPr>
              <a:t>na lei complementar a que se refere o § 1º do art. 40 da Constituição, </a:t>
            </a:r>
            <a:r>
              <a:rPr lang="pt-BR" sz="2000" dirty="0" smtClean="0">
                <a:latin typeface="+mn-lt"/>
              </a:rPr>
              <a:t>o servidor </a:t>
            </a:r>
            <a:r>
              <a:rPr lang="pt-BR" sz="2000" dirty="0">
                <a:latin typeface="+mn-lt"/>
              </a:rPr>
              <a:t>público com deficiência, previamente submetido à avaliação </a:t>
            </a:r>
            <a:r>
              <a:rPr lang="pt-BR" sz="2000" dirty="0" smtClean="0">
                <a:latin typeface="+mn-lt"/>
              </a:rPr>
              <a:t>biopsicossocial realizada </a:t>
            </a:r>
            <a:r>
              <a:rPr lang="pt-BR" sz="2000" dirty="0">
                <a:latin typeface="+mn-lt"/>
              </a:rPr>
              <a:t>por equipe multiprofissional e interdisciplinar, que tenha ingressado no </a:t>
            </a:r>
            <a:r>
              <a:rPr lang="pt-BR" sz="2000" dirty="0" smtClean="0">
                <a:latin typeface="+mn-lt"/>
              </a:rPr>
              <a:t>serviço público </a:t>
            </a:r>
            <a:r>
              <a:rPr lang="pt-BR" sz="2000" dirty="0">
                <a:latin typeface="+mn-lt"/>
              </a:rPr>
              <a:t>em </a:t>
            </a:r>
            <a:r>
              <a:rPr lang="pt-BR" sz="2000" dirty="0" smtClean="0">
                <a:latin typeface="+mn-lt"/>
              </a:rPr>
              <a:t>cargo </a:t>
            </a:r>
            <a:r>
              <a:rPr lang="pt-BR" sz="2000" dirty="0">
                <a:latin typeface="+mn-lt"/>
              </a:rPr>
              <a:t>efetivo até a data de promulgação desta Emenda à Constituição, </a:t>
            </a:r>
            <a:r>
              <a:rPr lang="pt-BR" sz="2000" dirty="0" smtClean="0">
                <a:latin typeface="+mn-lt"/>
              </a:rPr>
              <a:t>poderá aposentar-se </a:t>
            </a:r>
            <a:r>
              <a:rPr lang="pt-BR" sz="2000" dirty="0">
                <a:latin typeface="+mn-lt"/>
              </a:rPr>
              <a:t>voluntariamente quando preencher, cumulativamente, os seguintes requisitos:</a:t>
            </a:r>
          </a:p>
        </p:txBody>
      </p:sp>
      <p:sp>
        <p:nvSpPr>
          <p:cNvPr id="10" name="CaixaDeTexto 9"/>
          <p:cNvSpPr txBox="1"/>
          <p:nvPr/>
        </p:nvSpPr>
        <p:spPr>
          <a:xfrm>
            <a:off x="-1" y="692696"/>
            <a:ext cx="9840417"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Transição servidores com deficiência </a:t>
            </a:r>
          </a:p>
        </p:txBody>
      </p:sp>
    </p:spTree>
    <p:extLst>
      <p:ext uri="{BB962C8B-B14F-4D97-AF65-F5344CB8AC3E}">
        <p14:creationId xmlns:p14="http://schemas.microsoft.com/office/powerpoint/2010/main" val="356490913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2574" y="545699"/>
            <a:ext cx="9552950"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com deficiência </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8" name="Plus 3"/>
          <p:cNvSpPr/>
          <p:nvPr/>
        </p:nvSpPr>
        <p:spPr>
          <a:xfrm>
            <a:off x="5749828" y="3049353"/>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416975995"/>
              </p:ext>
            </p:extLst>
          </p:nvPr>
        </p:nvGraphicFramePr>
        <p:xfrm>
          <a:off x="6300298" y="2083430"/>
          <a:ext cx="1710161" cy="2088485"/>
        </p:xfrm>
        <a:graphic>
          <a:graphicData uri="http://schemas.openxmlformats.org/drawingml/2006/table">
            <a:tbl>
              <a:tblPr firstRow="1" bandRow="1">
                <a:tableStyleId>{F5AB1C69-6EDB-4FF4-983F-18BD219EF322}</a:tableStyleId>
              </a:tblPr>
              <a:tblGrid>
                <a:gridCol w="900607">
                  <a:extLst>
                    <a:ext uri="{9D8B030D-6E8A-4147-A177-3AD203B41FA5}">
                      <a16:colId xmlns="" xmlns:a16="http://schemas.microsoft.com/office/drawing/2014/main" val="20000"/>
                    </a:ext>
                  </a:extLst>
                </a:gridCol>
                <a:gridCol w="809554">
                  <a:extLst>
                    <a:ext uri="{9D8B030D-6E8A-4147-A177-3AD203B41FA5}">
                      <a16:colId xmlns="" xmlns:a16="http://schemas.microsoft.com/office/drawing/2014/main" val="1854705044"/>
                    </a:ext>
                  </a:extLst>
                </a:gridCol>
              </a:tblGrid>
              <a:tr h="382815">
                <a:tc>
                  <a:txBody>
                    <a:bodyPr/>
                    <a:lstStyle/>
                    <a:p>
                      <a:pPr algn="ctr"/>
                      <a:r>
                        <a:rPr lang="pt-BR" sz="1600" b="1" kern="1200" dirty="0">
                          <a:solidFill>
                            <a:schemeClr val="bg1"/>
                          </a:solidFill>
                          <a:latin typeface="Calibri"/>
                          <a:ea typeface="+mn-ea"/>
                          <a:cs typeface="Calibri"/>
                        </a:rPr>
                        <a:t>Tempo de </a:t>
                      </a:r>
                      <a:r>
                        <a:rPr lang="pt-BR" sz="1600" b="1" kern="1200" dirty="0" smtClean="0">
                          <a:solidFill>
                            <a:schemeClr val="bg1"/>
                          </a:solidFill>
                          <a:latin typeface="Calibri"/>
                          <a:ea typeface="+mn-ea"/>
                          <a:cs typeface="Calibri"/>
                        </a:rPr>
                        <a:t>Serviço </a:t>
                      </a:r>
                      <a:r>
                        <a:rPr lang="pt-BR" sz="1600" b="1" kern="1200" dirty="0">
                          <a:solidFill>
                            <a:schemeClr val="bg1"/>
                          </a:solidFill>
                          <a:latin typeface="Calibri"/>
                          <a:ea typeface="+mn-ea"/>
                          <a:cs typeface="Calibri"/>
                        </a:rPr>
                        <a:t>Público</a:t>
                      </a:r>
                      <a:r>
                        <a:rPr lang="pt-BR" sz="1600" b="1" kern="1200" baseline="30000" dirty="0">
                          <a:solidFill>
                            <a:schemeClr val="bg1"/>
                          </a:solidFill>
                          <a:latin typeface="Calibri"/>
                          <a:ea typeface="+mn-ea"/>
                          <a:cs typeface="Calibri"/>
                        </a:rPr>
                        <a:t> </a:t>
                      </a:r>
                    </a:p>
                  </a:txBody>
                  <a:tcPr marL="68580" marR="68580" anchor="ctr">
                    <a:lnL w="12700" cap="flat" cmpd="sng" algn="ctr">
                      <a:solidFill>
                        <a:srgbClr val="AFABAB"/>
                      </a:solidFill>
                      <a:prstDash val="sysDot"/>
                      <a:round/>
                      <a:headEnd type="none" w="med" len="med"/>
                      <a:tailEnd type="none" w="med" len="med"/>
                    </a:lnL>
                    <a:lnR w="12700" cap="flat" cmpd="sng" algn="ctr">
                      <a:solidFill>
                        <a:prstClr val="white"/>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600" kern="1200" dirty="0">
                          <a:latin typeface="Calibri"/>
                          <a:cs typeface="Calibri"/>
                        </a:rPr>
                        <a:t>Tempo</a:t>
                      </a:r>
                      <a:br>
                        <a:rPr lang="pt-BR" sz="1600" kern="1200" dirty="0">
                          <a:latin typeface="Calibri"/>
                          <a:cs typeface="Calibri"/>
                        </a:rPr>
                      </a:br>
                      <a:r>
                        <a:rPr lang="pt-BR" sz="1600" kern="1200" dirty="0">
                          <a:latin typeface="Calibri"/>
                          <a:cs typeface="Calibri"/>
                        </a:rPr>
                        <a:t>de</a:t>
                      </a:r>
                    </a:p>
                    <a:p>
                      <a:pPr algn="ctr"/>
                      <a:r>
                        <a:rPr lang="pt-BR" sz="1600" b="1" kern="1200" dirty="0">
                          <a:solidFill>
                            <a:schemeClr val="bg1"/>
                          </a:solidFill>
                          <a:latin typeface="Calibri"/>
                          <a:ea typeface="+mn-ea"/>
                          <a:cs typeface="Calibri"/>
                        </a:rPr>
                        <a:t>Cargo</a:t>
                      </a:r>
                    </a:p>
                  </a:txBody>
                  <a:tcPr marL="68580" marR="68580" anchor="ctr">
                    <a:lnL w="12700" cap="flat" cmpd="sng" algn="ctr">
                      <a:solidFill>
                        <a:prstClr val="white"/>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021685">
                <a:tc>
                  <a:txBody>
                    <a:bodyPr/>
                    <a:lstStyle/>
                    <a:p>
                      <a:pPr algn="ctr"/>
                      <a:r>
                        <a:rPr lang="pt-BR" sz="1600" b="1" kern="1200" dirty="0">
                          <a:solidFill>
                            <a:srgbClr val="595959"/>
                          </a:solidFill>
                          <a:latin typeface="Calibri"/>
                          <a:ea typeface="+mn-ea"/>
                          <a:cs typeface="Calibri"/>
                        </a:rPr>
                        <a:t>20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1" kern="1200" dirty="0">
                          <a:solidFill>
                            <a:srgbClr val="595959"/>
                          </a:solidFill>
                          <a:latin typeface="Calibri"/>
                          <a:ea typeface="+mn-ea"/>
                          <a:cs typeface="Calibri"/>
                        </a:rPr>
                        <a:t>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805155502"/>
              </p:ext>
            </p:extLst>
          </p:nvPr>
        </p:nvGraphicFramePr>
        <p:xfrm>
          <a:off x="1698161" y="5392480"/>
          <a:ext cx="8286271" cy="1298547"/>
        </p:xfrm>
        <a:graphic>
          <a:graphicData uri="http://schemas.openxmlformats.org/drawingml/2006/table">
            <a:tbl>
              <a:tblPr firstRow="1" bandRow="1">
                <a:tableStyleId>{F5AB1C69-6EDB-4FF4-983F-18BD219EF322}</a:tableStyleId>
              </a:tblPr>
              <a:tblGrid>
                <a:gridCol w="2665756">
                  <a:extLst>
                    <a:ext uri="{9D8B030D-6E8A-4147-A177-3AD203B41FA5}">
                      <a16:colId xmlns="" xmlns:a16="http://schemas.microsoft.com/office/drawing/2014/main" val="20000"/>
                    </a:ext>
                  </a:extLst>
                </a:gridCol>
                <a:gridCol w="5620515">
                  <a:extLst>
                    <a:ext uri="{9D8B030D-6E8A-4147-A177-3AD203B41FA5}">
                      <a16:colId xmlns="" xmlns:a16="http://schemas.microsoft.com/office/drawing/2014/main" val="1854705044"/>
                    </a:ext>
                  </a:extLst>
                </a:gridCol>
              </a:tblGrid>
              <a:tr h="24362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bg1"/>
                          </a:solidFill>
                          <a:effectLst/>
                          <a:latin typeface="+mn-lt"/>
                          <a:cs typeface="Arial" charset="0"/>
                        </a:rPr>
                        <a:t>Regra de Cálculo de Benefício</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endParaRPr lang="pt-B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extLst>
                  <a:ext uri="{0D108BD9-81ED-4DB2-BD59-A6C34878D82A}">
                    <a16:rowId xmlns="" xmlns:a16="http://schemas.microsoft.com/office/drawing/2014/main" val="3764037998"/>
                  </a:ext>
                </a:extLst>
              </a:tr>
              <a:tr h="472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até 31/12/2003</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mn-lt"/>
                          <a:cs typeface="Calibri"/>
                        </a:rPr>
                        <a:t>Mantida </a:t>
                      </a:r>
                      <a:r>
                        <a:rPr kumimoji="0" lang="pt-BR" sz="1800" b="0" i="0" u="none" strike="noStrike" cap="none" normalizeH="0" baseline="0" dirty="0" smtClean="0">
                          <a:ln>
                            <a:noFill/>
                          </a:ln>
                          <a:solidFill>
                            <a:schemeClr val="tx1"/>
                          </a:solidFill>
                          <a:effectLst/>
                          <a:latin typeface="+mn-lt"/>
                          <a:cs typeface="Calibri"/>
                        </a:rPr>
                        <a:t>integralidade.</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460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após 31/12/2003</a:t>
                      </a:r>
                      <a:endParaRPr kumimoji="0" lang="pt-BR" sz="1800" b="1" i="0" u="none" strike="noStrike" cap="none" normalizeH="0" baseline="0" dirty="0">
                        <a:ln>
                          <a:noFill/>
                        </a:ln>
                        <a:solidFill>
                          <a:srgbClr val="000000"/>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mn-lt"/>
                          <a:cs typeface="Calibri"/>
                        </a:rPr>
                        <a:t>100% da média aritmética de todo período contributivo. </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16"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999725318"/>
              </p:ext>
            </p:extLst>
          </p:nvPr>
        </p:nvGraphicFramePr>
        <p:xfrm>
          <a:off x="3863752" y="1140469"/>
          <a:ext cx="1582008" cy="1659911"/>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410373">
                <a:tc>
                  <a:txBody>
                    <a:bodyPr/>
                    <a:lstStyle/>
                    <a:p>
                      <a:pPr algn="ctr"/>
                      <a:r>
                        <a:rPr lang="pt-BR" sz="1300" kern="1200" dirty="0">
                          <a:latin typeface="+mn-lt"/>
                          <a:cs typeface="Calibri"/>
                        </a:rPr>
                        <a:t>Tempo de</a:t>
                      </a:r>
                    </a:p>
                    <a:p>
                      <a:pPr algn="ctr"/>
                      <a:r>
                        <a:rPr lang="pt-BR" sz="1300" b="1" kern="1200" dirty="0">
                          <a:solidFill>
                            <a:schemeClr val="bg1"/>
                          </a:solidFill>
                          <a:latin typeface="+mn-lt"/>
                          <a:ea typeface="+mn-ea"/>
                          <a:cs typeface="Calibri"/>
                        </a:rPr>
                        <a:t>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80543">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17" name="CaixaDeTexto 16">
            <a:extLst>
              <a:ext uri="{FF2B5EF4-FFF2-40B4-BE49-F238E27FC236}">
                <a16:creationId xmlns="" xmlns:a16="http://schemas.microsoft.com/office/drawing/2014/main" id="{0AFC67DE-AEB5-4542-9FB5-3116A0872C81}"/>
              </a:ext>
            </a:extLst>
          </p:cNvPr>
          <p:cNvSpPr txBox="1"/>
          <p:nvPr/>
        </p:nvSpPr>
        <p:spPr>
          <a:xfrm>
            <a:off x="3888175" y="1747607"/>
            <a:ext cx="1576236" cy="923330"/>
          </a:xfrm>
          <a:prstGeom prst="rect">
            <a:avLst/>
          </a:prstGeom>
          <a:noFill/>
        </p:spPr>
        <p:txBody>
          <a:bodyPr wrap="square" rtlCol="0">
            <a:spAutoFit/>
          </a:bodyPr>
          <a:lstStyle/>
          <a:p>
            <a:pPr algn="ctr"/>
            <a:r>
              <a:rPr lang="pt-BR" b="1" dirty="0" smtClean="0">
                <a:latin typeface="+mn-lt"/>
              </a:rPr>
              <a:t>35 anos deficiência leve</a:t>
            </a:r>
            <a:endParaRPr lang="pt-BR" b="1" dirty="0">
              <a:latin typeface="+mn-lt"/>
            </a:endParaRPr>
          </a:p>
        </p:txBody>
      </p:sp>
      <p:graphicFrame>
        <p:nvGraphicFramePr>
          <p:cNvPr id="19"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33488553"/>
              </p:ext>
            </p:extLst>
          </p:nvPr>
        </p:nvGraphicFramePr>
        <p:xfrm>
          <a:off x="3863752" y="2860412"/>
          <a:ext cx="1582008" cy="116624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1166247">
                <a:tc>
                  <a:txBody>
                    <a:bodyPr/>
                    <a:lstStyle/>
                    <a:p>
                      <a:pPr algn="ct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noFill/>
                  </a:tcPr>
                </a:tc>
                <a:extLst>
                  <a:ext uri="{0D108BD9-81ED-4DB2-BD59-A6C34878D82A}">
                    <a16:rowId xmlns="" xmlns:a16="http://schemas.microsoft.com/office/drawing/2014/main" val="3764037998"/>
                  </a:ext>
                </a:extLst>
              </a:tr>
            </a:tbl>
          </a:graphicData>
        </a:graphic>
      </p:graphicFrame>
      <p:sp>
        <p:nvSpPr>
          <p:cNvPr id="20" name="CaixaDeTexto 19">
            <a:extLst>
              <a:ext uri="{FF2B5EF4-FFF2-40B4-BE49-F238E27FC236}">
                <a16:creationId xmlns="" xmlns:a16="http://schemas.microsoft.com/office/drawing/2014/main" id="{0AFC67DE-AEB5-4542-9FB5-3116A0872C81}"/>
              </a:ext>
            </a:extLst>
          </p:cNvPr>
          <p:cNvSpPr txBox="1"/>
          <p:nvPr/>
        </p:nvSpPr>
        <p:spPr>
          <a:xfrm>
            <a:off x="3811685" y="2973727"/>
            <a:ext cx="1576236" cy="923330"/>
          </a:xfrm>
          <a:prstGeom prst="rect">
            <a:avLst/>
          </a:prstGeom>
          <a:noFill/>
        </p:spPr>
        <p:txBody>
          <a:bodyPr wrap="square" rtlCol="0">
            <a:spAutoFit/>
          </a:bodyPr>
          <a:lstStyle/>
          <a:p>
            <a:pPr algn="ctr"/>
            <a:r>
              <a:rPr lang="pt-BR" b="1" dirty="0" smtClean="0">
                <a:latin typeface="+mn-lt"/>
              </a:rPr>
              <a:t>25 anos deficiência moderada</a:t>
            </a:r>
            <a:endParaRPr lang="pt-BR" b="1" dirty="0">
              <a:latin typeface="+mn-lt"/>
            </a:endParaRPr>
          </a:p>
        </p:txBody>
      </p:sp>
      <p:graphicFrame>
        <p:nvGraphicFramePr>
          <p:cNvPr id="21"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028954714"/>
              </p:ext>
            </p:extLst>
          </p:nvPr>
        </p:nvGraphicFramePr>
        <p:xfrm>
          <a:off x="3865012" y="4103217"/>
          <a:ext cx="1582008" cy="116624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1166247">
                <a:tc>
                  <a:txBody>
                    <a:bodyPr/>
                    <a:lstStyle/>
                    <a:p>
                      <a:pPr algn="ct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noFill/>
                  </a:tcPr>
                </a:tc>
                <a:extLst>
                  <a:ext uri="{0D108BD9-81ED-4DB2-BD59-A6C34878D82A}">
                    <a16:rowId xmlns="" xmlns:a16="http://schemas.microsoft.com/office/drawing/2014/main" val="3764037998"/>
                  </a:ext>
                </a:extLst>
              </a:tr>
            </a:tbl>
          </a:graphicData>
        </a:graphic>
      </p:graphicFrame>
      <p:sp>
        <p:nvSpPr>
          <p:cNvPr id="22" name="CaixaDeTexto 21">
            <a:extLst>
              <a:ext uri="{FF2B5EF4-FFF2-40B4-BE49-F238E27FC236}">
                <a16:creationId xmlns="" xmlns:a16="http://schemas.microsoft.com/office/drawing/2014/main" id="{0AFC67DE-AEB5-4542-9FB5-3116A0872C81}"/>
              </a:ext>
            </a:extLst>
          </p:cNvPr>
          <p:cNvSpPr txBox="1"/>
          <p:nvPr/>
        </p:nvSpPr>
        <p:spPr>
          <a:xfrm>
            <a:off x="3888175" y="4171915"/>
            <a:ext cx="1576236" cy="923330"/>
          </a:xfrm>
          <a:prstGeom prst="rect">
            <a:avLst/>
          </a:prstGeom>
          <a:noFill/>
        </p:spPr>
        <p:txBody>
          <a:bodyPr wrap="square" rtlCol="0">
            <a:spAutoFit/>
          </a:bodyPr>
          <a:lstStyle/>
          <a:p>
            <a:pPr algn="ctr"/>
            <a:r>
              <a:rPr lang="pt-BR" b="1" dirty="0" smtClean="0">
                <a:latin typeface="+mn-lt"/>
              </a:rPr>
              <a:t>20 anos deficiência grave</a:t>
            </a:r>
            <a:endParaRPr lang="pt-BR" b="1" dirty="0">
              <a:latin typeface="+mn-lt"/>
            </a:endParaRPr>
          </a:p>
        </p:txBody>
      </p:sp>
    </p:spTree>
    <p:extLst>
      <p:ext uri="{BB962C8B-B14F-4D97-AF65-F5344CB8AC3E}">
        <p14:creationId xmlns:p14="http://schemas.microsoft.com/office/powerpoint/2010/main" val="264265779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07740" y="1873285"/>
            <a:ext cx="11809312" cy="3477875"/>
          </a:xfrm>
          <a:prstGeom prst="rect">
            <a:avLst/>
          </a:prstGeom>
        </p:spPr>
        <p:txBody>
          <a:bodyPr wrap="square">
            <a:spAutoFit/>
          </a:bodyPr>
          <a:lstStyle/>
          <a:p>
            <a:pPr algn="just"/>
            <a:r>
              <a:rPr lang="pt-BR" sz="2000" dirty="0">
                <a:latin typeface="+mn-lt"/>
              </a:rPr>
              <a:t>I - para a deficiência:</a:t>
            </a:r>
          </a:p>
          <a:p>
            <a:pPr algn="just"/>
            <a:r>
              <a:rPr lang="pt-BR" sz="2000" dirty="0">
                <a:latin typeface="+mn-lt"/>
              </a:rPr>
              <a:t>a) considerada leve, trinta e cinco anos de contribuição;</a:t>
            </a:r>
          </a:p>
          <a:p>
            <a:pPr algn="just"/>
            <a:r>
              <a:rPr lang="pt-BR" sz="2000" dirty="0">
                <a:latin typeface="+mn-lt"/>
              </a:rPr>
              <a:t>b) considerada moderada, vinte e cinco anos de contribuição; e</a:t>
            </a:r>
          </a:p>
          <a:p>
            <a:pPr algn="just"/>
            <a:r>
              <a:rPr lang="pt-BR" sz="2000" dirty="0">
                <a:latin typeface="+mn-lt"/>
              </a:rPr>
              <a:t>c) considerada grave, vinte anos de contribuição;</a:t>
            </a:r>
          </a:p>
          <a:p>
            <a:pPr algn="just"/>
            <a:r>
              <a:rPr lang="pt-BR" sz="2000" dirty="0">
                <a:latin typeface="+mn-lt"/>
              </a:rPr>
              <a:t>II - vinte anos de efetivo exercício no serviço público; e</a:t>
            </a:r>
          </a:p>
          <a:p>
            <a:pPr algn="just"/>
            <a:r>
              <a:rPr lang="pt-BR" sz="2000" dirty="0">
                <a:latin typeface="+mn-lt"/>
              </a:rPr>
              <a:t>III - cinco anos no cargo efetivo em que se der a aposentadoria.</a:t>
            </a:r>
          </a:p>
          <a:p>
            <a:pPr algn="just"/>
            <a:r>
              <a:rPr lang="pt-BR" sz="2000" dirty="0">
                <a:latin typeface="+mn-lt"/>
              </a:rPr>
              <a:t>§ 1º Se o servidor público tornou-se pessoa com deficiência ou teve seu </a:t>
            </a:r>
            <a:r>
              <a:rPr lang="pt-BR" sz="2000" dirty="0" smtClean="0">
                <a:latin typeface="+mn-lt"/>
              </a:rPr>
              <a:t>grau de </a:t>
            </a:r>
            <a:r>
              <a:rPr lang="pt-BR" sz="2000" dirty="0">
                <a:latin typeface="+mn-lt"/>
              </a:rPr>
              <a:t>deficiência alterado após a vinculação ao regime próprio de previdência social, os </a:t>
            </a:r>
            <a:r>
              <a:rPr lang="pt-BR" sz="2000" dirty="0" smtClean="0">
                <a:latin typeface="+mn-lt"/>
              </a:rPr>
              <a:t>tempos de </a:t>
            </a:r>
            <a:r>
              <a:rPr lang="pt-BR" sz="2000" dirty="0">
                <a:latin typeface="+mn-lt"/>
              </a:rPr>
              <a:t>contribuição a que se refere o inciso I do caput serão proporcionalmente ajustados</a:t>
            </a:r>
            <a:r>
              <a:rPr lang="pt-BR" sz="2000" dirty="0" smtClean="0">
                <a:latin typeface="+mn-lt"/>
              </a:rPr>
              <a:t>, considerado </a:t>
            </a:r>
            <a:r>
              <a:rPr lang="pt-BR" sz="2000" dirty="0">
                <a:latin typeface="+mn-lt"/>
              </a:rPr>
              <a:t>o número de anos em que exercer atividade laboral sem deficiência e </a:t>
            </a:r>
            <a:r>
              <a:rPr lang="pt-BR" sz="2000" dirty="0" smtClean="0">
                <a:latin typeface="+mn-lt"/>
              </a:rPr>
              <a:t>com deficiência </a:t>
            </a:r>
            <a:r>
              <a:rPr lang="pt-BR" sz="2000" dirty="0">
                <a:latin typeface="+mn-lt"/>
              </a:rPr>
              <a:t>e observado o grau de deficiência correspondente, na forma estabelecida para </a:t>
            </a:r>
            <a:r>
              <a:rPr lang="pt-BR" sz="2000" dirty="0" smtClean="0">
                <a:latin typeface="+mn-lt"/>
              </a:rPr>
              <a:t>o Regime </a:t>
            </a:r>
            <a:r>
              <a:rPr lang="pt-BR" sz="2000" dirty="0">
                <a:latin typeface="+mn-lt"/>
              </a:rPr>
              <a:t>Geral de Previdência Social.</a:t>
            </a:r>
          </a:p>
        </p:txBody>
      </p:sp>
      <p:sp>
        <p:nvSpPr>
          <p:cNvPr id="10" name="Retângulo 9"/>
          <p:cNvSpPr/>
          <p:nvPr/>
        </p:nvSpPr>
        <p:spPr>
          <a:xfrm>
            <a:off x="207740" y="1636595"/>
            <a:ext cx="11809312" cy="38806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de cantos arredondados 10"/>
          <p:cNvSpPr/>
          <p:nvPr/>
        </p:nvSpPr>
        <p:spPr>
          <a:xfrm>
            <a:off x="315752" y="13407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p:cNvSpPr txBox="1"/>
          <p:nvPr/>
        </p:nvSpPr>
        <p:spPr>
          <a:xfrm>
            <a:off x="315752" y="13407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30808219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9984433"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Regra de cálculo das </a:t>
            </a:r>
            <a:r>
              <a:rPr lang="pt-BR" sz="3200" b="1" dirty="0" smtClean="0">
                <a:solidFill>
                  <a:schemeClr val="accent3">
                    <a:lumMod val="50000"/>
                  </a:schemeClr>
                </a:solidFill>
                <a:latin typeface="Gisha" panose="020B0502040204020203" pitchFamily="34" charset="-79"/>
                <a:cs typeface="Gisha" panose="020B0502040204020203" pitchFamily="34" charset="-79"/>
              </a:rPr>
              <a:t>aposentadorias pela média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226142" y="1401096"/>
            <a:ext cx="11739716" cy="1015663"/>
          </a:xfrm>
          <a:prstGeom prst="rect">
            <a:avLst/>
          </a:prstGeom>
          <a:noFill/>
        </p:spPr>
        <p:txBody>
          <a:bodyPr wrap="square" rtlCol="0">
            <a:spAutoFit/>
          </a:bodyPr>
          <a:lstStyle/>
          <a:p>
            <a:pPr algn="just"/>
            <a:r>
              <a:rPr lang="pt-BR" sz="3000" dirty="0">
                <a:latin typeface="+mn-lt"/>
              </a:rPr>
              <a:t>Corresponderão a </a:t>
            </a:r>
            <a:r>
              <a:rPr lang="pt-BR" sz="3000" b="1" dirty="0">
                <a:latin typeface="+mn-lt"/>
              </a:rPr>
              <a:t>60% da média </a:t>
            </a:r>
            <a:r>
              <a:rPr lang="pt-BR" sz="3000" dirty="0">
                <a:latin typeface="+mn-lt"/>
              </a:rPr>
              <a:t>de todas as </a:t>
            </a:r>
            <a:r>
              <a:rPr lang="pt-BR" sz="3000" dirty="0" smtClean="0">
                <a:latin typeface="+mn-lt"/>
              </a:rPr>
              <a:t>remunerações, </a:t>
            </a:r>
            <a:r>
              <a:rPr lang="pt-BR" sz="3000" b="1" dirty="0">
                <a:latin typeface="+mn-lt"/>
              </a:rPr>
              <a:t>acrescidos de 2% para cada ano que exceder 20 anos </a:t>
            </a:r>
            <a:r>
              <a:rPr lang="pt-BR" sz="3000" dirty="0">
                <a:latin typeface="+mn-lt"/>
              </a:rPr>
              <a:t>de contribuição.</a:t>
            </a:r>
          </a:p>
        </p:txBody>
      </p:sp>
      <p:graphicFrame>
        <p:nvGraphicFramePr>
          <p:cNvPr id="6" name="Gráfico 5">
            <a:extLst>
              <a:ext uri="{FF2B5EF4-FFF2-40B4-BE49-F238E27FC236}">
                <a16:creationId xmlns="" xmlns:a16="http://schemas.microsoft.com/office/drawing/2014/main" id="{AA1B92AA-6E77-4E3B-AC24-A8D2EFF87057}"/>
              </a:ext>
            </a:extLst>
          </p:cNvPr>
          <p:cNvGraphicFramePr/>
          <p:nvPr>
            <p:extLst>
              <p:ext uri="{D42A27DB-BD31-4B8C-83A1-F6EECF244321}">
                <p14:modId xmlns:p14="http://schemas.microsoft.com/office/powerpoint/2010/main" val="3027753524"/>
              </p:ext>
            </p:extLst>
          </p:nvPr>
        </p:nvGraphicFramePr>
        <p:xfrm>
          <a:off x="479376" y="2394617"/>
          <a:ext cx="10854193" cy="3589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843411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07740" y="1513245"/>
            <a:ext cx="11809312" cy="5016758"/>
          </a:xfrm>
          <a:prstGeom prst="rect">
            <a:avLst/>
          </a:prstGeom>
        </p:spPr>
        <p:txBody>
          <a:bodyPr wrap="square">
            <a:spAutoFit/>
          </a:bodyPr>
          <a:lstStyle/>
          <a:p>
            <a:pPr algn="just"/>
            <a:r>
              <a:rPr lang="pt-BR" sz="2000" i="1" dirty="0" smtClean="0">
                <a:latin typeface="+mn-lt"/>
              </a:rPr>
              <a:t>Corresponderão:</a:t>
            </a:r>
            <a:r>
              <a:rPr lang="pt-BR" sz="2000" dirty="0" smtClean="0">
                <a:latin typeface="+mn-lt"/>
              </a:rPr>
              <a:t> a </a:t>
            </a:r>
            <a:r>
              <a:rPr lang="pt-BR" sz="2000" dirty="0">
                <a:latin typeface="+mn-lt"/>
              </a:rPr>
              <a:t>sessenta por cento da média aritmética simples das remunerações e </a:t>
            </a:r>
            <a:r>
              <a:rPr lang="pt-BR" sz="2000" dirty="0" smtClean="0">
                <a:latin typeface="+mn-lt"/>
              </a:rPr>
              <a:t>dos salários </a:t>
            </a:r>
            <a:r>
              <a:rPr lang="pt-BR" sz="2000" dirty="0">
                <a:latin typeface="+mn-lt"/>
              </a:rPr>
              <a:t>de contribuição correspondentes a cem por cento de todo o período </a:t>
            </a:r>
            <a:r>
              <a:rPr lang="pt-BR" sz="2000" dirty="0" smtClean="0">
                <a:latin typeface="+mn-lt"/>
              </a:rPr>
              <a:t>contributivo desde </a:t>
            </a:r>
            <a:r>
              <a:rPr lang="pt-BR" sz="2000" dirty="0">
                <a:latin typeface="+mn-lt"/>
              </a:rPr>
              <a:t>a competência julho de 1994 ou desde a competência do início da contribuição, </a:t>
            </a:r>
            <a:r>
              <a:rPr lang="pt-BR" sz="2000" dirty="0" smtClean="0">
                <a:latin typeface="+mn-lt"/>
              </a:rPr>
              <a:t>se posterior </a:t>
            </a:r>
            <a:r>
              <a:rPr lang="pt-BR" sz="2000" dirty="0">
                <a:latin typeface="+mn-lt"/>
              </a:rPr>
              <a:t>àquela competência, acrescidos de dois por cento para cada ano de </a:t>
            </a:r>
            <a:r>
              <a:rPr lang="pt-BR" sz="2000" dirty="0" smtClean="0">
                <a:latin typeface="+mn-lt"/>
              </a:rPr>
              <a:t>contribuição que </a:t>
            </a:r>
            <a:r>
              <a:rPr lang="pt-BR" sz="2000" dirty="0">
                <a:latin typeface="+mn-lt"/>
              </a:rPr>
              <a:t>exceder a vinte anos de contribuição, até o limite de cem por cento, para o </a:t>
            </a:r>
            <a:r>
              <a:rPr lang="pt-BR" sz="2000" dirty="0" smtClean="0">
                <a:latin typeface="+mn-lt"/>
              </a:rPr>
              <a:t>servidor público </a:t>
            </a:r>
            <a:r>
              <a:rPr lang="pt-BR" sz="2000" dirty="0">
                <a:latin typeface="+mn-lt"/>
              </a:rPr>
              <a:t>não </a:t>
            </a:r>
            <a:r>
              <a:rPr lang="pt-BR" sz="2000" dirty="0" smtClean="0">
                <a:latin typeface="+mn-lt"/>
              </a:rPr>
              <a:t>contemplado </a:t>
            </a:r>
            <a:r>
              <a:rPr lang="pt-BR" sz="2000" i="1" dirty="0" smtClean="0">
                <a:latin typeface="+mn-lt"/>
              </a:rPr>
              <a:t>[na regra da integralidade]. </a:t>
            </a:r>
          </a:p>
          <a:p>
            <a:pPr algn="r"/>
            <a:r>
              <a:rPr lang="pt-BR" sz="2000" i="1" dirty="0" smtClean="0">
                <a:latin typeface="+mn-lt"/>
              </a:rPr>
              <a:t>(§ 7º, II do art. 3º; § 3º, II do art. 4º; § 3º, II do art. 5º; § 4º do art. 6º)</a:t>
            </a:r>
          </a:p>
          <a:p>
            <a:pPr algn="just"/>
            <a:endParaRPr lang="pt-BR" sz="2000" i="1" dirty="0" smtClean="0">
              <a:latin typeface="+mn-lt"/>
            </a:endParaRPr>
          </a:p>
          <a:p>
            <a:pPr algn="just"/>
            <a:r>
              <a:rPr lang="pt-BR" sz="2000" u="sng" dirty="0" smtClean="0">
                <a:latin typeface="+mn-lt"/>
              </a:rPr>
              <a:t>Ou para quem optou ou entrou após a previdência complementar:</a:t>
            </a:r>
            <a:endParaRPr lang="pt-BR" sz="2000" u="sng" dirty="0">
              <a:latin typeface="+mn-lt"/>
            </a:endParaRPr>
          </a:p>
          <a:p>
            <a:pPr algn="just"/>
            <a:endParaRPr lang="pt-BR" sz="2000" dirty="0" smtClean="0"/>
          </a:p>
          <a:p>
            <a:pPr algn="just"/>
            <a:r>
              <a:rPr lang="pt-BR" sz="2000" dirty="0">
                <a:latin typeface="+mn-lt"/>
              </a:rPr>
              <a:t>C</a:t>
            </a:r>
            <a:r>
              <a:rPr lang="pt-BR" sz="2000" dirty="0" smtClean="0">
                <a:latin typeface="+mn-lt"/>
              </a:rPr>
              <a:t>orresponderão </a:t>
            </a:r>
            <a:r>
              <a:rPr lang="pt-BR" sz="2000" dirty="0">
                <a:latin typeface="+mn-lt"/>
              </a:rPr>
              <a:t>a sessenta por cento da média aritmética simples das remunerações e dos salários de contribuição correspondentes a cem por cento de todo o período contributivo desde a competência julho de 1994 ou desde a competência do início da contribuição, se posterior àquela competência, acrescidos de dois por cento para cada ano de contribuição que exceder a vinte anos de contribuição, até o limite de cem por cento, observado, para o resultado da média aritmética, o limite máximo estabelecido para os benefícios do Regime Geral de Previdência </a:t>
            </a:r>
            <a:r>
              <a:rPr lang="pt-BR" sz="2000" dirty="0" smtClean="0">
                <a:latin typeface="+mn-lt"/>
              </a:rPr>
              <a:t>Social.</a:t>
            </a:r>
          </a:p>
          <a:p>
            <a:pPr algn="r"/>
            <a:r>
              <a:rPr lang="pt-BR" sz="2000" i="1" dirty="0" smtClean="0">
                <a:latin typeface="+mn-lt"/>
              </a:rPr>
              <a:t>(§ 9º, I do art. 3º; § 5º, I do art. 4º; </a:t>
            </a:r>
            <a:r>
              <a:rPr lang="pl-PL" sz="2000" i="1" dirty="0">
                <a:latin typeface="+mn-lt"/>
              </a:rPr>
              <a:t>§ 5º, I do art. </a:t>
            </a:r>
            <a:r>
              <a:rPr lang="pl-PL" sz="2000" i="1" dirty="0" smtClean="0">
                <a:latin typeface="+mn-lt"/>
              </a:rPr>
              <a:t>5º</a:t>
            </a:r>
            <a:r>
              <a:rPr lang="pt-BR" sz="2000" i="1" dirty="0" smtClean="0">
                <a:latin typeface="+mn-lt"/>
              </a:rPr>
              <a:t>; § 6º, I do art. 6º)</a:t>
            </a:r>
            <a:endParaRPr lang="pt-BR" sz="2000" i="1" dirty="0">
              <a:latin typeface="+mn-lt"/>
            </a:endParaRPr>
          </a:p>
        </p:txBody>
      </p:sp>
      <p:sp>
        <p:nvSpPr>
          <p:cNvPr id="10" name="Retângulo 9"/>
          <p:cNvSpPr/>
          <p:nvPr/>
        </p:nvSpPr>
        <p:spPr>
          <a:xfrm>
            <a:off x="207740" y="1276555"/>
            <a:ext cx="11809312" cy="5464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de cantos arredondados 10"/>
          <p:cNvSpPr/>
          <p:nvPr/>
        </p:nvSpPr>
        <p:spPr>
          <a:xfrm>
            <a:off x="315752" y="98072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p:cNvSpPr txBox="1"/>
          <p:nvPr/>
        </p:nvSpPr>
        <p:spPr>
          <a:xfrm>
            <a:off x="315752" y="98072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275870599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11064553"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Regra de cálculo das </a:t>
            </a:r>
            <a:r>
              <a:rPr lang="pt-BR" sz="3200" b="1" dirty="0" smtClean="0">
                <a:solidFill>
                  <a:schemeClr val="accent3">
                    <a:lumMod val="50000"/>
                  </a:schemeClr>
                </a:solidFill>
                <a:latin typeface="Gisha" panose="020B0502040204020203" pitchFamily="34" charset="-79"/>
                <a:cs typeface="Gisha" panose="020B0502040204020203" pitchFamily="34" charset="-79"/>
              </a:rPr>
              <a:t>aposentadorias com integralidade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191344" y="1769914"/>
            <a:ext cx="11739716" cy="2400657"/>
          </a:xfrm>
          <a:prstGeom prst="rect">
            <a:avLst/>
          </a:prstGeom>
          <a:noFill/>
        </p:spPr>
        <p:txBody>
          <a:bodyPr wrap="square" rtlCol="0">
            <a:spAutoFit/>
          </a:bodyPr>
          <a:lstStyle/>
          <a:p>
            <a:pPr algn="just"/>
            <a:r>
              <a:rPr lang="pt-BR" sz="3000" dirty="0" smtClean="0">
                <a:latin typeface="+mn-lt"/>
              </a:rPr>
              <a:t>Aos que ingressaram até 31/12/2003, corresponderão à </a:t>
            </a:r>
            <a:r>
              <a:rPr lang="pt-BR" sz="3000" dirty="0">
                <a:latin typeface="+mn-lt"/>
              </a:rPr>
              <a:t>totalidade da remuneração do servidor público no cargo efetivo em </a:t>
            </a:r>
            <a:r>
              <a:rPr lang="pt-BR" sz="3000" dirty="0" smtClean="0">
                <a:latin typeface="+mn-lt"/>
              </a:rPr>
              <a:t>que se </a:t>
            </a:r>
            <a:r>
              <a:rPr lang="pt-BR" sz="3000" dirty="0">
                <a:latin typeface="+mn-lt"/>
              </a:rPr>
              <a:t>der a </a:t>
            </a:r>
            <a:r>
              <a:rPr lang="pt-BR" sz="3000" dirty="0" smtClean="0">
                <a:latin typeface="+mn-lt"/>
              </a:rPr>
              <a:t>aposentadoria, se aposentar-se aos 62 anos (mulher) e 65 anos (homem) ou 60 anos (professor ou servidor que se aposentar por exposição à agentes nocivos). </a:t>
            </a:r>
            <a:endParaRPr lang="pt-BR" sz="3000" dirty="0">
              <a:latin typeface="+mn-lt"/>
            </a:endParaRPr>
          </a:p>
        </p:txBody>
      </p:sp>
      <p:sp>
        <p:nvSpPr>
          <p:cNvPr id="7" name="Retângulo 6"/>
          <p:cNvSpPr/>
          <p:nvPr/>
        </p:nvSpPr>
        <p:spPr>
          <a:xfrm>
            <a:off x="172942" y="4498821"/>
            <a:ext cx="11809312" cy="21705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80954" y="4202995"/>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80954" y="4202995"/>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6546" y="4635043"/>
            <a:ext cx="11809312" cy="1938992"/>
          </a:xfrm>
          <a:prstGeom prst="rect">
            <a:avLst/>
          </a:prstGeom>
        </p:spPr>
        <p:txBody>
          <a:bodyPr wrap="square">
            <a:spAutoFit/>
          </a:bodyPr>
          <a:lstStyle/>
          <a:p>
            <a:pPr algn="just"/>
            <a:r>
              <a:rPr lang="pt-BR" sz="2000" dirty="0">
                <a:latin typeface="+mn-lt"/>
              </a:rPr>
              <a:t>I - à totalidade da remuneração do servidor público no cargo efetivo em </a:t>
            </a:r>
            <a:r>
              <a:rPr lang="pt-BR" sz="2000" dirty="0" smtClean="0">
                <a:latin typeface="+mn-lt"/>
              </a:rPr>
              <a:t>que se </a:t>
            </a:r>
            <a:r>
              <a:rPr lang="pt-BR" sz="2000" dirty="0">
                <a:latin typeface="+mn-lt"/>
              </a:rPr>
              <a:t>der a aposentadoria, observado o disposto no § 10, para o servidor público que </a:t>
            </a:r>
            <a:r>
              <a:rPr lang="pt-BR" sz="2000" dirty="0" smtClean="0">
                <a:latin typeface="+mn-lt"/>
              </a:rPr>
              <a:t>tenha ingressado </a:t>
            </a:r>
            <a:r>
              <a:rPr lang="pt-BR" sz="2000" dirty="0">
                <a:latin typeface="+mn-lt"/>
              </a:rPr>
              <a:t>no serviço público em cargo efetivo até 31 de dezembro de 2003 e que </a:t>
            </a:r>
            <a:r>
              <a:rPr lang="pt-BR" sz="2000" dirty="0" smtClean="0">
                <a:latin typeface="+mn-lt"/>
              </a:rPr>
              <a:t>se aposente </a:t>
            </a:r>
            <a:r>
              <a:rPr lang="pt-BR" sz="2000" dirty="0">
                <a:latin typeface="+mn-lt"/>
              </a:rPr>
              <a:t>aos sessenta e dois anos de idade, se mulher, e aos sessenta e cinco anos de idade</a:t>
            </a:r>
            <a:r>
              <a:rPr lang="pt-BR" sz="2000" dirty="0" smtClean="0">
                <a:latin typeface="+mn-lt"/>
              </a:rPr>
              <a:t>, se </a:t>
            </a:r>
            <a:r>
              <a:rPr lang="pt-BR" sz="2000" dirty="0">
                <a:latin typeface="+mn-lt"/>
              </a:rPr>
              <a:t>homem, ou aos sessenta anos de idade, se titulares do cargo de professor de que trata o </a:t>
            </a:r>
            <a:r>
              <a:rPr lang="pt-BR" sz="2000" dirty="0" smtClean="0">
                <a:latin typeface="+mn-lt"/>
              </a:rPr>
              <a:t>§ 5º</a:t>
            </a:r>
            <a:r>
              <a:rPr lang="pt-BR" sz="2000" dirty="0">
                <a:latin typeface="+mn-lt"/>
              </a:rPr>
              <a:t>, para ambos os sexos; </a:t>
            </a:r>
            <a:endParaRPr lang="pt-BR" sz="2000" dirty="0" smtClean="0">
              <a:latin typeface="+mn-lt"/>
            </a:endParaRPr>
          </a:p>
          <a:p>
            <a:pPr algn="r"/>
            <a:r>
              <a:rPr lang="pt-BR" sz="2000" i="1" dirty="0"/>
              <a:t>(§ 7º, </a:t>
            </a:r>
            <a:r>
              <a:rPr lang="pt-BR" sz="2000" i="1" dirty="0" smtClean="0"/>
              <a:t>I </a:t>
            </a:r>
            <a:r>
              <a:rPr lang="pt-BR" sz="2000" i="1" dirty="0"/>
              <a:t>do art. 3º; </a:t>
            </a:r>
            <a:r>
              <a:rPr lang="pt-BR" sz="2000" i="1" dirty="0" smtClean="0"/>
              <a:t>§ </a:t>
            </a:r>
            <a:r>
              <a:rPr lang="pt-BR" sz="2000" i="1" dirty="0"/>
              <a:t>4º do art. 6º</a:t>
            </a:r>
            <a:r>
              <a:rPr lang="pt-BR" sz="2000" i="1" dirty="0" smtClean="0"/>
              <a:t>)</a:t>
            </a:r>
            <a:endParaRPr lang="pt-BR" sz="2000" i="1" dirty="0"/>
          </a:p>
        </p:txBody>
      </p:sp>
    </p:spTree>
    <p:extLst>
      <p:ext uri="{BB962C8B-B14F-4D97-AF65-F5344CB8AC3E}">
        <p14:creationId xmlns:p14="http://schemas.microsoft.com/office/powerpoint/2010/main" val="17341867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13879" y="1052736"/>
            <a:ext cx="9049465" cy="1569660"/>
          </a:xfrm>
          <a:prstGeom prst="rect">
            <a:avLst/>
          </a:prstGeom>
          <a:noFill/>
        </p:spPr>
        <p:txBody>
          <a:bodyPr wrap="none" rtlCol="0">
            <a:spAutoFit/>
          </a:bodyPr>
          <a:lstStyle/>
          <a:p>
            <a:r>
              <a:rPr lang="pt-BR" sz="9600" b="1" dirty="0" smtClean="0">
                <a:solidFill>
                  <a:schemeClr val="accent3">
                    <a:lumMod val="50000"/>
                  </a:schemeClr>
                </a:solidFill>
                <a:latin typeface="+mn-lt"/>
              </a:rPr>
              <a:t>Nova Previdência</a:t>
            </a:r>
            <a:endParaRPr lang="pt-BR" sz="9600" b="1" dirty="0">
              <a:solidFill>
                <a:schemeClr val="accent3">
                  <a:lumMod val="50000"/>
                </a:schemeClr>
              </a:solidFill>
              <a:latin typeface="+mn-lt"/>
            </a:endParaRPr>
          </a:p>
        </p:txBody>
      </p:sp>
      <p:sp>
        <p:nvSpPr>
          <p:cNvPr id="6" name="Retângulo 5"/>
          <p:cNvSpPr/>
          <p:nvPr/>
        </p:nvSpPr>
        <p:spPr>
          <a:xfrm>
            <a:off x="1871492" y="2252632"/>
            <a:ext cx="648072" cy="309634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1691241" y="5172585"/>
            <a:ext cx="1008112" cy="49679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p:cNvSpPr/>
          <p:nvPr/>
        </p:nvSpPr>
        <p:spPr>
          <a:xfrm>
            <a:off x="1703512" y="2180624"/>
            <a:ext cx="8784976" cy="14401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4187845" y="2324640"/>
            <a:ext cx="648072" cy="312058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6883117" y="2324640"/>
            <a:ext cx="648072" cy="3096344"/>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p:cNvSpPr/>
          <p:nvPr/>
        </p:nvSpPr>
        <p:spPr>
          <a:xfrm>
            <a:off x="9603808" y="2324640"/>
            <a:ext cx="648072" cy="3088356"/>
          </a:xfrm>
          <a:prstGeom prst="rect">
            <a:avLst/>
          </a:prstGeom>
          <a:gradFill flip="none" rotWithShape="1">
            <a:gsLst>
              <a:gs pos="0">
                <a:srgbClr val="833AC6">
                  <a:shade val="30000"/>
                  <a:satMod val="115000"/>
                </a:srgbClr>
              </a:gs>
              <a:gs pos="50000">
                <a:srgbClr val="833AC6">
                  <a:shade val="67500"/>
                  <a:satMod val="115000"/>
                </a:srgbClr>
              </a:gs>
              <a:gs pos="100000">
                <a:srgbClr val="833AC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Retângulo 12"/>
          <p:cNvSpPr/>
          <p:nvPr/>
        </p:nvSpPr>
        <p:spPr>
          <a:xfrm>
            <a:off x="4007711" y="5172585"/>
            <a:ext cx="1008112" cy="496798"/>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p:nvSpPr>
        <p:spPr>
          <a:xfrm>
            <a:off x="6708068" y="5172585"/>
            <a:ext cx="1008112" cy="4967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p:cNvSpPr/>
          <p:nvPr/>
        </p:nvSpPr>
        <p:spPr>
          <a:xfrm>
            <a:off x="9423788" y="5173043"/>
            <a:ext cx="1008112" cy="496798"/>
          </a:xfrm>
          <a:prstGeom prst="rect">
            <a:avLst/>
          </a:prstGeom>
          <a:gradFill flip="none" rotWithShape="1">
            <a:gsLst>
              <a:gs pos="0">
                <a:srgbClr val="833AC6">
                  <a:shade val="30000"/>
                  <a:satMod val="115000"/>
                </a:srgbClr>
              </a:gs>
              <a:gs pos="50000">
                <a:srgbClr val="833AC6">
                  <a:shade val="67500"/>
                  <a:satMod val="115000"/>
                </a:srgbClr>
              </a:gs>
              <a:gs pos="100000">
                <a:srgbClr val="833AC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CaixaDeTexto 15"/>
          <p:cNvSpPr txBox="1"/>
          <p:nvPr/>
        </p:nvSpPr>
        <p:spPr>
          <a:xfrm rot="16200000">
            <a:off x="5710338" y="3579474"/>
            <a:ext cx="2984407" cy="523220"/>
          </a:xfrm>
          <a:prstGeom prst="rect">
            <a:avLst/>
          </a:prstGeom>
          <a:noFill/>
        </p:spPr>
        <p:txBody>
          <a:bodyPr wrap="none" rtlCol="0">
            <a:spAutoFit/>
          </a:bodyPr>
          <a:lstStyle/>
          <a:p>
            <a:r>
              <a:rPr lang="pt-BR" sz="2800" dirty="0" smtClean="0">
                <a:solidFill>
                  <a:schemeClr val="bg1"/>
                </a:solidFill>
                <a:latin typeface="+mn-lt"/>
              </a:rPr>
              <a:t>Cobrança da Dívida</a:t>
            </a:r>
            <a:endParaRPr lang="pt-BR" sz="2800" dirty="0">
              <a:solidFill>
                <a:schemeClr val="bg1"/>
              </a:solidFill>
              <a:latin typeface="+mn-lt"/>
            </a:endParaRPr>
          </a:p>
        </p:txBody>
      </p:sp>
      <p:sp>
        <p:nvSpPr>
          <p:cNvPr id="17" name="CaixaDeTexto 16"/>
          <p:cNvSpPr txBox="1"/>
          <p:nvPr/>
        </p:nvSpPr>
        <p:spPr>
          <a:xfrm rot="16200000">
            <a:off x="1144004" y="3518868"/>
            <a:ext cx="2049535" cy="523220"/>
          </a:xfrm>
          <a:prstGeom prst="rect">
            <a:avLst/>
          </a:prstGeom>
          <a:noFill/>
        </p:spPr>
        <p:txBody>
          <a:bodyPr wrap="none" rtlCol="0">
            <a:spAutoFit/>
          </a:bodyPr>
          <a:lstStyle/>
          <a:p>
            <a:r>
              <a:rPr lang="pt-BR" sz="2800" dirty="0" smtClean="0">
                <a:solidFill>
                  <a:schemeClr val="bg1"/>
                </a:solidFill>
                <a:latin typeface="+mn-lt"/>
              </a:rPr>
              <a:t>PEC 06/2019</a:t>
            </a:r>
            <a:endParaRPr lang="pt-BR" sz="2800" dirty="0">
              <a:solidFill>
                <a:schemeClr val="bg1"/>
              </a:solidFill>
              <a:latin typeface="+mn-lt"/>
            </a:endParaRPr>
          </a:p>
        </p:txBody>
      </p:sp>
      <p:sp>
        <p:nvSpPr>
          <p:cNvPr id="18" name="CaixaDeTexto 17"/>
          <p:cNvSpPr txBox="1"/>
          <p:nvPr/>
        </p:nvSpPr>
        <p:spPr>
          <a:xfrm rot="16200000">
            <a:off x="8334236" y="3650599"/>
            <a:ext cx="3210046" cy="523220"/>
          </a:xfrm>
          <a:prstGeom prst="rect">
            <a:avLst/>
          </a:prstGeom>
          <a:noFill/>
        </p:spPr>
        <p:txBody>
          <a:bodyPr wrap="none" rtlCol="0">
            <a:spAutoFit/>
          </a:bodyPr>
          <a:lstStyle/>
          <a:p>
            <a:r>
              <a:rPr lang="pt-BR" sz="2800" dirty="0" smtClean="0">
                <a:solidFill>
                  <a:schemeClr val="bg1"/>
                </a:solidFill>
                <a:latin typeface="+mn-lt"/>
              </a:rPr>
              <a:t>Projeto dos Militares</a:t>
            </a:r>
            <a:endParaRPr lang="pt-BR" sz="2800" dirty="0">
              <a:solidFill>
                <a:schemeClr val="bg1"/>
              </a:solidFill>
              <a:latin typeface="+mn-lt"/>
            </a:endParaRPr>
          </a:p>
        </p:txBody>
      </p:sp>
      <p:sp>
        <p:nvSpPr>
          <p:cNvPr id="8" name="CaixaDeTexto 7"/>
          <p:cNvSpPr txBox="1"/>
          <p:nvPr/>
        </p:nvSpPr>
        <p:spPr>
          <a:xfrm rot="16200000">
            <a:off x="2993886" y="3618185"/>
            <a:ext cx="2989793" cy="523220"/>
          </a:xfrm>
          <a:prstGeom prst="rect">
            <a:avLst/>
          </a:prstGeom>
          <a:noFill/>
        </p:spPr>
        <p:txBody>
          <a:bodyPr wrap="none" rtlCol="0">
            <a:spAutoFit/>
          </a:bodyPr>
          <a:lstStyle/>
          <a:p>
            <a:r>
              <a:rPr lang="pt-BR" sz="2800" dirty="0" smtClean="0">
                <a:solidFill>
                  <a:schemeClr val="bg1"/>
                </a:solidFill>
                <a:latin typeface="+mn-lt"/>
              </a:rPr>
              <a:t>Combate a Fraudes</a:t>
            </a:r>
            <a:endParaRPr lang="pt-BR" sz="2800" dirty="0">
              <a:solidFill>
                <a:schemeClr val="bg1"/>
              </a:solidFill>
              <a:latin typeface="+mn-lt"/>
            </a:endParaRPr>
          </a:p>
        </p:txBody>
      </p:sp>
    </p:spTree>
    <p:extLst>
      <p:ext uri="{BB962C8B-B14F-4D97-AF65-F5344CB8AC3E}">
        <p14:creationId xmlns:p14="http://schemas.microsoft.com/office/powerpoint/2010/main" val="36180006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11064553"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Regra de cálculo das </a:t>
            </a:r>
            <a:r>
              <a:rPr lang="pt-BR" sz="3200" b="1" dirty="0" smtClean="0">
                <a:solidFill>
                  <a:schemeClr val="accent3">
                    <a:lumMod val="50000"/>
                  </a:schemeClr>
                </a:solidFill>
                <a:latin typeface="Gisha" panose="020B0502040204020203" pitchFamily="34" charset="-79"/>
                <a:cs typeface="Gisha" panose="020B0502040204020203" pitchFamily="34" charset="-79"/>
              </a:rPr>
              <a:t>aposentadorias com integralidade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191344" y="1865240"/>
            <a:ext cx="11739716" cy="1015663"/>
          </a:xfrm>
          <a:prstGeom prst="rect">
            <a:avLst/>
          </a:prstGeom>
          <a:noFill/>
        </p:spPr>
        <p:txBody>
          <a:bodyPr wrap="square" rtlCol="0">
            <a:spAutoFit/>
          </a:bodyPr>
          <a:lstStyle/>
          <a:p>
            <a:pPr algn="just"/>
            <a:r>
              <a:rPr lang="pt-BR" sz="3000" dirty="0" smtClean="0">
                <a:latin typeface="+mn-lt"/>
              </a:rPr>
              <a:t>Para os servidores com deficiência, totalidade da remuneração do cargo efetivo em que se der a aposentadoria. </a:t>
            </a:r>
            <a:endParaRPr lang="pt-BR" sz="3000" dirty="0">
              <a:latin typeface="+mn-lt"/>
            </a:endParaRPr>
          </a:p>
        </p:txBody>
      </p:sp>
      <p:sp>
        <p:nvSpPr>
          <p:cNvPr id="7" name="Retângulo 6"/>
          <p:cNvSpPr/>
          <p:nvPr/>
        </p:nvSpPr>
        <p:spPr>
          <a:xfrm>
            <a:off x="172942" y="5002877"/>
            <a:ext cx="11809312" cy="1594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80954" y="4707051"/>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80954" y="4707051"/>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6546" y="5139099"/>
            <a:ext cx="11809312" cy="1323439"/>
          </a:xfrm>
          <a:prstGeom prst="rect">
            <a:avLst/>
          </a:prstGeom>
        </p:spPr>
        <p:txBody>
          <a:bodyPr wrap="square">
            <a:spAutoFit/>
          </a:bodyPr>
          <a:lstStyle/>
          <a:p>
            <a:pPr algn="just"/>
            <a:r>
              <a:rPr lang="pt-BR" sz="2000" dirty="0">
                <a:latin typeface="+mn-lt"/>
              </a:rPr>
              <a:t>§ 2º Os proventos das aposentadorias concedidas nos termos do </a:t>
            </a:r>
            <a:r>
              <a:rPr lang="pt-BR" sz="2000" dirty="0" smtClean="0">
                <a:latin typeface="+mn-lt"/>
              </a:rPr>
              <a:t>disposto neste </a:t>
            </a:r>
            <a:r>
              <a:rPr lang="pt-BR" sz="2000" dirty="0">
                <a:latin typeface="+mn-lt"/>
              </a:rPr>
              <a:t>artigo corresponderão</a:t>
            </a:r>
            <a:r>
              <a:rPr lang="pt-BR" sz="2000" dirty="0" smtClean="0">
                <a:latin typeface="+mn-lt"/>
              </a:rPr>
              <a:t>: </a:t>
            </a:r>
            <a:endParaRPr lang="pt-BR" sz="2000" dirty="0">
              <a:latin typeface="+mn-lt"/>
            </a:endParaRPr>
          </a:p>
          <a:p>
            <a:pPr algn="just"/>
            <a:r>
              <a:rPr lang="pt-BR" sz="2000" dirty="0">
                <a:latin typeface="+mn-lt"/>
              </a:rPr>
              <a:t>I - à totalidade da remuneração do servidor público no cargo efetivo em </a:t>
            </a:r>
            <a:r>
              <a:rPr lang="pt-BR" sz="2000" dirty="0" smtClean="0">
                <a:latin typeface="+mn-lt"/>
              </a:rPr>
              <a:t>que se </a:t>
            </a:r>
            <a:r>
              <a:rPr lang="pt-BR" sz="2000" dirty="0">
                <a:latin typeface="+mn-lt"/>
              </a:rPr>
              <a:t>der a aposentadoria, observado o disposto no § 10 do art. 3º, para o servidor público </a:t>
            </a:r>
            <a:r>
              <a:rPr lang="pt-BR" sz="2000" dirty="0" smtClean="0">
                <a:latin typeface="+mn-lt"/>
              </a:rPr>
              <a:t>que tenha </a:t>
            </a:r>
            <a:r>
              <a:rPr lang="pt-BR" sz="2000" dirty="0">
                <a:latin typeface="+mn-lt"/>
              </a:rPr>
              <a:t>ingressado no serviço público em cargo efetivo até 31 de dezembro de 2003</a:t>
            </a:r>
            <a:r>
              <a:rPr lang="pt-BR" sz="2000" dirty="0" smtClean="0">
                <a:latin typeface="+mn-lt"/>
              </a:rPr>
              <a:t>;</a:t>
            </a:r>
            <a:endParaRPr lang="pt-BR" sz="2000" i="1" dirty="0"/>
          </a:p>
        </p:txBody>
      </p:sp>
    </p:spTree>
    <p:extLst>
      <p:ext uri="{BB962C8B-B14F-4D97-AF65-F5344CB8AC3E}">
        <p14:creationId xmlns:p14="http://schemas.microsoft.com/office/powerpoint/2010/main" val="221478616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11064553"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Regra de cálculo das </a:t>
            </a:r>
            <a:r>
              <a:rPr lang="pt-BR" sz="3200" b="1" dirty="0" smtClean="0">
                <a:solidFill>
                  <a:schemeClr val="accent3">
                    <a:lumMod val="50000"/>
                  </a:schemeClr>
                </a:solidFill>
                <a:latin typeface="Gisha" panose="020B0502040204020203" pitchFamily="34" charset="-79"/>
                <a:cs typeface="Gisha" panose="020B0502040204020203" pitchFamily="34" charset="-79"/>
              </a:rPr>
              <a:t>aposentadorias com integralidade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47328" y="1676415"/>
            <a:ext cx="12025336" cy="1938992"/>
          </a:xfrm>
          <a:prstGeom prst="rect">
            <a:avLst/>
          </a:prstGeom>
          <a:noFill/>
        </p:spPr>
        <p:txBody>
          <a:bodyPr wrap="square" rtlCol="0">
            <a:spAutoFit/>
          </a:bodyPr>
          <a:lstStyle/>
          <a:p>
            <a:pPr algn="just"/>
            <a:r>
              <a:rPr lang="pt-BR" sz="3000" dirty="0" smtClean="0">
                <a:latin typeface="+mn-lt"/>
              </a:rPr>
              <a:t>Para os policiais e agentes penitenciários e socioeducativos, corresponderão à totalidade da remuneração no cargo efetivo em que se der a aposentadoria, para aqueles que ingressaram até a data de implementação da previdência complementar ou até a promulgação da PEC.</a:t>
            </a:r>
            <a:endParaRPr lang="pt-BR" sz="3000" dirty="0">
              <a:latin typeface="+mn-lt"/>
            </a:endParaRPr>
          </a:p>
        </p:txBody>
      </p:sp>
      <p:sp>
        <p:nvSpPr>
          <p:cNvPr id="7" name="Retângulo 6"/>
          <p:cNvSpPr/>
          <p:nvPr/>
        </p:nvSpPr>
        <p:spPr>
          <a:xfrm>
            <a:off x="172942" y="4666154"/>
            <a:ext cx="11809312" cy="2075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80954" y="437032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80954" y="437032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6546" y="4802376"/>
            <a:ext cx="11809312" cy="1938992"/>
          </a:xfrm>
          <a:prstGeom prst="rect">
            <a:avLst/>
          </a:prstGeom>
        </p:spPr>
        <p:txBody>
          <a:bodyPr wrap="square">
            <a:spAutoFit/>
          </a:bodyPr>
          <a:lstStyle/>
          <a:p>
            <a:pPr algn="just"/>
            <a:r>
              <a:rPr lang="pt-BR" sz="2000" dirty="0">
                <a:latin typeface="+mn-lt"/>
              </a:rPr>
              <a:t>I - à totalidade da remuneração do servidor público no cargo efetivo em </a:t>
            </a:r>
            <a:r>
              <a:rPr lang="pt-BR" sz="2000" dirty="0" smtClean="0">
                <a:latin typeface="+mn-lt"/>
              </a:rPr>
              <a:t>que se </a:t>
            </a:r>
            <a:r>
              <a:rPr lang="pt-BR" sz="2000" dirty="0">
                <a:latin typeface="+mn-lt"/>
              </a:rPr>
              <a:t>der a aposentadoria, observado o disposto no § 10 do art. 3º, para o policial dos órgãos </a:t>
            </a:r>
            <a:r>
              <a:rPr lang="pt-BR" sz="2000" dirty="0" smtClean="0">
                <a:latin typeface="+mn-lt"/>
              </a:rPr>
              <a:t>a que </a:t>
            </a:r>
            <a:r>
              <a:rPr lang="pt-BR" sz="2000" dirty="0">
                <a:latin typeface="+mn-lt"/>
              </a:rPr>
              <a:t>se refere o caput que tenha ingressado no serviço público em carreira policial antes </a:t>
            </a:r>
            <a:r>
              <a:rPr lang="pt-BR" sz="2000" dirty="0" smtClean="0">
                <a:latin typeface="+mn-lt"/>
              </a:rPr>
              <a:t>da implementação </a:t>
            </a:r>
            <a:r>
              <a:rPr lang="pt-BR" sz="2000" dirty="0">
                <a:latin typeface="+mn-lt"/>
              </a:rPr>
              <a:t>de regime de previdência complementar pelo ente federativo ao qual </a:t>
            </a:r>
            <a:r>
              <a:rPr lang="pt-BR" sz="2000" dirty="0" smtClean="0">
                <a:latin typeface="+mn-lt"/>
              </a:rPr>
              <a:t>esteja vinculado </a:t>
            </a:r>
            <a:r>
              <a:rPr lang="pt-BR" sz="2000" dirty="0">
                <a:latin typeface="+mn-lt"/>
              </a:rPr>
              <a:t>ou, para os entes federativos que ainda não tenham instituído o regime </a:t>
            </a:r>
            <a:r>
              <a:rPr lang="pt-BR" sz="2000" dirty="0" smtClean="0">
                <a:latin typeface="+mn-lt"/>
              </a:rPr>
              <a:t>de previdência </a:t>
            </a:r>
            <a:r>
              <a:rPr lang="pt-BR" sz="2000" dirty="0">
                <a:latin typeface="+mn-lt"/>
              </a:rPr>
              <a:t>complementar, antes da data de promulgação desta Emenda à Constituição</a:t>
            </a:r>
            <a:r>
              <a:rPr lang="pt-BR" sz="2000" dirty="0" smtClean="0">
                <a:latin typeface="+mn-lt"/>
              </a:rPr>
              <a:t>;</a:t>
            </a:r>
          </a:p>
          <a:p>
            <a:pPr algn="r"/>
            <a:r>
              <a:rPr lang="pt-BR" sz="2000" i="1" dirty="0" smtClean="0">
                <a:latin typeface="+mn-lt"/>
              </a:rPr>
              <a:t>(§ </a:t>
            </a:r>
            <a:r>
              <a:rPr lang="pt-BR" sz="2000" i="1" dirty="0">
                <a:latin typeface="+mn-lt"/>
              </a:rPr>
              <a:t>3º, I do art. 4</a:t>
            </a:r>
            <a:r>
              <a:rPr lang="pt-BR" sz="2000" i="1" dirty="0" smtClean="0">
                <a:latin typeface="+mn-lt"/>
              </a:rPr>
              <a:t>º; § 3º, I do art. 5º)</a:t>
            </a:r>
            <a:endParaRPr lang="pt-BR" sz="2000" i="1" dirty="0">
              <a:latin typeface="+mn-lt"/>
            </a:endParaRPr>
          </a:p>
        </p:txBody>
      </p:sp>
    </p:spTree>
    <p:extLst>
      <p:ext uri="{BB962C8B-B14F-4D97-AF65-F5344CB8AC3E}">
        <p14:creationId xmlns:p14="http://schemas.microsoft.com/office/powerpoint/2010/main" val="10964895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836712"/>
            <a:ext cx="1113656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Limitações das incorporações e remuneração variável</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2597667"/>
            <a:ext cx="11809312" cy="1911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230184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230184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74948" y="2733888"/>
            <a:ext cx="11809312" cy="1631216"/>
          </a:xfrm>
          <a:prstGeom prst="rect">
            <a:avLst/>
          </a:prstGeom>
        </p:spPr>
        <p:txBody>
          <a:bodyPr wrap="square">
            <a:spAutoFit/>
          </a:bodyPr>
          <a:lstStyle/>
          <a:p>
            <a:pPr algn="just"/>
            <a:r>
              <a:rPr lang="pt-BR" sz="2000" dirty="0">
                <a:latin typeface="+mn-lt"/>
              </a:rPr>
              <a:t>§ 10. Considera-se remuneração do servidor público no cargo efetivo, </a:t>
            </a:r>
            <a:r>
              <a:rPr lang="pt-BR" sz="2000" dirty="0" smtClean="0">
                <a:latin typeface="+mn-lt"/>
              </a:rPr>
              <a:t>para fins </a:t>
            </a:r>
            <a:r>
              <a:rPr lang="pt-BR" sz="2000" dirty="0">
                <a:latin typeface="+mn-lt"/>
              </a:rPr>
              <a:t>de cálculo dos proventos de aposentadoria que tenham fundamento no disposto </a:t>
            </a:r>
            <a:r>
              <a:rPr lang="pt-BR" sz="2000" dirty="0" smtClean="0">
                <a:latin typeface="+mn-lt"/>
              </a:rPr>
              <a:t>no inciso </a:t>
            </a:r>
            <a:r>
              <a:rPr lang="pt-BR" sz="2000" dirty="0">
                <a:latin typeface="+mn-lt"/>
              </a:rPr>
              <a:t>I do § 7º, o valor constituído pelo subsídio, pelo vencimento e pelas </a:t>
            </a:r>
            <a:r>
              <a:rPr lang="pt-BR" sz="2000" dirty="0" smtClean="0">
                <a:latin typeface="+mn-lt"/>
              </a:rPr>
              <a:t>vantagens pecuniárias </a:t>
            </a:r>
            <a:r>
              <a:rPr lang="pt-BR" sz="2000" dirty="0">
                <a:latin typeface="+mn-lt"/>
              </a:rPr>
              <a:t>permanentes do cargo, estabelecidos em lei de cada ente federativo, </a:t>
            </a:r>
            <a:r>
              <a:rPr lang="pt-BR" sz="2000" dirty="0" smtClean="0">
                <a:latin typeface="+mn-lt"/>
              </a:rPr>
              <a:t>acrescidos dos </a:t>
            </a:r>
            <a:r>
              <a:rPr lang="pt-BR" sz="2000" dirty="0">
                <a:latin typeface="+mn-lt"/>
              </a:rPr>
              <a:t>adicionais de caráter individual e das vantagens pessoais permanentes, e observará </a:t>
            </a:r>
            <a:r>
              <a:rPr lang="pt-BR" sz="2000" dirty="0" smtClean="0">
                <a:latin typeface="+mn-lt"/>
              </a:rPr>
              <a:t>os seguintes </a:t>
            </a:r>
            <a:r>
              <a:rPr lang="pt-BR" sz="2000" dirty="0">
                <a:latin typeface="+mn-lt"/>
              </a:rPr>
              <a:t>critérios:</a:t>
            </a:r>
          </a:p>
        </p:txBody>
      </p:sp>
    </p:spTree>
    <p:extLst>
      <p:ext uri="{BB962C8B-B14F-4D97-AF65-F5344CB8AC3E}">
        <p14:creationId xmlns:p14="http://schemas.microsoft.com/office/powerpoint/2010/main" val="37585247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836712"/>
            <a:ext cx="1113656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Limitações das incorporações e remuneração variável</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6" name="CaixaDeTexto 5">
            <a:extLst>
              <a:ext uri="{FF2B5EF4-FFF2-40B4-BE49-F238E27FC236}">
                <a16:creationId xmlns="" xmlns:a16="http://schemas.microsoft.com/office/drawing/2014/main" id="{4F890D58-4C0B-F74C-BF8F-4941B79AAAB8}"/>
              </a:ext>
            </a:extLst>
          </p:cNvPr>
          <p:cNvSpPr txBox="1"/>
          <p:nvPr/>
        </p:nvSpPr>
        <p:spPr>
          <a:xfrm>
            <a:off x="263352" y="1700808"/>
            <a:ext cx="11739716" cy="1815882"/>
          </a:xfrm>
          <a:prstGeom prst="rect">
            <a:avLst/>
          </a:prstGeom>
          <a:noFill/>
        </p:spPr>
        <p:txBody>
          <a:bodyPr wrap="square" rtlCol="0">
            <a:spAutoFit/>
          </a:bodyPr>
          <a:lstStyle/>
          <a:p>
            <a:pPr algn="just"/>
            <a:r>
              <a:rPr lang="pt-BR" sz="2800" dirty="0" smtClean="0">
                <a:latin typeface="+mn-lt"/>
              </a:rPr>
              <a:t>Nos casos de jornada variável ou vantagens permanentes variáveis, para definição da remuneração do servidor público, deverá ser feita média aritmética dos últimos 10 anos</a:t>
            </a:r>
            <a:r>
              <a:rPr lang="pt-BR" sz="2800" dirty="0">
                <a:latin typeface="+mn-lt"/>
              </a:rPr>
              <a:t>.</a:t>
            </a:r>
            <a:endParaRPr lang="pt-BR" sz="2800" dirty="0" smtClean="0">
              <a:latin typeface="+mn-lt"/>
            </a:endParaRPr>
          </a:p>
          <a:p>
            <a:pPr algn="just"/>
            <a:endParaRPr lang="pt-BR" sz="2800" dirty="0">
              <a:latin typeface="+mn-lt"/>
            </a:endParaRPr>
          </a:p>
        </p:txBody>
      </p:sp>
      <p:sp>
        <p:nvSpPr>
          <p:cNvPr id="7" name="Retângulo 6"/>
          <p:cNvSpPr/>
          <p:nvPr/>
        </p:nvSpPr>
        <p:spPr>
          <a:xfrm>
            <a:off x="191344" y="3724827"/>
            <a:ext cx="11809312" cy="3023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342900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342900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74948" y="3886016"/>
            <a:ext cx="11809312" cy="2862322"/>
          </a:xfrm>
          <a:prstGeom prst="rect">
            <a:avLst/>
          </a:prstGeom>
        </p:spPr>
        <p:txBody>
          <a:bodyPr wrap="square">
            <a:spAutoFit/>
          </a:bodyPr>
          <a:lstStyle/>
          <a:p>
            <a:pPr algn="just"/>
            <a:r>
              <a:rPr lang="pt-BR" sz="2000" dirty="0">
                <a:latin typeface="+mn-lt"/>
              </a:rPr>
              <a:t>I - se o cargo estiver sujeito a variações na carga horária, o valor das </a:t>
            </a:r>
            <a:r>
              <a:rPr lang="pt-BR" sz="2000" dirty="0" smtClean="0">
                <a:latin typeface="+mn-lt"/>
              </a:rPr>
              <a:t>rubricas que </a:t>
            </a:r>
            <a:r>
              <a:rPr lang="pt-BR" sz="2000" dirty="0">
                <a:latin typeface="+mn-lt"/>
              </a:rPr>
              <a:t>refletem essa variação integrarão o cálculo do valor da remuneração do servidor </a:t>
            </a:r>
            <a:r>
              <a:rPr lang="pt-BR" sz="2000" dirty="0" smtClean="0">
                <a:latin typeface="+mn-lt"/>
              </a:rPr>
              <a:t>público no </a:t>
            </a:r>
            <a:r>
              <a:rPr lang="pt-BR" sz="2000" dirty="0">
                <a:latin typeface="+mn-lt"/>
              </a:rPr>
              <a:t>cargo efetivo em que se deu a aposentadoria e considerará a média aritmética </a:t>
            </a:r>
            <a:r>
              <a:rPr lang="pt-BR" sz="2000" dirty="0" smtClean="0">
                <a:latin typeface="+mn-lt"/>
              </a:rPr>
              <a:t>simples dessa </a:t>
            </a:r>
            <a:r>
              <a:rPr lang="pt-BR" sz="2000" dirty="0">
                <a:latin typeface="+mn-lt"/>
              </a:rPr>
              <a:t>carga horária nos dez anos anteriores à concessão do benefício;</a:t>
            </a:r>
          </a:p>
          <a:p>
            <a:pPr algn="just"/>
            <a:r>
              <a:rPr lang="pt-BR" sz="2000" dirty="0">
                <a:latin typeface="+mn-lt"/>
              </a:rPr>
              <a:t>II - se as vantagens pecuniárias permanentes forem variáveis, por </a:t>
            </a:r>
            <a:r>
              <a:rPr lang="pt-BR" sz="2000" dirty="0" smtClean="0">
                <a:latin typeface="+mn-lt"/>
              </a:rPr>
              <a:t>estarem vinculadas </a:t>
            </a:r>
            <a:r>
              <a:rPr lang="pt-BR" sz="2000" dirty="0">
                <a:latin typeface="+mn-lt"/>
              </a:rPr>
              <a:t>a indicadores de desempenho, produtividade ou situação similar, o valor </a:t>
            </a:r>
            <a:r>
              <a:rPr lang="pt-BR" sz="2000" dirty="0" smtClean="0">
                <a:latin typeface="+mn-lt"/>
              </a:rPr>
              <a:t>dessas vantagens </a:t>
            </a:r>
            <a:r>
              <a:rPr lang="pt-BR" sz="2000" dirty="0">
                <a:latin typeface="+mn-lt"/>
              </a:rPr>
              <a:t>integrará o cálculo da remuneração do servidor público no cargo efetivo</a:t>
            </a:r>
            <a:r>
              <a:rPr lang="pt-BR" sz="2000" dirty="0" smtClean="0">
                <a:latin typeface="+mn-lt"/>
              </a:rPr>
              <a:t>, estabelecido </a:t>
            </a:r>
            <a:r>
              <a:rPr lang="pt-BR" sz="2000" dirty="0">
                <a:latin typeface="+mn-lt"/>
              </a:rPr>
              <a:t>pela média aritmética simples do indicador nos dez anos anteriores à  concessão do benefício de aposentadoria, que será aplicada sobre o valor atual de </a:t>
            </a:r>
            <a:r>
              <a:rPr lang="pt-BR" sz="2000" dirty="0" smtClean="0">
                <a:latin typeface="+mn-lt"/>
              </a:rPr>
              <a:t>referência das </a:t>
            </a:r>
            <a:r>
              <a:rPr lang="pt-BR" sz="2000" dirty="0">
                <a:latin typeface="+mn-lt"/>
              </a:rPr>
              <a:t>vantagens pecuniárias permanentes variáveis; e</a:t>
            </a:r>
          </a:p>
        </p:txBody>
      </p:sp>
    </p:spTree>
    <p:extLst>
      <p:ext uri="{BB962C8B-B14F-4D97-AF65-F5344CB8AC3E}">
        <p14:creationId xmlns:p14="http://schemas.microsoft.com/office/powerpoint/2010/main" val="28742041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4948963"/>
            <a:ext cx="11809312" cy="1767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65313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65313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5085184"/>
            <a:ext cx="11809312" cy="1631216"/>
          </a:xfrm>
          <a:prstGeom prst="rect">
            <a:avLst/>
          </a:prstGeom>
        </p:spPr>
        <p:txBody>
          <a:bodyPr wrap="square">
            <a:spAutoFit/>
          </a:bodyPr>
          <a:lstStyle/>
          <a:p>
            <a:pPr algn="just"/>
            <a:r>
              <a:rPr lang="pt-BR" sz="2000" dirty="0">
                <a:latin typeface="+mn-lt"/>
              </a:rPr>
              <a:t>III - se as vantagens pessoais permanentes ou os adicionais de </a:t>
            </a:r>
            <a:r>
              <a:rPr lang="pt-BR" sz="2000" dirty="0" smtClean="0">
                <a:latin typeface="+mn-lt"/>
              </a:rPr>
              <a:t>caráter individual </a:t>
            </a:r>
            <a:r>
              <a:rPr lang="pt-BR" sz="2000" dirty="0">
                <a:latin typeface="+mn-lt"/>
              </a:rPr>
              <a:t>forem originados de incorporação à remuneração de parcelas temporárias </a:t>
            </a:r>
            <a:r>
              <a:rPr lang="pt-BR" sz="2000" dirty="0" smtClean="0">
                <a:latin typeface="+mn-lt"/>
              </a:rPr>
              <a:t>ou exercício </a:t>
            </a:r>
            <a:r>
              <a:rPr lang="pt-BR" sz="2000" dirty="0">
                <a:latin typeface="+mn-lt"/>
              </a:rPr>
              <a:t>de cargo em comissão ou função de confiança, prevista em lei do ente federativo, </a:t>
            </a:r>
            <a:r>
              <a:rPr lang="pt-BR" sz="2000" dirty="0" smtClean="0">
                <a:latin typeface="+mn-lt"/>
              </a:rPr>
              <a:t>o valor </a:t>
            </a:r>
            <a:r>
              <a:rPr lang="pt-BR" sz="2000" dirty="0">
                <a:latin typeface="+mn-lt"/>
              </a:rPr>
              <a:t>dessas vantagens que integrará o cálculo do valor da remuneração do servidor </a:t>
            </a:r>
            <a:r>
              <a:rPr lang="pt-BR" sz="2000" dirty="0" smtClean="0">
                <a:latin typeface="+mn-lt"/>
              </a:rPr>
              <a:t>público no </a:t>
            </a:r>
            <a:r>
              <a:rPr lang="pt-BR" sz="2000" dirty="0">
                <a:latin typeface="+mn-lt"/>
              </a:rPr>
              <a:t>cargo efetivo em que se deu a aposentadoria respeitará a proporção de um trinta avos </a:t>
            </a:r>
            <a:r>
              <a:rPr lang="pt-BR" sz="2000" dirty="0" smtClean="0">
                <a:latin typeface="+mn-lt"/>
              </a:rPr>
              <a:t>a cada </a:t>
            </a:r>
            <a:r>
              <a:rPr lang="pt-BR" sz="2000" dirty="0">
                <a:latin typeface="+mn-lt"/>
              </a:rPr>
              <a:t>ano completo de recebimento e contribuição, contínuo ou intercalado.</a:t>
            </a:r>
          </a:p>
        </p:txBody>
      </p:sp>
      <p:sp>
        <p:nvSpPr>
          <p:cNvPr id="11" name="CaixaDeTexto 10">
            <a:extLst>
              <a:ext uri="{FF2B5EF4-FFF2-40B4-BE49-F238E27FC236}">
                <a16:creationId xmlns="" xmlns:a16="http://schemas.microsoft.com/office/drawing/2014/main" id="{4F890D58-4C0B-F74C-BF8F-4941B79AAAB8}"/>
              </a:ext>
            </a:extLst>
          </p:cNvPr>
          <p:cNvSpPr txBox="1"/>
          <p:nvPr/>
        </p:nvSpPr>
        <p:spPr>
          <a:xfrm>
            <a:off x="407368" y="2002195"/>
            <a:ext cx="11377264" cy="1384995"/>
          </a:xfrm>
          <a:prstGeom prst="rect">
            <a:avLst/>
          </a:prstGeom>
          <a:noFill/>
        </p:spPr>
        <p:txBody>
          <a:bodyPr wrap="square" rtlCol="0">
            <a:spAutoFit/>
          </a:bodyPr>
          <a:lstStyle/>
          <a:p>
            <a:pPr algn="just"/>
            <a:r>
              <a:rPr lang="pt-BR" sz="2800" dirty="0">
                <a:latin typeface="+mn-lt"/>
              </a:rPr>
              <a:t>No caso de incorporação de parcelas temporárias ou adicionais de caráter individual, o valor que integrará a remuneração do servidor público será na proporção de 1/30 avos a cada ano de contribuição, contínuo ou intercalado. </a:t>
            </a:r>
          </a:p>
        </p:txBody>
      </p:sp>
      <p:sp>
        <p:nvSpPr>
          <p:cNvPr id="12" name="CaixaDeTexto 11"/>
          <p:cNvSpPr txBox="1"/>
          <p:nvPr/>
        </p:nvSpPr>
        <p:spPr>
          <a:xfrm>
            <a:off x="-20236" y="900009"/>
            <a:ext cx="1113656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Limitações das incorporações e remuneração variável</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9174797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4228883"/>
            <a:ext cx="11809312" cy="2382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393305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393305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4365104"/>
            <a:ext cx="11809312" cy="2246769"/>
          </a:xfrm>
          <a:prstGeom prst="rect">
            <a:avLst/>
          </a:prstGeom>
        </p:spPr>
        <p:txBody>
          <a:bodyPr wrap="square">
            <a:spAutoFit/>
          </a:bodyPr>
          <a:lstStyle/>
          <a:p>
            <a:pPr algn="just"/>
            <a:r>
              <a:rPr lang="pt-BR" sz="2000" dirty="0">
                <a:latin typeface="+mn-lt"/>
              </a:rPr>
              <a:t>I - de acordo com o disposto no art. 7º da Emenda Constitucional nº 41, </a:t>
            </a:r>
            <a:r>
              <a:rPr lang="pt-BR" sz="2000" dirty="0" smtClean="0">
                <a:latin typeface="+mn-lt"/>
              </a:rPr>
              <a:t>de 2003</a:t>
            </a:r>
            <a:r>
              <a:rPr lang="pt-BR" sz="2000" dirty="0">
                <a:latin typeface="+mn-lt"/>
              </a:rPr>
              <a:t>, se concedidas nos termos do disposto no inciso I do § 3º; </a:t>
            </a:r>
            <a:r>
              <a:rPr lang="pt-BR" sz="2000" dirty="0" smtClean="0">
                <a:latin typeface="+mn-lt"/>
              </a:rPr>
              <a:t>ou </a:t>
            </a:r>
          </a:p>
          <a:p>
            <a:pPr algn="r"/>
            <a:r>
              <a:rPr lang="pt-BR" sz="2000" i="1" dirty="0" smtClean="0">
                <a:latin typeface="+mn-lt"/>
              </a:rPr>
              <a:t>(§ 8º, II do art. 3º; § 4º, I do art. 4º; § 4º, I do art. 5º; § 5º, I do art. 6º; § 3º, I do art. 7º)    </a:t>
            </a:r>
            <a:endParaRPr lang="pt-BR" sz="2000" i="1" dirty="0">
              <a:latin typeface="+mn-lt"/>
            </a:endParaRPr>
          </a:p>
          <a:p>
            <a:pPr algn="just"/>
            <a:r>
              <a:rPr lang="pt-BR" sz="2000" dirty="0">
                <a:latin typeface="+mn-lt"/>
              </a:rPr>
              <a:t>II - nos termos estabelecidos para o Regime Geral de Previdência Social, </a:t>
            </a:r>
            <a:r>
              <a:rPr lang="pt-BR" sz="2000" dirty="0" smtClean="0">
                <a:latin typeface="+mn-lt"/>
              </a:rPr>
              <a:t>se concedidas </a:t>
            </a:r>
            <a:r>
              <a:rPr lang="pt-BR" sz="2000" dirty="0">
                <a:latin typeface="+mn-lt"/>
              </a:rPr>
              <a:t>na forma prevista no inciso II do § 3º</a:t>
            </a:r>
            <a:r>
              <a:rPr lang="pt-BR" sz="2000" dirty="0" smtClean="0">
                <a:latin typeface="+mn-lt"/>
              </a:rPr>
              <a:t>.</a:t>
            </a:r>
          </a:p>
          <a:p>
            <a:pPr algn="r"/>
            <a:r>
              <a:rPr lang="pt-BR" sz="2000" i="1" dirty="0" smtClean="0">
                <a:latin typeface="+mn-lt"/>
              </a:rPr>
              <a:t>(§ 8º, II do art. 3º; § 9º, II do art. 3º; § 4º, II do art. 4º; § 5º, II do art. 4º; § 4º, II do art. 5º; § 5º, II do art. 5º; § 5º, II do art. 6º; § 6º, II do art. 6º; § 3º, II do art. 7º; § 4º, II do art. 7º)</a:t>
            </a:r>
            <a:r>
              <a:rPr lang="pt-BR" sz="2000" dirty="0" smtClean="0">
                <a:latin typeface="+mn-lt"/>
              </a:rPr>
              <a:t> </a:t>
            </a:r>
            <a:endParaRPr lang="pt-BR" sz="2000" dirty="0">
              <a:latin typeface="+mn-lt"/>
            </a:endParaRPr>
          </a:p>
        </p:txBody>
      </p:sp>
      <p:sp>
        <p:nvSpPr>
          <p:cNvPr id="11" name="CaixaDeTexto 10">
            <a:extLst>
              <a:ext uri="{FF2B5EF4-FFF2-40B4-BE49-F238E27FC236}">
                <a16:creationId xmlns="" xmlns:a16="http://schemas.microsoft.com/office/drawing/2014/main" id="{4F890D58-4C0B-F74C-BF8F-4941B79AAAB8}"/>
              </a:ext>
            </a:extLst>
          </p:cNvPr>
          <p:cNvSpPr txBox="1"/>
          <p:nvPr/>
        </p:nvSpPr>
        <p:spPr>
          <a:xfrm>
            <a:off x="407368" y="1713162"/>
            <a:ext cx="11377264" cy="1815882"/>
          </a:xfrm>
          <a:prstGeom prst="rect">
            <a:avLst/>
          </a:prstGeom>
          <a:noFill/>
        </p:spPr>
        <p:txBody>
          <a:bodyPr wrap="square" rtlCol="0">
            <a:spAutoFit/>
          </a:bodyPr>
          <a:lstStyle/>
          <a:p>
            <a:pPr algn="just"/>
            <a:r>
              <a:rPr lang="pt-BR" sz="2800" dirty="0" smtClean="0">
                <a:latin typeface="+mn-lt"/>
              </a:rPr>
              <a:t>Serão reajustadas de acordo com o disposto no art. 7º da EC nº 41, de 2003 se concedidas pela última remuneração do cargo efetivo (integralidade + paridade) ou nos termos do RGPS se concedidas pela média (média + reajuste inflação). </a:t>
            </a:r>
            <a:endParaRPr lang="pt-BR" sz="2800" dirty="0">
              <a:latin typeface="+mn-lt"/>
            </a:endParaRPr>
          </a:p>
        </p:txBody>
      </p:sp>
      <p:sp>
        <p:nvSpPr>
          <p:cNvPr id="12" name="CaixaDeTexto 11"/>
          <p:cNvSpPr txBox="1"/>
          <p:nvPr/>
        </p:nvSpPr>
        <p:spPr>
          <a:xfrm>
            <a:off x="-20236" y="900009"/>
            <a:ext cx="1113656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Reajuste das aposentadorias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74275961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Pensão por Morte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551384" y="1412776"/>
            <a:ext cx="11233248" cy="1384995"/>
          </a:xfrm>
          <a:prstGeom prst="rect">
            <a:avLst/>
          </a:prstGeom>
          <a:noFill/>
        </p:spPr>
        <p:txBody>
          <a:bodyPr wrap="square" rtlCol="0">
            <a:spAutoFit/>
          </a:bodyPr>
          <a:lstStyle/>
          <a:p>
            <a:pPr algn="just"/>
            <a:r>
              <a:rPr lang="pt-BR" sz="2800" dirty="0" smtClean="0">
                <a:latin typeface="+mn-lt"/>
              </a:rPr>
              <a:t>Cota familiar de </a:t>
            </a:r>
            <a:r>
              <a:rPr lang="pt-BR" sz="2800" b="1" dirty="0" smtClean="0">
                <a:latin typeface="+mn-lt"/>
              </a:rPr>
              <a:t>50% mais 10% por dependente</a:t>
            </a:r>
            <a:r>
              <a:rPr lang="pt-BR" sz="2800" dirty="0" smtClean="0">
                <a:latin typeface="+mn-lt"/>
              </a:rPr>
              <a:t>, calculada sobre o </a:t>
            </a:r>
            <a:r>
              <a:rPr lang="pt-BR" sz="2800" b="1" dirty="0" smtClean="0">
                <a:latin typeface="+mn-lt"/>
              </a:rPr>
              <a:t>valor da aposentadoria</a:t>
            </a:r>
            <a:r>
              <a:rPr lang="pt-BR" sz="2800" dirty="0" smtClean="0">
                <a:latin typeface="+mn-lt"/>
              </a:rPr>
              <a:t> ou o valor que o servidor </a:t>
            </a:r>
            <a:r>
              <a:rPr lang="pt-BR" sz="2800" b="1" dirty="0" smtClean="0">
                <a:latin typeface="+mn-lt"/>
              </a:rPr>
              <a:t>teria direito na aposentadoria por incapacidade permanente</a:t>
            </a:r>
            <a:r>
              <a:rPr lang="pt-BR" sz="2800" dirty="0">
                <a:latin typeface="+mn-lt"/>
              </a:rPr>
              <a:t> até o teto do </a:t>
            </a:r>
            <a:r>
              <a:rPr lang="pt-BR" sz="2800" dirty="0" smtClean="0">
                <a:latin typeface="+mn-lt"/>
              </a:rPr>
              <a:t>RGPS, </a:t>
            </a:r>
            <a:r>
              <a:rPr lang="pt-BR" sz="2800" dirty="0">
                <a:latin typeface="+mn-lt"/>
              </a:rPr>
              <a:t>mais 70% do que </a:t>
            </a:r>
            <a:r>
              <a:rPr lang="pt-BR" sz="2800" dirty="0" smtClean="0">
                <a:latin typeface="+mn-lt"/>
              </a:rPr>
              <a:t>ultrapassar. </a:t>
            </a:r>
            <a:endParaRPr lang="pt-BR" sz="3600" dirty="0">
              <a:latin typeface="+mn-lt"/>
            </a:endParaRPr>
          </a:p>
        </p:txBody>
      </p:sp>
      <p:graphicFrame>
        <p:nvGraphicFramePr>
          <p:cNvPr id="4" name="Gráfico 3">
            <a:extLst>
              <a:ext uri="{FF2B5EF4-FFF2-40B4-BE49-F238E27FC236}">
                <a16:creationId xmlns="" xmlns:a16="http://schemas.microsoft.com/office/drawing/2014/main" id="{2F0D2376-4507-4C33-807E-0AA7EDB99CAB}"/>
              </a:ext>
            </a:extLst>
          </p:cNvPr>
          <p:cNvGraphicFramePr/>
          <p:nvPr>
            <p:extLst/>
          </p:nvPr>
        </p:nvGraphicFramePr>
        <p:xfrm>
          <a:off x="263352" y="3021906"/>
          <a:ext cx="5040560"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a:extLst>
              <a:ext uri="{FF2B5EF4-FFF2-40B4-BE49-F238E27FC236}">
                <a16:creationId xmlns="" xmlns:a16="http://schemas.microsoft.com/office/drawing/2014/main" id="{4F890D58-4C0B-F74C-BF8F-4941B79AAAB8}"/>
              </a:ext>
            </a:extLst>
          </p:cNvPr>
          <p:cNvSpPr txBox="1"/>
          <p:nvPr/>
        </p:nvSpPr>
        <p:spPr>
          <a:xfrm>
            <a:off x="5303912" y="3284984"/>
            <a:ext cx="6480720" cy="2677656"/>
          </a:xfrm>
          <a:prstGeom prst="rect">
            <a:avLst/>
          </a:prstGeom>
          <a:noFill/>
        </p:spPr>
        <p:txBody>
          <a:bodyPr wrap="square" rtlCol="0">
            <a:spAutoFit/>
          </a:bodyPr>
          <a:lstStyle/>
          <a:p>
            <a:pPr algn="just"/>
            <a:r>
              <a:rPr lang="pt-BR" sz="2800" dirty="0" smtClean="0">
                <a:latin typeface="+mn-lt"/>
              </a:rPr>
              <a:t>Não há reversão de cotas, exceto quando houver mais de 5 dependentes;</a:t>
            </a:r>
          </a:p>
          <a:p>
            <a:pPr algn="just"/>
            <a:endParaRPr lang="pt-BR" sz="2800" dirty="0">
              <a:latin typeface="+mn-lt"/>
            </a:endParaRPr>
          </a:p>
          <a:p>
            <a:pPr algn="just"/>
            <a:r>
              <a:rPr lang="pt-BR" sz="2800" dirty="0" smtClean="0">
                <a:latin typeface="+mn-lt"/>
              </a:rPr>
              <a:t>O tempo de duração, rol de dependentes e condições para enquadramento segue o RGPS.</a:t>
            </a:r>
            <a:endParaRPr lang="pt-BR" sz="3600" dirty="0">
              <a:latin typeface="+mn-lt"/>
            </a:endParaRPr>
          </a:p>
        </p:txBody>
      </p:sp>
      <p:cxnSp>
        <p:nvCxnSpPr>
          <p:cNvPr id="6" name="Conector de Seta Reta 8">
            <a:extLst>
              <a:ext uri="{FF2B5EF4-FFF2-40B4-BE49-F238E27FC236}">
                <a16:creationId xmlns="" xmlns:a16="http://schemas.microsoft.com/office/drawing/2014/main" id="{7DDD5BAE-BB44-134E-9684-0A831ECE6C7E}"/>
              </a:ext>
            </a:extLst>
          </p:cNvPr>
          <p:cNvCxnSpPr>
            <a:cxnSpLocks/>
          </p:cNvCxnSpPr>
          <p:nvPr/>
        </p:nvCxnSpPr>
        <p:spPr>
          <a:xfrm>
            <a:off x="5087888" y="3429000"/>
            <a:ext cx="0" cy="2326061"/>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96833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1136596"/>
            <a:ext cx="11809312" cy="5460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84076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84076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1272817"/>
            <a:ext cx="11809312" cy="5324535"/>
          </a:xfrm>
          <a:prstGeom prst="rect">
            <a:avLst/>
          </a:prstGeom>
        </p:spPr>
        <p:txBody>
          <a:bodyPr wrap="square">
            <a:spAutoFit/>
          </a:bodyPr>
          <a:lstStyle/>
          <a:p>
            <a:pPr algn="just"/>
            <a:r>
              <a:rPr lang="pt-BR" sz="2000" dirty="0">
                <a:latin typeface="+mn-lt"/>
              </a:rPr>
              <a:t>Art. 8º A pensão por morte concedida aos dependentes de servidor </a:t>
            </a:r>
            <a:r>
              <a:rPr lang="pt-BR" sz="2000" dirty="0" smtClean="0">
                <a:latin typeface="+mn-lt"/>
              </a:rPr>
              <a:t>público que </a:t>
            </a:r>
            <a:r>
              <a:rPr lang="pt-BR" sz="2000" dirty="0">
                <a:latin typeface="+mn-lt"/>
              </a:rPr>
              <a:t>tenha ingressado em cargo efetivo da União, dos Estados, do Distrito Federal ou </a:t>
            </a:r>
            <a:r>
              <a:rPr lang="pt-BR" sz="2000" dirty="0" smtClean="0">
                <a:latin typeface="+mn-lt"/>
              </a:rPr>
              <a:t>dos Municípios </a:t>
            </a:r>
            <a:r>
              <a:rPr lang="pt-BR" sz="2000" dirty="0">
                <a:latin typeface="+mn-lt"/>
              </a:rPr>
              <a:t>anteriormente à instituição do regime de previdência complementar de que </a:t>
            </a:r>
            <a:r>
              <a:rPr lang="pt-BR" sz="2000" dirty="0" smtClean="0">
                <a:latin typeface="+mn-lt"/>
              </a:rPr>
              <a:t>trata o </a:t>
            </a:r>
            <a:r>
              <a:rPr lang="pt-BR" sz="2000" dirty="0">
                <a:latin typeface="+mn-lt"/>
              </a:rPr>
              <a:t>§ 14 do art. 40 da Constituição e de servidor que não tenha realizado a opção de que </a:t>
            </a:r>
            <a:r>
              <a:rPr lang="pt-BR" sz="2000" dirty="0" smtClean="0">
                <a:latin typeface="+mn-lt"/>
              </a:rPr>
              <a:t>trata o </a:t>
            </a:r>
            <a:r>
              <a:rPr lang="pt-BR" sz="2000" dirty="0">
                <a:latin typeface="+mn-lt"/>
              </a:rPr>
              <a:t>§ 16 do art. 40 da Constituição, conforme o caso, será disciplinada pelo disposto neste</a:t>
            </a:r>
          </a:p>
          <a:p>
            <a:pPr algn="just"/>
            <a:r>
              <a:rPr lang="pt-BR" sz="2000" dirty="0">
                <a:latin typeface="+mn-lt"/>
              </a:rPr>
              <a:t>artigo</a:t>
            </a:r>
            <a:r>
              <a:rPr lang="pt-BR" sz="2000" dirty="0" smtClean="0">
                <a:latin typeface="+mn-lt"/>
              </a:rPr>
              <a:t>. </a:t>
            </a:r>
            <a:endParaRPr lang="pt-BR" sz="2000" dirty="0">
              <a:latin typeface="+mn-lt"/>
            </a:endParaRPr>
          </a:p>
          <a:p>
            <a:pPr algn="just"/>
            <a:r>
              <a:rPr lang="pt-BR" sz="2000" dirty="0">
                <a:latin typeface="+mn-lt"/>
              </a:rPr>
              <a:t>§ 1º O valor da pensão por morte de que trata o caput será equivalente </a:t>
            </a:r>
            <a:r>
              <a:rPr lang="pt-BR" sz="2000" dirty="0" smtClean="0">
                <a:latin typeface="+mn-lt"/>
              </a:rPr>
              <a:t>a uma </a:t>
            </a:r>
            <a:r>
              <a:rPr lang="pt-BR" sz="2000" dirty="0">
                <a:latin typeface="+mn-lt"/>
              </a:rPr>
              <a:t>cota familiar de cinquenta por cento e a cotas de dez pontos percentuais </a:t>
            </a:r>
            <a:r>
              <a:rPr lang="pt-BR" sz="2000" dirty="0" smtClean="0">
                <a:latin typeface="+mn-lt"/>
              </a:rPr>
              <a:t>por dependente</a:t>
            </a:r>
            <a:r>
              <a:rPr lang="pt-BR" sz="2000" dirty="0">
                <a:latin typeface="+mn-lt"/>
              </a:rPr>
              <a:t>, até o limite de cem por cento, observados os seguintes critérios</a:t>
            </a:r>
            <a:r>
              <a:rPr lang="pt-BR" sz="2000" dirty="0" smtClean="0">
                <a:latin typeface="+mn-lt"/>
              </a:rPr>
              <a:t>: </a:t>
            </a:r>
            <a:endParaRPr lang="pt-BR" sz="2000" dirty="0">
              <a:latin typeface="+mn-lt"/>
            </a:endParaRPr>
          </a:p>
          <a:p>
            <a:pPr algn="just"/>
            <a:r>
              <a:rPr lang="pt-BR" sz="2000" dirty="0">
                <a:latin typeface="+mn-lt"/>
              </a:rPr>
              <a:t>I - na hipótese de óbito do aposentado, as cotas serão calculadas sobre </a:t>
            </a:r>
            <a:r>
              <a:rPr lang="pt-BR" sz="2000" dirty="0" smtClean="0">
                <a:latin typeface="+mn-lt"/>
              </a:rPr>
              <a:t>a totalidade </a:t>
            </a:r>
            <a:r>
              <a:rPr lang="pt-BR" sz="2000" dirty="0">
                <a:latin typeface="+mn-lt"/>
              </a:rPr>
              <a:t>dos proventos do servidor público falecido, até o limite máximo estabelecido </a:t>
            </a:r>
            <a:r>
              <a:rPr lang="pt-BR" sz="2000" dirty="0" smtClean="0">
                <a:latin typeface="+mn-lt"/>
              </a:rPr>
              <a:t>para os </a:t>
            </a:r>
            <a:r>
              <a:rPr lang="pt-BR" sz="2000" dirty="0">
                <a:latin typeface="+mn-lt"/>
              </a:rPr>
              <a:t>benefícios do Regime Geral de Previdência Social, acrescida de setenta por cento </a:t>
            </a:r>
            <a:r>
              <a:rPr lang="pt-BR" sz="2000" dirty="0" smtClean="0">
                <a:latin typeface="+mn-lt"/>
              </a:rPr>
              <a:t>da parcela </a:t>
            </a:r>
            <a:r>
              <a:rPr lang="pt-BR" sz="2000" dirty="0">
                <a:latin typeface="+mn-lt"/>
              </a:rPr>
              <a:t>excedente a esse limite;</a:t>
            </a:r>
          </a:p>
          <a:p>
            <a:pPr algn="just"/>
            <a:r>
              <a:rPr lang="pt-BR" sz="2000" dirty="0">
                <a:latin typeface="+mn-lt"/>
              </a:rPr>
              <a:t>II - na hipótese de óbito de servidor público em atividade, as cotas </a:t>
            </a:r>
            <a:r>
              <a:rPr lang="pt-BR" sz="2000" dirty="0" smtClean="0">
                <a:latin typeface="+mn-lt"/>
              </a:rPr>
              <a:t>serão calculadas </a:t>
            </a:r>
            <a:r>
              <a:rPr lang="pt-BR" sz="2000" dirty="0">
                <a:latin typeface="+mn-lt"/>
              </a:rPr>
              <a:t>sobre o valor dos proventos a que o servidor público teria direito se </a:t>
            </a:r>
            <a:r>
              <a:rPr lang="pt-BR" sz="2000" dirty="0" smtClean="0">
                <a:latin typeface="+mn-lt"/>
              </a:rPr>
              <a:t>fosse aposentado </a:t>
            </a:r>
            <a:r>
              <a:rPr lang="pt-BR" sz="2000" dirty="0">
                <a:latin typeface="+mn-lt"/>
              </a:rPr>
              <a:t>por incapacidade permanente na data do óbito, exceto na hipótese de o </a:t>
            </a:r>
            <a:r>
              <a:rPr lang="pt-BR" sz="2000" dirty="0" smtClean="0">
                <a:latin typeface="+mn-lt"/>
              </a:rPr>
              <a:t>óbito ter </a:t>
            </a:r>
            <a:r>
              <a:rPr lang="pt-BR" sz="2000" dirty="0">
                <a:latin typeface="+mn-lt"/>
              </a:rPr>
              <a:t>sido decorrente de acidente do trabalho, doença profissional ou do trabalho, situação </a:t>
            </a:r>
            <a:r>
              <a:rPr lang="pt-BR" sz="2000" dirty="0" smtClean="0">
                <a:latin typeface="+mn-lt"/>
              </a:rPr>
              <a:t>em que </a:t>
            </a:r>
            <a:r>
              <a:rPr lang="pt-BR" sz="2000" dirty="0">
                <a:latin typeface="+mn-lt"/>
              </a:rPr>
              <a:t>corresponderão à totalidade da remuneração do servidor público no cargo efetivo</a:t>
            </a:r>
            <a:r>
              <a:rPr lang="pt-BR" sz="2000" dirty="0" smtClean="0">
                <a:latin typeface="+mn-lt"/>
              </a:rPr>
              <a:t>, observado </a:t>
            </a:r>
            <a:r>
              <a:rPr lang="pt-BR" sz="2000" dirty="0">
                <a:latin typeface="+mn-lt"/>
              </a:rPr>
              <a:t>o disposto no § 10 do art. 3º, e, em qualquer hipótese, o limite </a:t>
            </a:r>
            <a:r>
              <a:rPr lang="pt-BR" sz="2000" dirty="0" smtClean="0">
                <a:latin typeface="+mn-lt"/>
              </a:rPr>
              <a:t>máximo estabelecido </a:t>
            </a:r>
            <a:r>
              <a:rPr lang="pt-BR" sz="2000" dirty="0">
                <a:latin typeface="+mn-lt"/>
              </a:rPr>
              <a:t>para os benefícios do Regime Geral de Previdência Social, acrescido de </a:t>
            </a:r>
            <a:r>
              <a:rPr lang="pt-BR" sz="2000" dirty="0" smtClean="0">
                <a:latin typeface="+mn-lt"/>
              </a:rPr>
              <a:t>setenta por </a:t>
            </a:r>
            <a:r>
              <a:rPr lang="pt-BR" sz="2000" dirty="0">
                <a:latin typeface="+mn-lt"/>
              </a:rPr>
              <a:t>cento da parcela excedente a esse limite</a:t>
            </a:r>
            <a:r>
              <a:rPr lang="pt-BR" sz="2000" dirty="0" smtClean="0">
                <a:latin typeface="+mn-lt"/>
              </a:rPr>
              <a:t>;</a:t>
            </a:r>
            <a:endParaRPr lang="pt-BR" sz="2000" dirty="0">
              <a:latin typeface="+mn-lt"/>
            </a:endParaRPr>
          </a:p>
        </p:txBody>
      </p:sp>
      <p:sp>
        <p:nvSpPr>
          <p:cNvPr id="11" name="CaixaDeTexto 10"/>
          <p:cNvSpPr txBox="1"/>
          <p:nvPr/>
        </p:nvSpPr>
        <p:spPr>
          <a:xfrm>
            <a:off x="-240704" y="-10552"/>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Pensão por Morte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5462558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1712660"/>
            <a:ext cx="11809312" cy="3732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1416833"/>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1416833"/>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1848881"/>
            <a:ext cx="11809312" cy="3477875"/>
          </a:xfrm>
          <a:prstGeom prst="rect">
            <a:avLst/>
          </a:prstGeom>
        </p:spPr>
        <p:txBody>
          <a:bodyPr wrap="square">
            <a:spAutoFit/>
          </a:bodyPr>
          <a:lstStyle/>
          <a:p>
            <a:pPr algn="just"/>
            <a:r>
              <a:rPr lang="pt-BR" sz="2000" dirty="0">
                <a:latin typeface="+mn-lt"/>
              </a:rPr>
              <a:t>III - as cotas por dependente cessarão com a perda dessa qualidade e não</a:t>
            </a:r>
          </a:p>
          <a:p>
            <a:pPr algn="just"/>
            <a:r>
              <a:rPr lang="pt-BR" sz="2000" dirty="0">
                <a:latin typeface="+mn-lt"/>
              </a:rPr>
              <a:t>serão reversíveis aos demais dependentes, preservado o valor de cem por cento da pensão</a:t>
            </a:r>
          </a:p>
          <a:p>
            <a:pPr algn="just"/>
            <a:r>
              <a:rPr lang="pt-BR" sz="2000" dirty="0">
                <a:latin typeface="+mn-lt"/>
              </a:rPr>
              <a:t>por morte, quando o número de dependentes remanescente for igual ou superior a </a:t>
            </a:r>
            <a:r>
              <a:rPr lang="pt-BR" sz="2000" dirty="0" smtClean="0">
                <a:latin typeface="+mn-lt"/>
              </a:rPr>
              <a:t>cinco; e </a:t>
            </a:r>
          </a:p>
          <a:p>
            <a:pPr algn="just"/>
            <a:r>
              <a:rPr lang="pt-BR" sz="2000" dirty="0" smtClean="0">
                <a:latin typeface="+mn-lt"/>
              </a:rPr>
              <a:t>IV </a:t>
            </a:r>
            <a:r>
              <a:rPr lang="pt-BR" sz="2000" dirty="0">
                <a:latin typeface="+mn-lt"/>
              </a:rPr>
              <a:t>- o tempo de duração da pensão por morte e das cotas individuais por dependente até a perda da qualidade de dependente, o rol de dependentes, a sua qualificação e as condições necessárias para enquadramento serão aqueles estabelecidos para o Regime Geral de Previdência Social. </a:t>
            </a:r>
            <a:endParaRPr lang="pt-BR" sz="2000" dirty="0" smtClean="0">
              <a:latin typeface="+mn-lt"/>
            </a:endParaRPr>
          </a:p>
          <a:p>
            <a:pPr algn="just"/>
            <a:r>
              <a:rPr lang="pt-BR" sz="2000" dirty="0" smtClean="0">
                <a:latin typeface="+mn-lt"/>
              </a:rPr>
              <a:t>§ </a:t>
            </a:r>
            <a:r>
              <a:rPr lang="pt-BR" sz="2000" dirty="0">
                <a:latin typeface="+mn-lt"/>
              </a:rPr>
              <a:t>2º As pensões concedidas nos termos do disposto neste artigo serão reajustadas nos termos estabelecidos para o Regime Geral de Previdência Social. </a:t>
            </a:r>
            <a:endParaRPr lang="pt-BR" sz="2000" dirty="0" smtClean="0">
              <a:latin typeface="+mn-lt"/>
            </a:endParaRPr>
          </a:p>
          <a:p>
            <a:pPr algn="just"/>
            <a:r>
              <a:rPr lang="pt-BR" sz="2000" dirty="0" smtClean="0">
                <a:latin typeface="+mn-lt"/>
              </a:rPr>
              <a:t>§ </a:t>
            </a:r>
            <a:r>
              <a:rPr lang="pt-BR" sz="2000" dirty="0">
                <a:latin typeface="+mn-lt"/>
              </a:rPr>
              <a:t>3º O disposto neste artigo não se aplica ao servidor que tenha ingressado após a instituição do regime de previdência complementar ou que tenha exercido a opção correspondente, nos termos do disposto nos § 14, § 15 e § 16 do art. 40 da Constituição, hipótese em que a pensão observará o disposto no § 8º do art. 12.</a:t>
            </a:r>
            <a:r>
              <a:rPr lang="pt-BR" sz="2000" dirty="0" smtClean="0">
                <a:latin typeface="+mn-lt"/>
              </a:rPr>
              <a:t> </a:t>
            </a:r>
            <a:endParaRPr lang="pt-BR" sz="2000" dirty="0">
              <a:latin typeface="+mn-lt"/>
            </a:endParaRPr>
          </a:p>
        </p:txBody>
      </p:sp>
      <p:sp>
        <p:nvSpPr>
          <p:cNvPr id="11" name="CaixaDeTexto 10"/>
          <p:cNvSpPr txBox="1"/>
          <p:nvPr/>
        </p:nvSpPr>
        <p:spPr>
          <a:xfrm>
            <a:off x="-240704" y="-10552"/>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Pensão por Morte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59089203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2780928"/>
            <a:ext cx="11809312" cy="3921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248510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248510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2917150"/>
            <a:ext cx="11809312" cy="3785652"/>
          </a:xfrm>
          <a:prstGeom prst="rect">
            <a:avLst/>
          </a:prstGeom>
        </p:spPr>
        <p:txBody>
          <a:bodyPr wrap="square">
            <a:spAutoFit/>
          </a:bodyPr>
          <a:lstStyle/>
          <a:p>
            <a:pPr algn="just"/>
            <a:r>
              <a:rPr lang="pt-BR" sz="2000" dirty="0">
                <a:latin typeface="+mn-lt"/>
              </a:rPr>
              <a:t>Art. 9º A concessão de aposentadoria ao servidor público e de pensão </a:t>
            </a:r>
            <a:r>
              <a:rPr lang="pt-BR" sz="2000" dirty="0" smtClean="0">
                <a:latin typeface="+mn-lt"/>
              </a:rPr>
              <a:t>por morte </a:t>
            </a:r>
            <a:r>
              <a:rPr lang="pt-BR" sz="2000" dirty="0">
                <a:latin typeface="+mn-lt"/>
              </a:rPr>
              <a:t>aos dependentes de servidor público falecido será assegurada, a qualquer tempo</a:t>
            </a:r>
            <a:r>
              <a:rPr lang="pt-BR" sz="2000" dirty="0" smtClean="0">
                <a:latin typeface="+mn-lt"/>
              </a:rPr>
              <a:t>, desde </a:t>
            </a:r>
            <a:r>
              <a:rPr lang="pt-BR" sz="2000" dirty="0">
                <a:latin typeface="+mn-lt"/>
              </a:rPr>
              <a:t>que tenham sido cumpridos os requisitos para obtenção desses benefícios até a </a:t>
            </a:r>
            <a:r>
              <a:rPr lang="pt-BR" sz="2000" dirty="0" smtClean="0">
                <a:latin typeface="+mn-lt"/>
              </a:rPr>
              <a:t>data de </a:t>
            </a:r>
            <a:r>
              <a:rPr lang="pt-BR" sz="2000" dirty="0">
                <a:latin typeface="+mn-lt"/>
              </a:rPr>
              <a:t>promulgação desta Emenda à Constituição, observados os critérios da legislação </a:t>
            </a:r>
            <a:r>
              <a:rPr lang="pt-BR" sz="2000" dirty="0" smtClean="0">
                <a:latin typeface="+mn-lt"/>
              </a:rPr>
              <a:t>vigente na </a:t>
            </a:r>
            <a:r>
              <a:rPr lang="pt-BR" sz="2000" dirty="0">
                <a:latin typeface="+mn-lt"/>
              </a:rPr>
              <a:t>data em que foram atendidos os requisitos para a concessão da aposentadoria ou </a:t>
            </a:r>
            <a:r>
              <a:rPr lang="pt-BR" sz="2000" dirty="0" smtClean="0">
                <a:latin typeface="+mn-lt"/>
              </a:rPr>
              <a:t>da pensão </a:t>
            </a:r>
            <a:r>
              <a:rPr lang="pt-BR" sz="2000" dirty="0">
                <a:latin typeface="+mn-lt"/>
              </a:rPr>
              <a:t>por morte.</a:t>
            </a:r>
          </a:p>
          <a:p>
            <a:pPr algn="just"/>
            <a:r>
              <a:rPr lang="pt-BR" sz="2000" dirty="0">
                <a:latin typeface="+mn-lt"/>
              </a:rPr>
              <a:t>§ 1º Os proventos de aposentadoria a serem concedidos ao servidor público </a:t>
            </a:r>
            <a:r>
              <a:rPr lang="pt-BR" sz="2000" dirty="0" smtClean="0">
                <a:latin typeface="+mn-lt"/>
              </a:rPr>
              <a:t>a que </a:t>
            </a:r>
            <a:r>
              <a:rPr lang="pt-BR" sz="2000" dirty="0">
                <a:latin typeface="+mn-lt"/>
              </a:rPr>
              <a:t>se refere o caput e as pensões por morte devidas aos seus dependentes </a:t>
            </a:r>
            <a:r>
              <a:rPr lang="pt-BR" sz="2000" dirty="0" smtClean="0">
                <a:latin typeface="+mn-lt"/>
              </a:rPr>
              <a:t>serão calculados </a:t>
            </a:r>
            <a:r>
              <a:rPr lang="pt-BR" sz="2000" dirty="0">
                <a:latin typeface="+mn-lt"/>
              </a:rPr>
              <a:t>e reajustados de acordo com a legislação em vigor à época em que </a:t>
            </a:r>
            <a:r>
              <a:rPr lang="pt-BR" sz="2000" dirty="0" smtClean="0">
                <a:latin typeface="+mn-lt"/>
              </a:rPr>
              <a:t>foram atendidos </a:t>
            </a:r>
            <a:r>
              <a:rPr lang="pt-BR" sz="2000" dirty="0">
                <a:latin typeface="+mn-lt"/>
              </a:rPr>
              <a:t>os requisitos nela estabelecidos para a concessão desses benefícios.</a:t>
            </a:r>
          </a:p>
          <a:p>
            <a:pPr algn="just"/>
            <a:r>
              <a:rPr lang="pt-BR" sz="2000" dirty="0">
                <a:latin typeface="+mn-lt"/>
              </a:rPr>
              <a:t>§ 2º O limite máximo estabelecido para os benefícios do Regime Geral </a:t>
            </a:r>
            <a:r>
              <a:rPr lang="pt-BR" sz="2000" dirty="0" smtClean="0">
                <a:latin typeface="+mn-lt"/>
              </a:rPr>
              <a:t>de Previdência </a:t>
            </a:r>
            <a:r>
              <a:rPr lang="pt-BR" sz="2000" dirty="0">
                <a:latin typeface="+mn-lt"/>
              </a:rPr>
              <a:t>Social somente será aplicado a aposentadorias concedidas aos </a:t>
            </a:r>
            <a:r>
              <a:rPr lang="pt-BR" sz="2000" dirty="0" smtClean="0">
                <a:latin typeface="+mn-lt"/>
              </a:rPr>
              <a:t>servidores públicos </a:t>
            </a:r>
            <a:r>
              <a:rPr lang="pt-BR" sz="2000" dirty="0">
                <a:latin typeface="+mn-lt"/>
              </a:rPr>
              <a:t>que tenham ingressado ou vierem a ingressar no serviço público posteriormente </a:t>
            </a:r>
            <a:r>
              <a:rPr lang="pt-BR" sz="2000" dirty="0" smtClean="0">
                <a:latin typeface="+mn-lt"/>
              </a:rPr>
              <a:t>à instituição </a:t>
            </a:r>
            <a:r>
              <a:rPr lang="pt-BR" sz="2000" dirty="0">
                <a:latin typeface="+mn-lt"/>
              </a:rPr>
              <a:t>de regime de previdência complementar ou que tenham ingressado</a:t>
            </a:r>
          </a:p>
          <a:p>
            <a:pPr algn="just"/>
            <a:r>
              <a:rPr lang="pt-BR" sz="2000" dirty="0">
                <a:latin typeface="+mn-lt"/>
              </a:rPr>
              <a:t>anteriormente e tenham </a:t>
            </a:r>
            <a:r>
              <a:rPr lang="pt-BR" sz="2000" dirty="0" smtClean="0">
                <a:latin typeface="+mn-lt"/>
              </a:rPr>
              <a:t>exercido </a:t>
            </a:r>
            <a:r>
              <a:rPr lang="pt-BR" sz="2000" dirty="0">
                <a:latin typeface="+mn-lt"/>
              </a:rPr>
              <a:t>a opção de que trata o § 16 do art. 40 da Constituição.</a:t>
            </a:r>
          </a:p>
        </p:txBody>
      </p:sp>
      <p:sp>
        <p:nvSpPr>
          <p:cNvPr id="11" name="CaixaDeTexto 10"/>
          <p:cNvSpPr txBox="1"/>
          <p:nvPr/>
        </p:nvSpPr>
        <p:spPr>
          <a:xfrm>
            <a:off x="-240704" y="-10552"/>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Direito adquirido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0" name="CaixaDeTexto 9">
            <a:extLst>
              <a:ext uri="{FF2B5EF4-FFF2-40B4-BE49-F238E27FC236}">
                <a16:creationId xmlns="" xmlns:a16="http://schemas.microsoft.com/office/drawing/2014/main" id="{4F890D58-4C0B-F74C-BF8F-4941B79AAAB8}"/>
              </a:ext>
            </a:extLst>
          </p:cNvPr>
          <p:cNvSpPr txBox="1"/>
          <p:nvPr/>
        </p:nvSpPr>
        <p:spPr>
          <a:xfrm>
            <a:off x="515380" y="1052736"/>
            <a:ext cx="11161240" cy="954107"/>
          </a:xfrm>
          <a:prstGeom prst="rect">
            <a:avLst/>
          </a:prstGeom>
          <a:noFill/>
        </p:spPr>
        <p:txBody>
          <a:bodyPr wrap="square" rtlCol="0">
            <a:spAutoFit/>
          </a:bodyPr>
          <a:lstStyle/>
          <a:p>
            <a:pPr algn="just"/>
            <a:r>
              <a:rPr lang="pt-BR" sz="2800" dirty="0" smtClean="0">
                <a:latin typeface="+mn-lt"/>
              </a:rPr>
              <a:t>A proposta da Nova Previdência preserva o direito adquirido dos servidores que já implementaram requisitos para aposentadoria ou para pensões. </a:t>
            </a:r>
            <a:endParaRPr lang="pt-BR" sz="3600" dirty="0">
              <a:latin typeface="+mn-lt"/>
            </a:endParaRPr>
          </a:p>
        </p:txBody>
      </p:sp>
    </p:spTree>
    <p:extLst>
      <p:ext uri="{BB962C8B-B14F-4D97-AF65-F5344CB8AC3E}">
        <p14:creationId xmlns:p14="http://schemas.microsoft.com/office/powerpoint/2010/main" val="75348972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7949381"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Princípios da Nova Previdência</a:t>
            </a:r>
          </a:p>
        </p:txBody>
      </p:sp>
      <p:sp>
        <p:nvSpPr>
          <p:cNvPr id="2" name="CaixaDeTexto 1">
            <a:extLst>
              <a:ext uri="{FF2B5EF4-FFF2-40B4-BE49-F238E27FC236}">
                <a16:creationId xmlns="" xmlns:a16="http://schemas.microsoft.com/office/drawing/2014/main" id="{F793ECA1-E25F-2745-A6C0-F8DF81E99EA1}"/>
              </a:ext>
            </a:extLst>
          </p:cNvPr>
          <p:cNvSpPr txBox="1"/>
          <p:nvPr/>
        </p:nvSpPr>
        <p:spPr>
          <a:xfrm>
            <a:off x="1061883" y="1614951"/>
            <a:ext cx="10530349" cy="4031873"/>
          </a:xfrm>
          <a:prstGeom prst="rect">
            <a:avLst/>
          </a:prstGeom>
          <a:noFill/>
        </p:spPr>
        <p:txBody>
          <a:bodyPr wrap="square" rtlCol="0">
            <a:spAutoFit/>
          </a:bodyPr>
          <a:lstStyle/>
          <a:p>
            <a:pPr marL="342900" indent="-342900" algn="just">
              <a:buFont typeface="Arial" panose="020B0604020202020204" pitchFamily="34" charset="0"/>
              <a:buChar char="•"/>
            </a:pPr>
            <a:r>
              <a:rPr lang="pt-BR" sz="2800" b="1" dirty="0">
                <a:latin typeface="+mn-lt"/>
              </a:rPr>
              <a:t>Desconstitucionalização</a:t>
            </a:r>
            <a:r>
              <a:rPr lang="pt-BR" sz="2800" dirty="0">
                <a:latin typeface="+mn-lt"/>
              </a:rPr>
              <a:t> das regras de benefícios dos RPPS:</a:t>
            </a:r>
          </a:p>
          <a:p>
            <a:pPr marL="1257300" lvl="2" indent="-342900" algn="just">
              <a:buFont typeface="Arial" panose="020B0604020202020204" pitchFamily="34" charset="0"/>
              <a:buChar char="•"/>
            </a:pPr>
            <a:r>
              <a:rPr lang="pt-BR" sz="2800" dirty="0">
                <a:latin typeface="+mn-lt"/>
              </a:rPr>
              <a:t>Regras gerais de organização dos RPPS </a:t>
            </a:r>
            <a:r>
              <a:rPr lang="pt-BR" dirty="0">
                <a:latin typeface="+mn-lt"/>
              </a:rPr>
              <a:t>(arts. 40, 149, 167, 249 e 251</a:t>
            </a:r>
            <a:r>
              <a:rPr lang="pt-BR" dirty="0" smtClean="0">
                <a:latin typeface="+mn-lt"/>
              </a:rPr>
              <a:t>). </a:t>
            </a:r>
            <a:endParaRPr lang="pt-BR" dirty="0">
              <a:latin typeface="+mn-lt"/>
            </a:endParaRPr>
          </a:p>
          <a:p>
            <a:pPr marL="1257300" lvl="2" indent="-342900" algn="just">
              <a:buFont typeface="Arial" panose="020B0604020202020204" pitchFamily="34" charset="0"/>
              <a:buChar char="•"/>
            </a:pPr>
            <a:r>
              <a:rPr lang="pt-BR" sz="2800" dirty="0">
                <a:latin typeface="+mn-lt"/>
              </a:rPr>
              <a:t>Regras de transição dos RPPS </a:t>
            </a:r>
            <a:r>
              <a:rPr lang="pt-BR" dirty="0">
                <a:latin typeface="+mn-lt"/>
              </a:rPr>
              <a:t>(arts. </a:t>
            </a:r>
            <a:r>
              <a:rPr lang="pt-BR" dirty="0" smtClean="0">
                <a:latin typeface="+mn-lt"/>
              </a:rPr>
              <a:t>3º </a:t>
            </a:r>
            <a:r>
              <a:rPr lang="pt-BR" dirty="0">
                <a:latin typeface="+mn-lt"/>
              </a:rPr>
              <a:t>ao 11</a:t>
            </a:r>
            <a:r>
              <a:rPr lang="pt-BR" dirty="0" smtClean="0">
                <a:latin typeface="+mn-lt"/>
              </a:rPr>
              <a:t>).</a:t>
            </a:r>
            <a:endParaRPr lang="pt-BR" dirty="0">
              <a:latin typeface="+mn-lt"/>
            </a:endParaRPr>
          </a:p>
          <a:p>
            <a:pPr marL="1257300" lvl="2" indent="-342900" algn="just">
              <a:buFont typeface="Arial" panose="020B0604020202020204" pitchFamily="34" charset="0"/>
              <a:buChar char="•"/>
            </a:pPr>
            <a:r>
              <a:rPr lang="pt-BR" sz="2800" dirty="0">
                <a:latin typeface="+mn-lt"/>
              </a:rPr>
              <a:t>Regras transitórias dos RPPS </a:t>
            </a:r>
            <a:r>
              <a:rPr lang="pt-BR" dirty="0">
                <a:latin typeface="+mn-lt"/>
              </a:rPr>
              <a:t>(arts. 12 ao 17).</a:t>
            </a:r>
            <a:endParaRPr lang="pt-BR" sz="2800" dirty="0">
              <a:latin typeface="+mn-lt"/>
            </a:endParaRPr>
          </a:p>
          <a:p>
            <a:pPr marL="342900" indent="-342900" algn="just">
              <a:buFont typeface="Arial" panose="020B0604020202020204" pitchFamily="34" charset="0"/>
              <a:buChar char="•"/>
            </a:pPr>
            <a:endParaRPr lang="pt-BR" sz="800" dirty="0">
              <a:latin typeface="+mn-lt"/>
            </a:endParaRPr>
          </a:p>
          <a:p>
            <a:pPr marL="342900" indent="-342900" algn="just">
              <a:buFont typeface="Arial" panose="020B0604020202020204" pitchFamily="34" charset="0"/>
              <a:buChar char="•"/>
            </a:pPr>
            <a:r>
              <a:rPr lang="pt-BR" sz="2800" dirty="0">
                <a:latin typeface="+mn-lt"/>
              </a:rPr>
              <a:t>Garantia do </a:t>
            </a:r>
            <a:r>
              <a:rPr lang="pt-BR" sz="2800" b="1" dirty="0">
                <a:latin typeface="+mn-lt"/>
              </a:rPr>
              <a:t>direito </a:t>
            </a:r>
            <a:r>
              <a:rPr lang="pt-BR" sz="2800" b="1" dirty="0" smtClean="0">
                <a:latin typeface="+mn-lt"/>
              </a:rPr>
              <a:t>adquirido</a:t>
            </a:r>
            <a:r>
              <a:rPr lang="pt-BR" sz="2800" dirty="0">
                <a:latin typeface="+mn-lt"/>
              </a:rPr>
              <a:t>.</a:t>
            </a:r>
          </a:p>
          <a:p>
            <a:pPr marL="342900" indent="-342900" algn="just">
              <a:buFont typeface="Arial" panose="020B0604020202020204" pitchFamily="34" charset="0"/>
              <a:buChar char="•"/>
            </a:pPr>
            <a:endParaRPr lang="pt-BR" sz="800" b="1" dirty="0">
              <a:latin typeface="+mn-lt"/>
            </a:endParaRPr>
          </a:p>
          <a:p>
            <a:pPr marL="342900" indent="-342900" algn="just">
              <a:buFont typeface="Arial" panose="020B0604020202020204" pitchFamily="34" charset="0"/>
              <a:buChar char="•"/>
            </a:pPr>
            <a:r>
              <a:rPr lang="pt-BR" sz="2800" b="1" dirty="0">
                <a:latin typeface="+mn-lt"/>
              </a:rPr>
              <a:t>Quem ganha menos, paga </a:t>
            </a:r>
            <a:r>
              <a:rPr lang="pt-BR" sz="2800" b="1" dirty="0" smtClean="0">
                <a:latin typeface="+mn-lt"/>
              </a:rPr>
              <a:t>menos</a:t>
            </a:r>
            <a:r>
              <a:rPr lang="pt-BR" sz="2800" dirty="0">
                <a:latin typeface="+mn-lt"/>
              </a:rPr>
              <a:t>.</a:t>
            </a:r>
          </a:p>
          <a:p>
            <a:pPr marL="342900" indent="-342900" algn="just">
              <a:buFont typeface="Arial" panose="020B0604020202020204" pitchFamily="34" charset="0"/>
              <a:buChar char="•"/>
            </a:pPr>
            <a:endParaRPr lang="pt-BR" sz="800" dirty="0">
              <a:latin typeface="+mn-lt"/>
            </a:endParaRPr>
          </a:p>
          <a:p>
            <a:pPr marL="342900" indent="-342900" algn="just">
              <a:buFont typeface="Arial" panose="020B0604020202020204" pitchFamily="34" charset="0"/>
              <a:buChar char="•"/>
            </a:pPr>
            <a:r>
              <a:rPr lang="pt-BR" sz="2800" dirty="0">
                <a:latin typeface="+mn-lt"/>
              </a:rPr>
              <a:t>Garantir a </a:t>
            </a:r>
            <a:r>
              <a:rPr lang="pt-BR" sz="2800" b="1" dirty="0">
                <a:latin typeface="+mn-lt"/>
              </a:rPr>
              <a:t>sustentabilidade do </a:t>
            </a:r>
            <a:r>
              <a:rPr lang="pt-BR" sz="2800" b="1" dirty="0" smtClean="0">
                <a:latin typeface="+mn-lt"/>
              </a:rPr>
              <a:t>regime</a:t>
            </a:r>
            <a:r>
              <a:rPr lang="pt-BR" sz="2800" dirty="0">
                <a:latin typeface="+mn-lt"/>
              </a:rPr>
              <a:t>.</a:t>
            </a:r>
          </a:p>
          <a:p>
            <a:pPr marL="342900" indent="-342900" algn="just">
              <a:buFont typeface="Arial" panose="020B0604020202020204" pitchFamily="34" charset="0"/>
              <a:buChar char="•"/>
            </a:pPr>
            <a:endParaRPr lang="pt-BR" sz="800" dirty="0">
              <a:latin typeface="+mn-lt"/>
            </a:endParaRPr>
          </a:p>
          <a:p>
            <a:pPr marL="342900" indent="-342900" algn="just">
              <a:buFont typeface="Arial" panose="020B0604020202020204" pitchFamily="34" charset="0"/>
              <a:buChar char="•"/>
            </a:pPr>
            <a:r>
              <a:rPr lang="pt-BR" sz="2800" dirty="0">
                <a:latin typeface="+mn-lt"/>
              </a:rPr>
              <a:t>Opção pela </a:t>
            </a:r>
            <a:r>
              <a:rPr lang="pt-BR" sz="2800" b="1" dirty="0">
                <a:latin typeface="+mn-lt"/>
              </a:rPr>
              <a:t>capitalização</a:t>
            </a:r>
            <a:r>
              <a:rPr lang="pt-BR" sz="2800" dirty="0">
                <a:latin typeface="+mn-lt"/>
              </a:rPr>
              <a:t>.</a:t>
            </a:r>
          </a:p>
        </p:txBody>
      </p:sp>
    </p:spTree>
    <p:extLst>
      <p:ext uri="{BB962C8B-B14F-4D97-AF65-F5344CB8AC3E}">
        <p14:creationId xmlns:p14="http://schemas.microsoft.com/office/powerpoint/2010/main" val="6199059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240704" y="-10552"/>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Abono de Permanência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0" name="CaixaDeTexto 9">
            <a:extLst>
              <a:ext uri="{FF2B5EF4-FFF2-40B4-BE49-F238E27FC236}">
                <a16:creationId xmlns="" xmlns:a16="http://schemas.microsoft.com/office/drawing/2014/main" id="{4F890D58-4C0B-F74C-BF8F-4941B79AAAB8}"/>
              </a:ext>
            </a:extLst>
          </p:cNvPr>
          <p:cNvSpPr txBox="1"/>
          <p:nvPr/>
        </p:nvSpPr>
        <p:spPr>
          <a:xfrm>
            <a:off x="479376" y="1700808"/>
            <a:ext cx="11161240" cy="3970318"/>
          </a:xfrm>
          <a:prstGeom prst="rect">
            <a:avLst/>
          </a:prstGeom>
          <a:noFill/>
        </p:spPr>
        <p:txBody>
          <a:bodyPr wrap="square" rtlCol="0">
            <a:spAutoFit/>
          </a:bodyPr>
          <a:lstStyle/>
          <a:p>
            <a:pPr algn="just"/>
            <a:r>
              <a:rPr lang="pt-BR" sz="2800" dirty="0" smtClean="0">
                <a:latin typeface="+mn-lt"/>
              </a:rPr>
              <a:t>Aos que já implementaram requisitos para aposentadoria voluntária é garantido o abono de permanência até a aposentadoria compulsória, podendo o ente federativo estabelecer critérios para continuidade do pagamento. </a:t>
            </a:r>
          </a:p>
          <a:p>
            <a:pPr algn="just"/>
            <a:endParaRPr lang="pt-BR" sz="2800" dirty="0">
              <a:latin typeface="+mn-lt"/>
            </a:endParaRPr>
          </a:p>
          <a:p>
            <a:pPr algn="just"/>
            <a:r>
              <a:rPr lang="pt-BR" sz="2800" dirty="0" smtClean="0">
                <a:latin typeface="+mn-lt"/>
              </a:rPr>
              <a:t>Os servidores que implementarem os requisitos para aposentadoria prevista na PEC e optarem em permanecer em atividade poderá, conforme critérios do ente federativo, fazer jus a abono de permanência até o valor máximo de sua contribuição previdenciária. </a:t>
            </a:r>
            <a:endParaRPr lang="pt-BR" sz="3600" dirty="0">
              <a:latin typeface="+mn-lt"/>
            </a:endParaRPr>
          </a:p>
        </p:txBody>
      </p:sp>
    </p:spTree>
    <p:extLst>
      <p:ext uri="{BB962C8B-B14F-4D97-AF65-F5344CB8AC3E}">
        <p14:creationId xmlns:p14="http://schemas.microsoft.com/office/powerpoint/2010/main" val="228685787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1340768"/>
            <a:ext cx="11809312" cy="4845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104494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104494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1476990"/>
            <a:ext cx="11809312" cy="4708981"/>
          </a:xfrm>
          <a:prstGeom prst="rect">
            <a:avLst/>
          </a:prstGeom>
        </p:spPr>
        <p:txBody>
          <a:bodyPr wrap="square">
            <a:spAutoFit/>
          </a:bodyPr>
          <a:lstStyle/>
          <a:p>
            <a:pPr algn="just"/>
            <a:r>
              <a:rPr lang="pt-BR" sz="2000" dirty="0">
                <a:latin typeface="+mn-lt"/>
              </a:rPr>
              <a:t>§ 3º O servidor público que tenha cumprido os requisitos para </a:t>
            </a:r>
            <a:r>
              <a:rPr lang="pt-BR" sz="2000" dirty="0" smtClean="0">
                <a:latin typeface="+mn-lt"/>
              </a:rPr>
              <a:t>aposentadoria voluntária </a:t>
            </a:r>
            <a:r>
              <a:rPr lang="pt-BR" sz="2000" dirty="0">
                <a:latin typeface="+mn-lt"/>
              </a:rPr>
              <a:t>com base no disposto na alínea “a” do inciso III do § 1º do art. 40 da Constituição</a:t>
            </a:r>
            <a:r>
              <a:rPr lang="pt-BR" sz="2000" dirty="0" smtClean="0">
                <a:latin typeface="+mn-lt"/>
              </a:rPr>
              <a:t>, na </a:t>
            </a:r>
            <a:r>
              <a:rPr lang="pt-BR" sz="2000" dirty="0">
                <a:latin typeface="+mn-lt"/>
              </a:rPr>
              <a:t>redação vigente até a data de promulgação desta Emenda à Constituição, no art. 2º, no </a:t>
            </a:r>
            <a:r>
              <a:rPr lang="pt-BR" sz="2000" dirty="0" smtClean="0">
                <a:latin typeface="+mn-lt"/>
              </a:rPr>
              <a:t>§ 1º </a:t>
            </a:r>
            <a:r>
              <a:rPr lang="pt-BR" sz="2000" dirty="0">
                <a:latin typeface="+mn-lt"/>
              </a:rPr>
              <a:t>do art. 3º ou no art. 6º da Emenda Constitucional nº 41, de 2003, ou no art. 3º da </a:t>
            </a:r>
            <a:r>
              <a:rPr lang="pt-BR" sz="2000" dirty="0" smtClean="0">
                <a:latin typeface="+mn-lt"/>
              </a:rPr>
              <a:t>Emenda Constitucional </a:t>
            </a:r>
            <a:r>
              <a:rPr lang="pt-BR" sz="2000" dirty="0">
                <a:latin typeface="+mn-lt"/>
              </a:rPr>
              <a:t>nº 47, de 5 de julho de 2005, e que optar por permanecer em atividade, </a:t>
            </a:r>
            <a:r>
              <a:rPr lang="pt-BR" sz="2000" dirty="0" smtClean="0">
                <a:latin typeface="+mn-lt"/>
              </a:rPr>
              <a:t>fará jus </a:t>
            </a:r>
            <a:r>
              <a:rPr lang="pt-BR" sz="2000" dirty="0">
                <a:latin typeface="+mn-lt"/>
              </a:rPr>
              <a:t>a um abono de permanência equivalente ao valor da sua contribuição previdenciária, </a:t>
            </a:r>
            <a:r>
              <a:rPr lang="pt-BR" sz="2000" dirty="0" smtClean="0">
                <a:latin typeface="+mn-lt"/>
              </a:rPr>
              <a:t>até completar </a:t>
            </a:r>
            <a:r>
              <a:rPr lang="pt-BR" sz="2000" dirty="0">
                <a:latin typeface="+mn-lt"/>
              </a:rPr>
              <a:t>a idade para aposentadoria compulsória.</a:t>
            </a:r>
          </a:p>
          <a:p>
            <a:pPr algn="just"/>
            <a:r>
              <a:rPr lang="pt-BR" sz="2000" dirty="0">
                <a:latin typeface="+mn-lt"/>
              </a:rPr>
              <a:t>§ 4º Lei do respectivo ente federativo poderá estabelecer critérios para </a:t>
            </a:r>
            <a:r>
              <a:rPr lang="pt-BR" sz="2000" dirty="0" smtClean="0">
                <a:latin typeface="+mn-lt"/>
              </a:rPr>
              <a:t>o pagamento </a:t>
            </a:r>
            <a:r>
              <a:rPr lang="pt-BR" sz="2000" dirty="0">
                <a:latin typeface="+mn-lt"/>
              </a:rPr>
              <a:t>do abono de permanência a que se refere o § 3º</a:t>
            </a:r>
            <a:r>
              <a:rPr lang="pt-BR" sz="2000" dirty="0" smtClean="0">
                <a:latin typeface="+mn-lt"/>
              </a:rPr>
              <a:t>.</a:t>
            </a:r>
          </a:p>
          <a:p>
            <a:pPr algn="just"/>
            <a:r>
              <a:rPr lang="pt-BR" sz="2000" dirty="0">
                <a:latin typeface="+mn-lt"/>
              </a:rPr>
              <a:t>Art. 10. O servidor público que cumprir as exigências para a concessão </a:t>
            </a:r>
            <a:r>
              <a:rPr lang="pt-BR" sz="2000" dirty="0" smtClean="0">
                <a:latin typeface="+mn-lt"/>
              </a:rPr>
              <a:t>da aposentadoria </a:t>
            </a:r>
            <a:r>
              <a:rPr lang="pt-BR" sz="2000" dirty="0">
                <a:latin typeface="+mn-lt"/>
              </a:rPr>
              <a:t>voluntária, nos termos do disposto nos art. 3º, art. 4º, art. 5º, art. 6º ou art</a:t>
            </a:r>
            <a:r>
              <a:rPr lang="pt-BR" sz="2000" dirty="0" smtClean="0">
                <a:latin typeface="+mn-lt"/>
              </a:rPr>
              <a:t>. 7º</a:t>
            </a:r>
            <a:r>
              <a:rPr lang="pt-BR" sz="2000" dirty="0">
                <a:latin typeface="+mn-lt"/>
              </a:rPr>
              <a:t>, e que optar por permanecer em atividade, poderá fazer jus a um abono de </a:t>
            </a:r>
            <a:r>
              <a:rPr lang="pt-BR" sz="2000" dirty="0" smtClean="0">
                <a:latin typeface="+mn-lt"/>
              </a:rPr>
              <a:t>permanência equivalente</a:t>
            </a:r>
            <a:r>
              <a:rPr lang="pt-BR" sz="2000" dirty="0">
                <a:latin typeface="+mn-lt"/>
              </a:rPr>
              <a:t>, no máximo, ao valor da sua contribuição previdenciária, até completar a </a:t>
            </a:r>
            <a:r>
              <a:rPr lang="pt-BR" sz="2000" dirty="0" smtClean="0">
                <a:latin typeface="+mn-lt"/>
              </a:rPr>
              <a:t>idade para </a:t>
            </a:r>
            <a:r>
              <a:rPr lang="pt-BR" sz="2000" dirty="0">
                <a:latin typeface="+mn-lt"/>
              </a:rPr>
              <a:t>aposentadoria compulsória, observado os critérios a serem estabelecidos pelo </a:t>
            </a:r>
            <a:r>
              <a:rPr lang="pt-BR" sz="2000" dirty="0" smtClean="0">
                <a:latin typeface="+mn-lt"/>
              </a:rPr>
              <a:t>ente federativo</a:t>
            </a:r>
            <a:r>
              <a:rPr lang="pt-BR" sz="2000" dirty="0">
                <a:latin typeface="+mn-lt"/>
              </a:rPr>
              <a:t>. </a:t>
            </a:r>
          </a:p>
          <a:p>
            <a:pPr algn="just"/>
            <a:r>
              <a:rPr lang="pt-BR" sz="2000" dirty="0" smtClean="0">
                <a:latin typeface="+mn-lt"/>
              </a:rPr>
              <a:t>Parágrafo </a:t>
            </a:r>
            <a:r>
              <a:rPr lang="pt-BR" sz="2000" dirty="0">
                <a:latin typeface="+mn-lt"/>
              </a:rPr>
              <a:t>único. Na hipótese de o ente federativo não estabelecer </a:t>
            </a:r>
            <a:r>
              <a:rPr lang="pt-BR" sz="2000" dirty="0" smtClean="0">
                <a:latin typeface="+mn-lt"/>
              </a:rPr>
              <a:t>os critérios </a:t>
            </a:r>
            <a:r>
              <a:rPr lang="pt-BR" sz="2000" dirty="0">
                <a:latin typeface="+mn-lt"/>
              </a:rPr>
              <a:t>a que se refere o caput, o abono de permanência será pago no valor </a:t>
            </a:r>
            <a:r>
              <a:rPr lang="pt-BR" sz="2000" dirty="0" smtClean="0">
                <a:latin typeface="+mn-lt"/>
              </a:rPr>
              <a:t>da contribuição </a:t>
            </a:r>
            <a:r>
              <a:rPr lang="pt-BR" sz="2000" dirty="0">
                <a:latin typeface="+mn-lt"/>
              </a:rPr>
              <a:t>previdenciária.</a:t>
            </a:r>
          </a:p>
        </p:txBody>
      </p:sp>
      <p:sp>
        <p:nvSpPr>
          <p:cNvPr id="11" name="CaixaDeTexto 10"/>
          <p:cNvSpPr txBox="1"/>
          <p:nvPr/>
        </p:nvSpPr>
        <p:spPr>
          <a:xfrm>
            <a:off x="-240704" y="-10552"/>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Abono de Permanência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59765049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10272464"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detentores de mandato eletivo</a:t>
            </a:r>
          </a:p>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(*que atualmente tenham regime especial*)</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244917975"/>
              </p:ext>
            </p:extLst>
          </p:nvPr>
        </p:nvGraphicFramePr>
        <p:xfrm>
          <a:off x="1127448" y="1988840"/>
          <a:ext cx="3750452" cy="2943417"/>
        </p:xfrm>
        <a:graphic>
          <a:graphicData uri="http://schemas.openxmlformats.org/drawingml/2006/table">
            <a:tbl>
              <a:tblPr firstRow="1" bandRow="1">
                <a:tableStyleId>{F5AB1C69-6EDB-4FF4-983F-18BD219EF322}</a:tableStyleId>
              </a:tblPr>
              <a:tblGrid>
                <a:gridCol w="1806678">
                  <a:extLst>
                    <a:ext uri="{9D8B030D-6E8A-4147-A177-3AD203B41FA5}">
                      <a16:colId xmlns="" xmlns:a16="http://schemas.microsoft.com/office/drawing/2014/main" val="20000"/>
                    </a:ext>
                  </a:extLst>
                </a:gridCol>
                <a:gridCol w="1943774">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adicional</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30" name="CaixaDeTexto 23">
            <a:extLst>
              <a:ext uri="{FF2B5EF4-FFF2-40B4-BE49-F238E27FC236}">
                <a16:creationId xmlns="" xmlns:a16="http://schemas.microsoft.com/office/drawing/2014/main" id="{AA37E516-2D83-4B68-838E-69C4726F22CD}"/>
              </a:ext>
            </a:extLst>
          </p:cNvPr>
          <p:cNvSpPr txBox="1"/>
          <p:nvPr/>
        </p:nvSpPr>
        <p:spPr>
          <a:xfrm>
            <a:off x="1487310" y="3133743"/>
            <a:ext cx="1086334" cy="533685"/>
          </a:xfrm>
          <a:prstGeom prst="rect">
            <a:avLst/>
          </a:prstGeom>
          <a:noFill/>
        </p:spPr>
        <p:txBody>
          <a:bodyPr wrap="square" lIns="71323" tIns="35662" rIns="71323" bIns="35662" rtlCol="0">
            <a:spAutoFit/>
          </a:bodyPr>
          <a:lstStyle/>
          <a:p>
            <a:pPr algn="ctr"/>
            <a:endParaRPr lang="pt-BR" sz="1500" b="1" dirty="0" smtClean="0">
              <a:solidFill>
                <a:srgbClr val="595959"/>
              </a:solidFill>
            </a:endParaRPr>
          </a:p>
          <a:p>
            <a:pPr algn="ctr"/>
            <a:r>
              <a:rPr lang="pt-BR" sz="1500" b="1" dirty="0" smtClean="0">
                <a:solidFill>
                  <a:srgbClr val="595959"/>
                </a:solidFill>
              </a:rPr>
              <a:t>65 </a:t>
            </a:r>
            <a:r>
              <a:rPr lang="pt-BR" sz="1500" b="1" dirty="0">
                <a:solidFill>
                  <a:srgbClr val="595959"/>
                </a:solidFill>
              </a:rPr>
              <a:t>anos</a:t>
            </a:r>
          </a:p>
        </p:txBody>
      </p:sp>
      <p:sp>
        <p:nvSpPr>
          <p:cNvPr id="31" name="CaixaDeTexto 23">
            <a:extLst>
              <a:ext uri="{FF2B5EF4-FFF2-40B4-BE49-F238E27FC236}">
                <a16:creationId xmlns="" xmlns:a16="http://schemas.microsoft.com/office/drawing/2014/main" id="{AA37E516-2D83-4B68-838E-69C4726F22CD}"/>
              </a:ext>
            </a:extLst>
          </p:cNvPr>
          <p:cNvSpPr txBox="1"/>
          <p:nvPr/>
        </p:nvSpPr>
        <p:spPr>
          <a:xfrm>
            <a:off x="2959492" y="3180418"/>
            <a:ext cx="1906802" cy="995350"/>
          </a:xfrm>
          <a:prstGeom prst="rect">
            <a:avLst/>
          </a:prstGeom>
          <a:noFill/>
        </p:spPr>
        <p:txBody>
          <a:bodyPr wrap="square" lIns="71323" tIns="35662" rIns="71323" bIns="35662" rtlCol="0">
            <a:spAutoFit/>
          </a:bodyPr>
          <a:lstStyle/>
          <a:p>
            <a:pPr algn="ctr"/>
            <a:r>
              <a:rPr lang="pt-BR" sz="1500" b="1" dirty="0" smtClean="0">
                <a:solidFill>
                  <a:srgbClr val="595959"/>
                </a:solidFill>
              </a:rPr>
              <a:t>Pedágio de 30% do tempo que falta para atingir direito à aposentadoria</a:t>
            </a:r>
            <a:endParaRPr lang="pt-BR" sz="1500" b="1" dirty="0">
              <a:solidFill>
                <a:srgbClr val="595959"/>
              </a:solidFill>
            </a:endParaRPr>
          </a:p>
        </p:txBody>
      </p:sp>
      <p:pic>
        <p:nvPicPr>
          <p:cNvPr id="39"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19201" t="35462" r="65884" b="42062"/>
          <a:stretch/>
        </p:blipFill>
        <p:spPr>
          <a:xfrm>
            <a:off x="1741471" y="3779724"/>
            <a:ext cx="720079" cy="792088"/>
          </a:xfrm>
          <a:prstGeom prst="rect">
            <a:avLst/>
          </a:prstGeom>
        </p:spPr>
      </p:pic>
      <p:pic>
        <p:nvPicPr>
          <p:cNvPr id="40"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1782" t="33382" r="80560" b="42428"/>
          <a:stretch/>
        </p:blipFill>
        <p:spPr>
          <a:xfrm>
            <a:off x="1670571" y="2644707"/>
            <a:ext cx="792088" cy="792088"/>
          </a:xfrm>
          <a:prstGeom prst="rect">
            <a:avLst/>
          </a:prstGeom>
        </p:spPr>
      </p:pic>
      <p:sp>
        <p:nvSpPr>
          <p:cNvPr id="24" name="CaixaDeTexto 23">
            <a:extLst>
              <a:ext uri="{FF2B5EF4-FFF2-40B4-BE49-F238E27FC236}">
                <a16:creationId xmlns="" xmlns:a16="http://schemas.microsoft.com/office/drawing/2014/main" id="{AA37E516-2D83-4B68-838E-69C4726F22CD}"/>
              </a:ext>
            </a:extLst>
          </p:cNvPr>
          <p:cNvSpPr txBox="1"/>
          <p:nvPr/>
        </p:nvSpPr>
        <p:spPr>
          <a:xfrm>
            <a:off x="1487310" y="4304969"/>
            <a:ext cx="1086334" cy="533685"/>
          </a:xfrm>
          <a:prstGeom prst="rect">
            <a:avLst/>
          </a:prstGeom>
          <a:noFill/>
        </p:spPr>
        <p:txBody>
          <a:bodyPr wrap="square" lIns="71323" tIns="35662" rIns="71323" bIns="35662" rtlCol="0">
            <a:spAutoFit/>
          </a:bodyPr>
          <a:lstStyle/>
          <a:p>
            <a:pPr algn="ctr"/>
            <a:endParaRPr lang="pt-BR" sz="1500" b="1" dirty="0" smtClean="0">
              <a:solidFill>
                <a:srgbClr val="595959"/>
              </a:solidFill>
            </a:endParaRPr>
          </a:p>
          <a:p>
            <a:pPr algn="ctr"/>
            <a:r>
              <a:rPr lang="pt-BR" sz="1500" b="1" dirty="0" smtClean="0">
                <a:solidFill>
                  <a:srgbClr val="595959"/>
                </a:solidFill>
              </a:rPr>
              <a:t>62 </a:t>
            </a:r>
            <a:r>
              <a:rPr lang="pt-BR" sz="1500" b="1" dirty="0">
                <a:solidFill>
                  <a:srgbClr val="595959"/>
                </a:solidFill>
              </a:rPr>
              <a:t>anos</a:t>
            </a:r>
          </a:p>
        </p:txBody>
      </p:sp>
      <p:graphicFrame>
        <p:nvGraphicFramePr>
          <p:cNvPr id="33" name="Espaço Reservado para Conteúdo 3">
            <a:extLst>
              <a:ext uri="{FF2B5EF4-FFF2-40B4-BE49-F238E27FC236}">
                <a16:creationId xmlns="" xmlns:a16="http://schemas.microsoft.com/office/drawing/2014/main" id="{EECC025A-7935-4ED2-BDB8-5462E60E6426}"/>
              </a:ext>
            </a:extLst>
          </p:cNvPr>
          <p:cNvGraphicFramePr>
            <a:graphicFrameLocks/>
          </p:cNvGraphicFramePr>
          <p:nvPr>
            <p:extLst>
              <p:ext uri="{D42A27DB-BD31-4B8C-83A1-F6EECF244321}">
                <p14:modId xmlns:p14="http://schemas.microsoft.com/office/powerpoint/2010/main" val="2002064200"/>
              </p:ext>
            </p:extLst>
          </p:nvPr>
        </p:nvGraphicFramePr>
        <p:xfrm>
          <a:off x="7104112" y="2612016"/>
          <a:ext cx="3240360" cy="1563752"/>
        </p:xfrm>
        <a:graphic>
          <a:graphicData uri="http://schemas.openxmlformats.org/drawingml/2006/table">
            <a:tbl>
              <a:tblPr firstRow="1" bandRow="1">
                <a:tableStyleId>{1FECB4D8-DB02-4DC6-A0A2-4F2EBAE1DC90}</a:tableStyleId>
              </a:tblPr>
              <a:tblGrid>
                <a:gridCol w="3240360">
                  <a:extLst>
                    <a:ext uri="{9D8B030D-6E8A-4147-A177-3AD203B41FA5}">
                      <a16:colId xmlns="" xmlns:a16="http://schemas.microsoft.com/office/drawing/2014/main" val="1854705044"/>
                    </a:ext>
                  </a:extLst>
                </a:gridCol>
              </a:tblGrid>
              <a:tr h="541827">
                <a:tc>
                  <a:txBody>
                    <a:bodyPr/>
                    <a:lstStyle/>
                    <a:p>
                      <a:pPr algn="ctr"/>
                      <a:r>
                        <a:rPr lang="pt-BR" sz="1800" kern="1200" dirty="0" smtClean="0"/>
                        <a:t>Novos eleitos</a:t>
                      </a:r>
                      <a:endParaRPr lang="pt-BR" sz="1800" b="1" kern="1200" baseline="30000" dirty="0">
                        <a:solidFill>
                          <a:schemeClr val="bg1"/>
                        </a:solidFill>
                        <a:latin typeface="+mn-lt"/>
                        <a:ea typeface="+mn-ea"/>
                        <a:cs typeface="Calibri"/>
                      </a:endParaRPr>
                    </a:p>
                  </a:txBody>
                  <a:tcPr marL="68580" marR="68580" anchor="ctr">
                    <a:solidFill>
                      <a:schemeClr val="accent3">
                        <a:lumMod val="75000"/>
                      </a:schemeClr>
                    </a:solidFill>
                  </a:tcPr>
                </a:tc>
                <a:extLst>
                  <a:ext uri="{0D108BD9-81ED-4DB2-BD59-A6C34878D82A}">
                    <a16:rowId xmlns="" xmlns:a16="http://schemas.microsoft.com/office/drawing/2014/main" val="3764037998"/>
                  </a:ext>
                </a:extLst>
              </a:tr>
              <a:tr h="1021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dirty="0" smtClean="0"/>
                        <a:t>Vínculo</a:t>
                      </a:r>
                      <a:r>
                        <a:rPr lang="pt-BR" sz="1800" baseline="0" dirty="0" smtClean="0"/>
                        <a:t> obrigatório ao RGPS</a:t>
                      </a:r>
                      <a:endParaRPr lang="pt-BR" sz="1800" dirty="0"/>
                    </a:p>
                  </a:txBody>
                  <a:tcPr marL="68580" marR="68580" anchor="ctr">
                    <a:noFill/>
                  </a:tcPr>
                </a:tc>
                <a:extLst>
                  <a:ext uri="{0D108BD9-81ED-4DB2-BD59-A6C34878D82A}">
                    <a16:rowId xmlns="" xmlns:a16="http://schemas.microsoft.com/office/drawing/2014/main" val="1622313786"/>
                  </a:ext>
                </a:extLst>
              </a:tr>
            </a:tbl>
          </a:graphicData>
        </a:graphic>
      </p:graphicFrame>
      <p:sp>
        <p:nvSpPr>
          <p:cNvPr id="4" name="Seta para a direita listrada 3"/>
          <p:cNvSpPr/>
          <p:nvPr/>
        </p:nvSpPr>
        <p:spPr>
          <a:xfrm>
            <a:off x="5167177" y="3040751"/>
            <a:ext cx="1661130" cy="824646"/>
          </a:xfrm>
          <a:prstGeom prst="stripedRightArrow">
            <a:avLst>
              <a:gd name="adj1" fmla="val 40156"/>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19556520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920571"/>
            <a:ext cx="11809312" cy="5780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624745"/>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624745"/>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1068402"/>
            <a:ext cx="11809312" cy="5632311"/>
          </a:xfrm>
          <a:prstGeom prst="rect">
            <a:avLst/>
          </a:prstGeom>
        </p:spPr>
        <p:txBody>
          <a:bodyPr wrap="square">
            <a:spAutoFit/>
          </a:bodyPr>
          <a:lstStyle/>
          <a:p>
            <a:pPr algn="just"/>
            <a:r>
              <a:rPr lang="pt-BR" sz="2000" dirty="0">
                <a:latin typeface="+mn-lt"/>
              </a:rPr>
              <a:t>Art. 11. Os atuais segurados de regime de previdência aplicável aos </a:t>
            </a:r>
            <a:r>
              <a:rPr lang="pt-BR" sz="2000" dirty="0" smtClean="0">
                <a:latin typeface="+mn-lt"/>
              </a:rPr>
              <a:t>titulares de </a:t>
            </a:r>
            <a:r>
              <a:rPr lang="pt-BR" sz="2000" dirty="0">
                <a:latin typeface="+mn-lt"/>
              </a:rPr>
              <a:t>mandato eletivo instituído até 31 de dezembro de 2018 poderão, por meio de </a:t>
            </a:r>
            <a:r>
              <a:rPr lang="pt-BR" sz="2000" dirty="0" smtClean="0">
                <a:latin typeface="+mn-lt"/>
              </a:rPr>
              <a:t>opção expressa </a:t>
            </a:r>
            <a:r>
              <a:rPr lang="pt-BR" sz="2000" dirty="0">
                <a:latin typeface="+mn-lt"/>
              </a:rPr>
              <a:t>formalizada no prazo de cento e oitenta dias, contado da data de </a:t>
            </a:r>
            <a:r>
              <a:rPr lang="pt-BR" sz="2000" dirty="0" smtClean="0">
                <a:latin typeface="+mn-lt"/>
              </a:rPr>
              <a:t>promulgação desta </a:t>
            </a:r>
            <a:r>
              <a:rPr lang="pt-BR" sz="2000" dirty="0">
                <a:latin typeface="+mn-lt"/>
              </a:rPr>
              <a:t>Emenda à Constituição, permanecer nos regimes previdenciários aos quais </a:t>
            </a:r>
            <a:r>
              <a:rPr lang="pt-BR" sz="2000" dirty="0" smtClean="0">
                <a:latin typeface="+mn-lt"/>
              </a:rPr>
              <a:t>se encontrem </a:t>
            </a:r>
            <a:r>
              <a:rPr lang="pt-BR" sz="2000" dirty="0">
                <a:latin typeface="+mn-lt"/>
              </a:rPr>
              <a:t>vinculados, vedadas a adesão de novos segurados e a instituição de </a:t>
            </a:r>
            <a:r>
              <a:rPr lang="pt-BR" sz="2000" dirty="0" smtClean="0">
                <a:latin typeface="+mn-lt"/>
              </a:rPr>
              <a:t>novos regimes </a:t>
            </a:r>
            <a:r>
              <a:rPr lang="pt-BR" sz="2000" dirty="0">
                <a:latin typeface="+mn-lt"/>
              </a:rPr>
              <a:t>dessa natureza.</a:t>
            </a:r>
          </a:p>
          <a:p>
            <a:pPr algn="just"/>
            <a:r>
              <a:rPr lang="pt-BR" sz="2000" dirty="0">
                <a:latin typeface="+mn-lt"/>
              </a:rPr>
              <a:t>§ 1º Os segurados do regime de previdência de que trata o caput que </a:t>
            </a:r>
            <a:r>
              <a:rPr lang="pt-BR" sz="2000" dirty="0" smtClean="0">
                <a:latin typeface="+mn-lt"/>
              </a:rPr>
              <a:t>fizerem a </a:t>
            </a:r>
            <a:r>
              <a:rPr lang="pt-BR" sz="2000" dirty="0">
                <a:latin typeface="+mn-lt"/>
              </a:rPr>
              <a:t>opção de permanecer nos regimes previdenciários aos quais se encontrem </a:t>
            </a:r>
            <a:r>
              <a:rPr lang="pt-BR" sz="2000" dirty="0" smtClean="0">
                <a:latin typeface="+mn-lt"/>
              </a:rPr>
              <a:t>vinculados deverão </a:t>
            </a:r>
            <a:r>
              <a:rPr lang="pt-BR" sz="2000" dirty="0">
                <a:latin typeface="+mn-lt"/>
              </a:rPr>
              <a:t>cumprir período adicional correspondente a trinta por cento do tempo </a:t>
            </a:r>
            <a:r>
              <a:rPr lang="pt-BR" sz="2000" dirty="0" smtClean="0">
                <a:latin typeface="+mn-lt"/>
              </a:rPr>
              <a:t>de contribuição </a:t>
            </a:r>
            <a:r>
              <a:rPr lang="pt-BR" sz="2000" dirty="0">
                <a:latin typeface="+mn-lt"/>
              </a:rPr>
              <a:t>que faltaria para aquisição do direito à aposentadoria na data de </a:t>
            </a:r>
            <a:r>
              <a:rPr lang="pt-BR" sz="2000" dirty="0" smtClean="0">
                <a:latin typeface="+mn-lt"/>
              </a:rPr>
              <a:t>promulgação desta </a:t>
            </a:r>
            <a:r>
              <a:rPr lang="pt-BR" sz="2000" dirty="0">
                <a:latin typeface="+mn-lt"/>
              </a:rPr>
              <a:t>Emenda à Constituição e somente poderão se aposentar a partir dos sessenta e </a:t>
            </a:r>
            <a:r>
              <a:rPr lang="pt-BR" sz="2000" dirty="0" smtClean="0">
                <a:latin typeface="+mn-lt"/>
              </a:rPr>
              <a:t>dois anos </a:t>
            </a:r>
            <a:r>
              <a:rPr lang="pt-BR" sz="2000" dirty="0">
                <a:latin typeface="+mn-lt"/>
              </a:rPr>
              <a:t>de idade, se mulher, e sessenta e cinco anos de idade, se homem.</a:t>
            </a:r>
          </a:p>
          <a:p>
            <a:pPr algn="just"/>
            <a:r>
              <a:rPr lang="pt-BR" sz="2000" dirty="0">
                <a:latin typeface="+mn-lt"/>
              </a:rPr>
              <a:t>§ 2º Se não for exercida a opção prevista no caput, será assegurada </a:t>
            </a:r>
            <a:r>
              <a:rPr lang="pt-BR" sz="2000" dirty="0" smtClean="0">
                <a:latin typeface="+mn-lt"/>
              </a:rPr>
              <a:t>a contagem </a:t>
            </a:r>
            <a:r>
              <a:rPr lang="pt-BR" sz="2000" dirty="0">
                <a:latin typeface="+mn-lt"/>
              </a:rPr>
              <a:t>do tempo de contribuição vertido para o regime de previdência ao qual </a:t>
            </a:r>
            <a:r>
              <a:rPr lang="pt-BR" sz="2000" dirty="0" smtClean="0">
                <a:latin typeface="+mn-lt"/>
              </a:rPr>
              <a:t>o segurado </a:t>
            </a:r>
            <a:r>
              <a:rPr lang="pt-BR" sz="2000" dirty="0">
                <a:latin typeface="+mn-lt"/>
              </a:rPr>
              <a:t>se encontrava vinculado, nos termos do disposto no § 9º do art. 201 </a:t>
            </a:r>
            <a:r>
              <a:rPr lang="pt-BR" sz="2000" dirty="0" smtClean="0">
                <a:latin typeface="+mn-lt"/>
              </a:rPr>
              <a:t>da Constituição</a:t>
            </a:r>
            <a:r>
              <a:rPr lang="pt-BR" sz="2000" dirty="0">
                <a:latin typeface="+mn-lt"/>
              </a:rPr>
              <a:t>.</a:t>
            </a:r>
          </a:p>
          <a:p>
            <a:pPr algn="just"/>
            <a:r>
              <a:rPr lang="pt-BR" sz="2000" dirty="0">
                <a:latin typeface="+mn-lt"/>
              </a:rPr>
              <a:t>§ 3º A concessão de aposentadoria aos titulares de mandato eletivo e </a:t>
            </a:r>
            <a:r>
              <a:rPr lang="pt-BR" sz="2000" dirty="0" smtClean="0">
                <a:latin typeface="+mn-lt"/>
              </a:rPr>
              <a:t>de pensão </a:t>
            </a:r>
            <a:r>
              <a:rPr lang="pt-BR" sz="2000" dirty="0">
                <a:latin typeface="+mn-lt"/>
              </a:rPr>
              <a:t>por morte aos dependentes de titular de mandato eletivo falecido será assegurada, </a:t>
            </a:r>
            <a:r>
              <a:rPr lang="pt-BR" sz="2000" dirty="0" smtClean="0">
                <a:latin typeface="+mn-lt"/>
              </a:rPr>
              <a:t>a qualquer </a:t>
            </a:r>
            <a:r>
              <a:rPr lang="pt-BR" sz="2000" dirty="0">
                <a:latin typeface="+mn-lt"/>
              </a:rPr>
              <a:t>tempo, desde que cumpridos os requisitos para obtenção desses benefícios até </a:t>
            </a:r>
            <a:r>
              <a:rPr lang="pt-BR" sz="2000" dirty="0" smtClean="0">
                <a:latin typeface="+mn-lt"/>
              </a:rPr>
              <a:t>a data </a:t>
            </a:r>
            <a:r>
              <a:rPr lang="pt-BR" sz="2000" dirty="0">
                <a:latin typeface="+mn-lt"/>
              </a:rPr>
              <a:t>de promulgação desta Emenda à Constituição, observado os critérios da </a:t>
            </a:r>
            <a:r>
              <a:rPr lang="pt-BR" sz="2000" dirty="0" smtClean="0">
                <a:latin typeface="+mn-lt"/>
              </a:rPr>
              <a:t>legislação vigente </a:t>
            </a:r>
            <a:r>
              <a:rPr lang="pt-BR" sz="2000" dirty="0">
                <a:latin typeface="+mn-lt"/>
              </a:rPr>
              <a:t>na data em que foram atendidos os requisitos para a concessão da aposentadoria ou</a:t>
            </a:r>
          </a:p>
          <a:p>
            <a:pPr algn="just"/>
            <a:r>
              <a:rPr lang="pt-BR" sz="2000" dirty="0">
                <a:latin typeface="+mn-lt"/>
              </a:rPr>
              <a:t>da pensão por morte</a:t>
            </a:r>
            <a:r>
              <a:rPr lang="pt-BR" sz="2000" dirty="0" smtClean="0">
                <a:latin typeface="+mn-lt"/>
              </a:rPr>
              <a:t>.</a:t>
            </a:r>
            <a:endParaRPr lang="pt-BR" sz="2000" dirty="0">
              <a:latin typeface="+mn-lt"/>
            </a:endParaRPr>
          </a:p>
        </p:txBody>
      </p:sp>
      <p:sp>
        <p:nvSpPr>
          <p:cNvPr id="10" name="CaixaDeTexto 9"/>
          <p:cNvSpPr txBox="1"/>
          <p:nvPr/>
        </p:nvSpPr>
        <p:spPr>
          <a:xfrm>
            <a:off x="-384720" y="-36095"/>
            <a:ext cx="10272464"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detentores de mandato eletivo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7792905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1928684"/>
            <a:ext cx="11809312" cy="2940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1632857"/>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1632857"/>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2076514"/>
            <a:ext cx="11809312" cy="2554545"/>
          </a:xfrm>
          <a:prstGeom prst="rect">
            <a:avLst/>
          </a:prstGeom>
        </p:spPr>
        <p:txBody>
          <a:bodyPr wrap="square">
            <a:spAutoFit/>
          </a:bodyPr>
          <a:lstStyle/>
          <a:p>
            <a:pPr algn="just"/>
            <a:r>
              <a:rPr lang="pt-BR" sz="2000" dirty="0" smtClean="0">
                <a:latin typeface="+mn-lt"/>
              </a:rPr>
              <a:t>§ </a:t>
            </a:r>
            <a:r>
              <a:rPr lang="pt-BR" sz="2000" dirty="0">
                <a:latin typeface="+mn-lt"/>
              </a:rPr>
              <a:t>4º Será admitida a reinscrição do ex-segurado de regime de previdência </a:t>
            </a:r>
            <a:r>
              <a:rPr lang="pt-BR" sz="2000" dirty="0" smtClean="0">
                <a:latin typeface="+mn-lt"/>
              </a:rPr>
              <a:t>de que </a:t>
            </a:r>
            <a:r>
              <a:rPr lang="pt-BR" sz="2000" dirty="0">
                <a:latin typeface="+mn-lt"/>
              </a:rPr>
              <a:t>trata o caput, que vier a ser titular de novo mandato, ou a concessão de aposentadoria</a:t>
            </a:r>
            <a:r>
              <a:rPr lang="pt-BR" sz="2000" dirty="0" smtClean="0">
                <a:latin typeface="+mn-lt"/>
              </a:rPr>
              <a:t>, quando </a:t>
            </a:r>
            <a:r>
              <a:rPr lang="pt-BR" sz="2000" dirty="0">
                <a:latin typeface="+mn-lt"/>
              </a:rPr>
              <a:t>cumpridos os requisitos exigidos na legislação em vigor na data de </a:t>
            </a:r>
            <a:r>
              <a:rPr lang="pt-BR" sz="2000" dirty="0" smtClean="0">
                <a:latin typeface="+mn-lt"/>
              </a:rPr>
              <a:t>promulgação desta </a:t>
            </a:r>
            <a:r>
              <a:rPr lang="pt-BR" sz="2000" dirty="0">
                <a:latin typeface="+mn-lt"/>
              </a:rPr>
              <a:t>Emenda à Constituição, sem prejuízo do disposto nos § 1º e § 3º.</a:t>
            </a:r>
          </a:p>
          <a:p>
            <a:pPr algn="just"/>
            <a:r>
              <a:rPr lang="pt-BR" sz="2000" dirty="0">
                <a:latin typeface="+mn-lt"/>
              </a:rPr>
              <a:t>§ 5º Observado o disposto nos § 9º e § 9º-A do art. 201 da Constituição, </a:t>
            </a:r>
            <a:r>
              <a:rPr lang="pt-BR" sz="2000" dirty="0" smtClean="0">
                <a:latin typeface="+mn-lt"/>
              </a:rPr>
              <a:t>o tempo </a:t>
            </a:r>
            <a:r>
              <a:rPr lang="pt-BR" sz="2000" dirty="0">
                <a:latin typeface="+mn-lt"/>
              </a:rPr>
              <a:t>de contribuição aos regimes de previdência social de que tratam os art. 40 e art. </a:t>
            </a:r>
            <a:r>
              <a:rPr lang="pt-BR" sz="2000" dirty="0" smtClean="0">
                <a:latin typeface="+mn-lt"/>
              </a:rPr>
              <a:t>201 e </a:t>
            </a:r>
            <a:r>
              <a:rPr lang="pt-BR" sz="2000" dirty="0">
                <a:latin typeface="+mn-lt"/>
              </a:rPr>
              <a:t>para as pensões decorrentes das atividades militares de que tratam os art. 42 e art. 142</a:t>
            </a:r>
            <a:r>
              <a:rPr lang="pt-BR" sz="2000" dirty="0" smtClean="0">
                <a:latin typeface="+mn-lt"/>
              </a:rPr>
              <a:t>, que </a:t>
            </a:r>
            <a:r>
              <a:rPr lang="pt-BR" sz="2000" dirty="0">
                <a:latin typeface="+mn-lt"/>
              </a:rPr>
              <a:t>tenha sido considerado para a concessão de benefício pelo regime a que se refere </a:t>
            </a:r>
            <a:r>
              <a:rPr lang="pt-BR" sz="2000" dirty="0" smtClean="0">
                <a:latin typeface="+mn-lt"/>
              </a:rPr>
              <a:t>o caput</a:t>
            </a:r>
            <a:r>
              <a:rPr lang="pt-BR" sz="2000" dirty="0">
                <a:latin typeface="+mn-lt"/>
              </a:rPr>
              <a:t>, não poderá ser utilizado para obtenção de benefício naqueles regimes e sistemas.</a:t>
            </a:r>
          </a:p>
        </p:txBody>
      </p:sp>
      <p:sp>
        <p:nvSpPr>
          <p:cNvPr id="10" name="CaixaDeTexto 9"/>
          <p:cNvSpPr txBox="1"/>
          <p:nvPr/>
        </p:nvSpPr>
        <p:spPr>
          <a:xfrm>
            <a:off x="-384720" y="-36095"/>
            <a:ext cx="10272464"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detentores de mandato eletivo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06987881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4012859"/>
            <a:ext cx="11809312"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371703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371703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4149080"/>
            <a:ext cx="11809312" cy="2246769"/>
          </a:xfrm>
          <a:prstGeom prst="rect">
            <a:avLst/>
          </a:prstGeom>
        </p:spPr>
        <p:txBody>
          <a:bodyPr wrap="square">
            <a:spAutoFit/>
          </a:bodyPr>
          <a:lstStyle/>
          <a:p>
            <a:pPr algn="just"/>
            <a:r>
              <a:rPr lang="pt-BR" sz="2000" dirty="0">
                <a:latin typeface="+mn-lt"/>
              </a:rPr>
              <a:t>Art. 16. A União, os Estados, o Distrito Federal e os Municípios </a:t>
            </a:r>
            <a:r>
              <a:rPr lang="pt-BR" sz="2000" dirty="0" smtClean="0">
                <a:latin typeface="+mn-lt"/>
              </a:rPr>
              <a:t>deverão aplicar </a:t>
            </a:r>
            <a:r>
              <a:rPr lang="pt-BR" sz="2000" dirty="0">
                <a:latin typeface="+mn-lt"/>
              </a:rPr>
              <a:t>imediatamente as disposições desta Emenda à Constituição aos seus </a:t>
            </a:r>
            <a:r>
              <a:rPr lang="pt-BR" sz="2000" dirty="0" smtClean="0">
                <a:latin typeface="+mn-lt"/>
              </a:rPr>
              <a:t>regimes próprios </a:t>
            </a:r>
            <a:r>
              <a:rPr lang="pt-BR" sz="2000" dirty="0">
                <a:latin typeface="+mn-lt"/>
              </a:rPr>
              <a:t>de previdência social, ressalvada a adequação ao disposto nos § 14 e § 17 do art. </a:t>
            </a:r>
            <a:r>
              <a:rPr lang="pt-BR" sz="2000" dirty="0" smtClean="0">
                <a:latin typeface="+mn-lt"/>
              </a:rPr>
              <a:t>40 da </a:t>
            </a:r>
            <a:r>
              <a:rPr lang="pt-BR" sz="2000" dirty="0">
                <a:latin typeface="+mn-lt"/>
              </a:rPr>
              <a:t>Constituição, que deverá ocorrer no prazo de dois anos, contado da data de </a:t>
            </a:r>
            <a:r>
              <a:rPr lang="pt-BR" sz="2000" dirty="0" smtClean="0">
                <a:latin typeface="+mn-lt"/>
              </a:rPr>
              <a:t>promulgação desta </a:t>
            </a:r>
            <a:r>
              <a:rPr lang="pt-BR" sz="2000" dirty="0">
                <a:latin typeface="+mn-lt"/>
              </a:rPr>
              <a:t>Emenda à Constituição.</a:t>
            </a:r>
          </a:p>
          <a:p>
            <a:pPr algn="just"/>
            <a:r>
              <a:rPr lang="pt-BR" sz="2000" dirty="0">
                <a:latin typeface="+mn-lt"/>
              </a:rPr>
              <a:t>Parágrafo único. No prazo de cento e oitenta dias, contado da data </a:t>
            </a:r>
            <a:r>
              <a:rPr lang="pt-BR" sz="2000" dirty="0" smtClean="0">
                <a:latin typeface="+mn-lt"/>
              </a:rPr>
              <a:t>de promulgação </a:t>
            </a:r>
            <a:r>
              <a:rPr lang="pt-BR" sz="2000" dirty="0">
                <a:latin typeface="+mn-lt"/>
              </a:rPr>
              <a:t>desta Ementa à Constituição, os Estados, o Distrito Federal e os </a:t>
            </a:r>
            <a:r>
              <a:rPr lang="pt-BR" sz="2000" dirty="0" smtClean="0">
                <a:latin typeface="+mn-lt"/>
              </a:rPr>
              <a:t>Municípios deverão </a:t>
            </a:r>
            <a:r>
              <a:rPr lang="pt-BR" sz="2000" dirty="0">
                <a:latin typeface="+mn-lt"/>
              </a:rPr>
              <a:t>adequar a sua legislação ao disposto nesta Emenda à Constituição, sob pena </a:t>
            </a:r>
            <a:r>
              <a:rPr lang="pt-BR" sz="2000" dirty="0" smtClean="0">
                <a:latin typeface="+mn-lt"/>
              </a:rPr>
              <a:t>de ficarem </a:t>
            </a:r>
            <a:r>
              <a:rPr lang="pt-BR" sz="2000" dirty="0">
                <a:latin typeface="+mn-lt"/>
              </a:rPr>
              <a:t>sujeitos à sanção estabelecida no inciso XIII caput do art. 167 da Constituição.</a:t>
            </a:r>
          </a:p>
        </p:txBody>
      </p:sp>
      <p:sp>
        <p:nvSpPr>
          <p:cNvPr id="10" name="CaixaDeTexto 9"/>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Prazo para adequação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1" name="CaixaDeTexto 10">
            <a:extLst>
              <a:ext uri="{FF2B5EF4-FFF2-40B4-BE49-F238E27FC236}">
                <a16:creationId xmlns="" xmlns:a16="http://schemas.microsoft.com/office/drawing/2014/main" id="{4F890D58-4C0B-F74C-BF8F-4941B79AAAB8}"/>
              </a:ext>
            </a:extLst>
          </p:cNvPr>
          <p:cNvSpPr txBox="1"/>
          <p:nvPr/>
        </p:nvSpPr>
        <p:spPr>
          <a:xfrm>
            <a:off x="623392" y="1556792"/>
            <a:ext cx="11161240" cy="1815882"/>
          </a:xfrm>
          <a:prstGeom prst="rect">
            <a:avLst/>
          </a:prstGeom>
          <a:noFill/>
        </p:spPr>
        <p:txBody>
          <a:bodyPr wrap="square" rtlCol="0">
            <a:spAutoFit/>
          </a:bodyPr>
          <a:lstStyle/>
          <a:p>
            <a:pPr algn="just"/>
            <a:r>
              <a:rPr lang="pt-BR" sz="2800" dirty="0" smtClean="0">
                <a:latin typeface="+mn-lt"/>
              </a:rPr>
              <a:t>A União, Estados, DF e Municípios devem aplicar de imediato as disposições aos seus RPPS, ressalvado a adequação da Unidade Gestora e da previdência complementar, que terão o prazo de 2 anos. Em 180 dias devem editar a legislação adequando aos ditames constitucionais. </a:t>
            </a:r>
            <a:endParaRPr lang="pt-BR" sz="3600" dirty="0">
              <a:latin typeface="+mn-lt"/>
            </a:endParaRPr>
          </a:p>
        </p:txBody>
      </p:sp>
    </p:spTree>
    <p:extLst>
      <p:ext uri="{BB962C8B-B14F-4D97-AF65-F5344CB8AC3E}">
        <p14:creationId xmlns:p14="http://schemas.microsoft.com/office/powerpoint/2010/main" val="216245662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extLst>
              <a:ext uri="{28A0092B-C50C-407E-A947-70E740481C1C}">
                <a14:useLocalDpi xmlns:a14="http://schemas.microsoft.com/office/drawing/2010/main" val="0"/>
              </a:ext>
            </a:extLst>
          </a:blip>
          <a:stretch>
            <a:fillRect/>
          </a:stretch>
        </p:blipFill>
        <p:spPr>
          <a:xfrm>
            <a:off x="-168696" y="696583"/>
            <a:ext cx="3791744" cy="1296144"/>
          </a:xfrm>
          <a:prstGeom prst="rect">
            <a:avLst/>
          </a:prstGeom>
        </p:spPr>
      </p:pic>
      <p:sp>
        <p:nvSpPr>
          <p:cNvPr id="6" name="Retângulo 5"/>
          <p:cNvSpPr/>
          <p:nvPr/>
        </p:nvSpPr>
        <p:spPr>
          <a:xfrm>
            <a:off x="9696400" y="44624"/>
            <a:ext cx="237626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p:cNvPicPr>
            <a:picLocks noChangeAspect="1"/>
          </p:cNvPicPr>
          <p:nvPr/>
        </p:nvPicPr>
        <p:blipFill>
          <a:blip r:embed="rId3"/>
          <a:stretch>
            <a:fillRect/>
          </a:stretch>
        </p:blipFill>
        <p:spPr>
          <a:xfrm>
            <a:off x="3215680" y="241203"/>
            <a:ext cx="9039225" cy="304800"/>
          </a:xfrm>
          <a:prstGeom prst="rect">
            <a:avLst/>
          </a:prstGeom>
          <a:noFill/>
          <a:ln>
            <a:noFill/>
          </a:ln>
        </p:spPr>
      </p:pic>
      <p:pic>
        <p:nvPicPr>
          <p:cNvPr id="12" name="Picture 2" descr="https://t3.ftcdn.net/jpg/00/69/50/68/240_F_69506859_xHAiyEnyIXM4MHDeocIKwqzA2KrpJM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322" y="729528"/>
            <a:ext cx="4484667" cy="2286001"/>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0" y="4149080"/>
            <a:ext cx="12192000" cy="769441"/>
          </a:xfrm>
          <a:prstGeom prst="rect">
            <a:avLst/>
          </a:prstGeom>
        </p:spPr>
        <p:txBody>
          <a:bodyPr wrap="square">
            <a:spAutoFit/>
          </a:bodyPr>
          <a:lstStyle/>
          <a:p>
            <a:pPr marL="113030" indent="-90805" algn="ctr">
              <a:spcAft>
                <a:spcPts val="0"/>
              </a:spcAft>
            </a:pPr>
            <a:r>
              <a:rPr lang="pt-BR" sz="2400" b="1" dirty="0" smtClean="0">
                <a:solidFill>
                  <a:srgbClr val="1F497D"/>
                </a:solidFill>
                <a:latin typeface="Gisha" panose="020B0502040204020203" pitchFamily="34" charset="-79"/>
                <a:ea typeface="Times New Roman" panose="02020603050405020304" pitchFamily="18" charset="0"/>
                <a:cs typeface="Gisha" panose="020B0502040204020203" pitchFamily="34" charset="-79"/>
              </a:rPr>
              <a:t>Narlon Gutierre Nogueira</a:t>
            </a:r>
            <a:endParaRPr lang="pt-BR" sz="2400" dirty="0">
              <a:latin typeface="Gisha" panose="020B0502040204020203" pitchFamily="34" charset="-79"/>
              <a:ea typeface="Calibri" panose="020F0502020204030204" pitchFamily="34" charset="0"/>
              <a:cs typeface="Gisha" panose="020B0502040204020203" pitchFamily="34" charset="-79"/>
            </a:endParaRPr>
          </a:p>
          <a:p>
            <a:pPr marL="113030" indent="-90805" algn="ctr">
              <a:spcAft>
                <a:spcPts val="0"/>
              </a:spcAft>
            </a:pPr>
            <a:r>
              <a:rPr lang="pt-BR" sz="2000" dirty="0" smtClean="0">
                <a:solidFill>
                  <a:srgbClr val="595959"/>
                </a:solidFill>
                <a:latin typeface="Gisha" panose="020B0502040204020203" pitchFamily="34" charset="-79"/>
                <a:ea typeface="Times New Roman" panose="02020603050405020304" pitchFamily="18" charset="0"/>
                <a:cs typeface="Gisha" panose="020B0502040204020203" pitchFamily="34" charset="-79"/>
              </a:rPr>
              <a:t>Secretário-Adjunto de Previdência</a:t>
            </a:r>
            <a:endParaRPr lang="pt-BR" sz="2000" dirty="0">
              <a:effectLst/>
              <a:latin typeface="Gisha" panose="020B0502040204020203" pitchFamily="34" charset="-79"/>
              <a:ea typeface="Calibri" panose="020F0502020204030204" pitchFamily="34" charset="0"/>
              <a:cs typeface="Gisha" panose="020B0502040204020203" pitchFamily="34" charset="-79"/>
            </a:endParaRPr>
          </a:p>
        </p:txBody>
      </p:sp>
      <p:sp>
        <p:nvSpPr>
          <p:cNvPr id="2" name="Retângulo 1"/>
          <p:cNvSpPr/>
          <p:nvPr/>
        </p:nvSpPr>
        <p:spPr>
          <a:xfrm>
            <a:off x="911424" y="1626856"/>
            <a:ext cx="2304256" cy="433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695885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Impactos </a:t>
            </a:r>
            <a:r>
              <a:rPr lang="pt-BR" sz="3200" b="1" dirty="0">
                <a:solidFill>
                  <a:schemeClr val="accent3">
                    <a:lumMod val="50000"/>
                  </a:schemeClr>
                </a:solidFill>
                <a:latin typeface="Gisha" panose="020B0502040204020203" pitchFamily="34" charset="-79"/>
                <a:cs typeface="Gisha" panose="020B0502040204020203" pitchFamily="34" charset="-79"/>
              </a:rPr>
              <a:t>da Nova Previdência</a:t>
            </a:r>
          </a:p>
        </p:txBody>
      </p:sp>
      <p:sp>
        <p:nvSpPr>
          <p:cNvPr id="5" name="CaixaDeTexto 11">
            <a:extLst>
              <a:ext uri="{FF2B5EF4-FFF2-40B4-BE49-F238E27FC236}">
                <a16:creationId xmlns:lc="http://schemas.openxmlformats.org/drawingml/2006/lockedCanvas" xmlns:a16="http://schemas.microsoft.com/office/drawing/2014/main" xmlns="" id="{2514CF09-DF59-4691-BFF6-766C597F5082}"/>
              </a:ext>
            </a:extLst>
          </p:cNvPr>
          <p:cNvSpPr txBox="1"/>
          <p:nvPr/>
        </p:nvSpPr>
        <p:spPr>
          <a:xfrm>
            <a:off x="1127448" y="5961787"/>
            <a:ext cx="2690217" cy="230832"/>
          </a:xfrm>
          <a:prstGeom prst="rect">
            <a:avLst/>
          </a:prstGeom>
          <a:noFill/>
        </p:spPr>
        <p:txBody>
          <a:bodyPr wrap="square" rtlCol="0">
            <a:spAutoFit/>
          </a:bodyPr>
          <a:lstStyle>
            <a:defPPr>
              <a:defRPr lang="pt-BR"/>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r>
              <a:rPr lang="pt-BR" sz="900" b="1" dirty="0">
                <a:solidFill>
                  <a:srgbClr val="595959"/>
                </a:solidFill>
              </a:rPr>
              <a:t>¹ </a:t>
            </a:r>
            <a:r>
              <a:rPr lang="pt-BR" sz="900" b="1" dirty="0" smtClean="0">
                <a:solidFill>
                  <a:srgbClr val="595959"/>
                </a:solidFill>
              </a:rPr>
              <a:t>Militares - Fonte</a:t>
            </a:r>
            <a:r>
              <a:rPr lang="pt-BR" sz="900" b="1" dirty="0">
                <a:solidFill>
                  <a:srgbClr val="595959"/>
                </a:solidFill>
              </a:rPr>
              <a:t>: </a:t>
            </a:r>
            <a:r>
              <a:rPr lang="pt-BR" sz="900" dirty="0">
                <a:solidFill>
                  <a:srgbClr val="595959"/>
                </a:solidFill>
              </a:rPr>
              <a:t>Ministério da Defesa</a:t>
            </a:r>
          </a:p>
        </p:txBody>
      </p:sp>
      <p:graphicFrame>
        <p:nvGraphicFramePr>
          <p:cNvPr id="7" name="Tabela 6">
            <a:extLst>
              <a:ext uri="{FF2B5EF4-FFF2-40B4-BE49-F238E27FC236}">
                <a16:creationId xmlns="" xmlns:a16="http://schemas.microsoft.com/office/drawing/2014/main" id="{7EED04AB-130C-49B4-B0B4-FAC1DD463754}"/>
              </a:ext>
            </a:extLst>
          </p:cNvPr>
          <p:cNvGraphicFramePr>
            <a:graphicFrameLocks noGrp="1"/>
          </p:cNvGraphicFramePr>
          <p:nvPr>
            <p:extLst>
              <p:ext uri="{D42A27DB-BD31-4B8C-83A1-F6EECF244321}">
                <p14:modId xmlns:p14="http://schemas.microsoft.com/office/powerpoint/2010/main" val="2787007048"/>
              </p:ext>
            </p:extLst>
          </p:nvPr>
        </p:nvGraphicFramePr>
        <p:xfrm>
          <a:off x="1127448" y="1484784"/>
          <a:ext cx="9433047" cy="4248469"/>
        </p:xfrm>
        <a:graphic>
          <a:graphicData uri="http://schemas.openxmlformats.org/drawingml/2006/table">
            <a:tbl>
              <a:tblPr firstRow="1" lastRow="1" bandRow="1"/>
              <a:tblGrid>
                <a:gridCol w="6055185">
                  <a:extLst>
                    <a:ext uri="{9D8B030D-6E8A-4147-A177-3AD203B41FA5}">
                      <a16:colId xmlns="" xmlns:a16="http://schemas.microsoft.com/office/drawing/2014/main" val="20000"/>
                    </a:ext>
                  </a:extLst>
                </a:gridCol>
                <a:gridCol w="1688931">
                  <a:extLst>
                    <a:ext uri="{9D8B030D-6E8A-4147-A177-3AD203B41FA5}">
                      <a16:colId xmlns="" xmlns:a16="http://schemas.microsoft.com/office/drawing/2014/main" val="20012"/>
                    </a:ext>
                  </a:extLst>
                </a:gridCol>
                <a:gridCol w="1688931">
                  <a:extLst>
                    <a:ext uri="{9D8B030D-6E8A-4147-A177-3AD203B41FA5}">
                      <a16:colId xmlns="" xmlns:a16="http://schemas.microsoft.com/office/drawing/2014/main" val="20013"/>
                    </a:ext>
                  </a:extLst>
                </a:gridCol>
              </a:tblGrid>
              <a:tr h="4990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a:latin typeface="+mn-lt"/>
                        </a:rPr>
                        <a:t>Economia </a:t>
                      </a:r>
                      <a:r>
                        <a:rPr lang="pt-BR" sz="1500" baseline="0" dirty="0">
                          <a:latin typeface="+mn-lt"/>
                        </a:rPr>
                        <a:t> </a:t>
                      </a:r>
                      <a:r>
                        <a:rPr lang="pt-BR" sz="1500" dirty="0">
                          <a:latin typeface="+mn-lt"/>
                        </a:rPr>
                        <a:t>(R$ bi de 2019)</a:t>
                      </a:r>
                      <a:endParaRPr lang="pt-BR" sz="1500" dirty="0">
                        <a:latin typeface="+mn-lt"/>
                        <a:ea typeface="Cambria Math"/>
                        <a:cs typeface="Arial" panose="020B0604020202020204" pitchFamily="34" charset="0"/>
                      </a:endParaRPr>
                    </a:p>
                  </a:txBody>
                  <a:tcPr marL="51435" marR="51435"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BR" sz="1500" dirty="0">
                          <a:latin typeface="+mn-lt"/>
                        </a:rPr>
                        <a:t>4 anos</a:t>
                      </a:r>
                      <a:endParaRPr lang="pt-BR" sz="1500" b="1" dirty="0">
                        <a:latin typeface="+mn-lt"/>
                        <a:cs typeface="Arial" panose="020B0604020202020204" pitchFamily="34" charset="0"/>
                      </a:endParaRPr>
                    </a:p>
                  </a:txBody>
                  <a:tcPr marL="51435" marR="51435"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BR" sz="1500" dirty="0">
                          <a:latin typeface="+mn-lt"/>
                        </a:rPr>
                        <a:t>10 anos</a:t>
                      </a:r>
                      <a:endParaRPr lang="pt-BR" sz="1500" b="1" dirty="0">
                        <a:latin typeface="+mn-lt"/>
                        <a:cs typeface="Arial" panose="020B0604020202020204" pitchFamily="34" charset="0"/>
                      </a:endParaRPr>
                    </a:p>
                  </a:txBody>
                  <a:tcPr marL="51435" marR="51435"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 xmlns:a16="http://schemas.microsoft.com/office/drawing/2014/main" val="10000"/>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1" algn="l" rtl="0" fontAlgn="b"/>
                      <a:r>
                        <a:rPr lang="pt-BR" sz="1500" b="1" u="none" strike="noStrike" dirty="0">
                          <a:effectLst/>
                          <a:latin typeface="+mn-lt"/>
                        </a:rPr>
                        <a:t>Reforma do RGPS</a:t>
                      </a:r>
                      <a:endParaRPr lang="pt-BR" sz="1500" b="1" i="0" u="none" strike="noStrike" dirty="0">
                        <a:solidFill>
                          <a:srgbClr val="000000"/>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u="none" strike="noStrike" dirty="0">
                          <a:effectLst/>
                          <a:latin typeface="+mn-lt"/>
                          <a:cs typeface="Calibri" panose="020F0502020204030204" pitchFamily="34" charset="0"/>
                        </a:rPr>
                        <a:t>82,5</a:t>
                      </a:r>
                      <a:endParaRPr lang="pt-BR" sz="1500" b="0" i="0" u="none" strike="noStrike" dirty="0">
                        <a:solidFill>
                          <a:srgbClr val="000000"/>
                        </a:solidFill>
                        <a:effectLst/>
                        <a:latin typeface="+mn-lt"/>
                        <a:cs typeface="Calibri" panose="020F0502020204030204" pitchFamily="34" charset="0"/>
                      </a:endParaRPr>
                    </a:p>
                  </a:txBody>
                  <a:tcPr marL="7144" marR="144000"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u="none" strike="noStrike" dirty="0">
                          <a:effectLst/>
                          <a:latin typeface="+mn-lt"/>
                          <a:cs typeface="Calibri" panose="020F0502020204030204" pitchFamily="34" charset="0"/>
                        </a:rPr>
                        <a:t>715</a:t>
                      </a:r>
                      <a:endParaRPr lang="pt-BR" sz="1500" b="0" i="0" u="none" strike="noStrike" dirty="0">
                        <a:solidFill>
                          <a:srgbClr val="000000"/>
                        </a:solidFill>
                        <a:effectLst/>
                        <a:latin typeface="+mn-lt"/>
                        <a:cs typeface="Calibri" panose="020F0502020204030204" pitchFamily="34" charset="0"/>
                      </a:endParaRPr>
                    </a:p>
                  </a:txBody>
                  <a:tcPr marL="7144" marR="144000"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2"/>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1" algn="l" rtl="0" fontAlgn="b"/>
                      <a:r>
                        <a:rPr lang="pt-BR" sz="1500" b="1" u="none" strike="noStrike" dirty="0">
                          <a:effectLst/>
                          <a:latin typeface="+mn-lt"/>
                        </a:rPr>
                        <a:t>Reforma no RPPS da União </a:t>
                      </a:r>
                      <a:endParaRPr lang="pt-BR" sz="1500" b="1" i="0" u="none" strike="noStrike" dirty="0">
                        <a:solidFill>
                          <a:srgbClr val="000000"/>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Calibri" panose="020F0502020204030204" pitchFamily="34" charset="0"/>
                        </a:rPr>
                        <a:t>33,6</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Calibri" panose="020F0502020204030204" pitchFamily="34" charset="0"/>
                        </a:rPr>
                        <a:t>173,5</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 xmlns:a16="http://schemas.microsoft.com/office/drawing/2014/main" val="10003"/>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56616" marR="0" lvl="1" indent="0" algn="l" defTabSz="914400" rtl="0" eaLnBrk="1" fontAlgn="b" latinLnBrk="0" hangingPunct="1">
                        <a:lnSpc>
                          <a:spcPct val="100000"/>
                        </a:lnSpc>
                        <a:spcBef>
                          <a:spcPts val="0"/>
                        </a:spcBef>
                        <a:spcAft>
                          <a:spcPts val="0"/>
                        </a:spcAft>
                        <a:buClrTx/>
                        <a:buSzTx/>
                        <a:buFontTx/>
                        <a:buNone/>
                        <a:tabLst/>
                        <a:defRPr/>
                      </a:pPr>
                      <a:r>
                        <a:rPr lang="pt-BR" sz="1500" b="1" u="none" strike="noStrike" kern="1200" dirty="0">
                          <a:effectLst/>
                          <a:latin typeface="+mn-lt"/>
                        </a:rPr>
                        <a:t>Alteração nas alíquotas do RGPS</a:t>
                      </a:r>
                      <a:endParaRPr lang="pt-BR" sz="1500" b="1" i="0" u="none" strike="noStrike" kern="1200" dirty="0">
                        <a:solidFill>
                          <a:srgbClr val="000000"/>
                        </a:solidFill>
                        <a:effectLst/>
                        <a:latin typeface="+mn-lt"/>
                        <a:ea typeface="+mn-ea"/>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pt-BR" sz="1500" b="0" i="0" u="none" strike="noStrike" dirty="0">
                          <a:solidFill>
                            <a:srgbClr val="000000"/>
                          </a:solidFill>
                          <a:effectLst/>
                          <a:latin typeface="+mn-lt"/>
                          <a:cs typeface="Calibri" panose="020F0502020204030204" pitchFamily="34" charset="0"/>
                        </a:rPr>
                        <a:t>-10,3</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pt-BR" sz="1500" b="0" u="none" strike="noStrike" dirty="0">
                          <a:effectLst/>
                          <a:latin typeface="+mn-lt"/>
                          <a:cs typeface="Calibri" panose="020F0502020204030204" pitchFamily="34" charset="0"/>
                        </a:rPr>
                        <a:t>-27,6</a:t>
                      </a:r>
                      <a:endParaRPr lang="pt-BR" sz="1500" b="0" i="0" u="none" strike="noStrike" dirty="0">
                        <a:solidFill>
                          <a:srgbClr val="000000"/>
                        </a:solidFill>
                        <a:effectLst/>
                        <a:latin typeface="+mn-lt"/>
                        <a:cs typeface="Calibri" panose="020F0502020204030204" pitchFamily="34" charset="0"/>
                      </a:endParaRP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166392199"/>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1" algn="l" rtl="0" fontAlgn="b"/>
                      <a:r>
                        <a:rPr lang="pt-BR" sz="1500" b="1" u="none" strike="noStrike" dirty="0">
                          <a:effectLst/>
                          <a:latin typeface="+mn-lt"/>
                        </a:rPr>
                        <a:t>Mudanças das alíquotas do RPPS</a:t>
                      </a:r>
                      <a:endParaRPr lang="pt-BR" sz="1500" b="1" i="0" u="none" strike="noStrike" dirty="0">
                        <a:solidFill>
                          <a:srgbClr val="000000"/>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Calibri" panose="020F0502020204030204" pitchFamily="34" charset="0"/>
                        </a:rPr>
                        <a:t>13,8</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Calibri" panose="020F0502020204030204" pitchFamily="34" charset="0"/>
                        </a:rPr>
                        <a:t>29,3</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 xmlns:a16="http://schemas.microsoft.com/office/drawing/2014/main" val="10004"/>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1" algn="l" rtl="0" fontAlgn="b"/>
                      <a:r>
                        <a:rPr lang="pt-BR" sz="1500" b="1" u="none" strike="noStrike" dirty="0">
                          <a:effectLst/>
                          <a:latin typeface="+mn-lt"/>
                        </a:rPr>
                        <a:t>Assistência fásica e focalização do abono</a:t>
                      </a:r>
                      <a:endParaRPr lang="pt-BR" sz="1500" b="1" i="0" u="none" strike="noStrike" dirty="0">
                        <a:solidFill>
                          <a:srgbClr val="000000"/>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Calibri" panose="020F0502020204030204" pitchFamily="34" charset="0"/>
                        </a:rPr>
                        <a:t>41,4</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Calibri" panose="020F0502020204030204" pitchFamily="34" charset="0"/>
                        </a:rPr>
                        <a:t>182,2</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5"/>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1" algn="l" rtl="0" fontAlgn="b"/>
                      <a:r>
                        <a:rPr lang="pt-BR" sz="1500" b="1" u="none" strike="noStrike" dirty="0">
                          <a:solidFill>
                            <a:schemeClr val="bg1"/>
                          </a:solidFill>
                          <a:effectLst/>
                          <a:latin typeface="+mn-lt"/>
                        </a:rPr>
                        <a:t>TOTAL DA PEC DA NOVA PREVIDÊNCIA</a:t>
                      </a:r>
                      <a:endParaRPr lang="pt-BR" sz="1500" b="1" i="0" u="none" strike="noStrike" dirty="0">
                        <a:solidFill>
                          <a:schemeClr val="bg1"/>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1" i="0" u="none" strike="noStrike" dirty="0" smtClean="0">
                          <a:solidFill>
                            <a:schemeClr val="bg1"/>
                          </a:solidFill>
                          <a:effectLst/>
                          <a:latin typeface="+mn-lt"/>
                          <a:cs typeface="Arial" panose="020B0604020202020204" pitchFamily="34" charset="0"/>
                        </a:rPr>
                        <a:t>161,0</a:t>
                      </a:r>
                      <a:endParaRPr lang="pt-BR" sz="1500" b="1" i="0" u="none" strike="noStrike" dirty="0">
                        <a:solidFill>
                          <a:schemeClr val="bg1"/>
                        </a:solidFill>
                        <a:effectLst/>
                        <a:latin typeface="+mn-lt"/>
                        <a:cs typeface="Arial" panose="020B0604020202020204" pitchFamily="34" charset="0"/>
                      </a:endParaRP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1" u="none" strike="noStrike" dirty="0">
                          <a:solidFill>
                            <a:schemeClr val="bg1"/>
                          </a:solidFill>
                          <a:effectLst/>
                          <a:latin typeface="+mn-lt"/>
                        </a:rPr>
                        <a:t>1.072,4</a:t>
                      </a:r>
                      <a:endParaRPr lang="pt-BR" sz="1500" b="1" i="0" u="none" strike="noStrike" dirty="0">
                        <a:solidFill>
                          <a:schemeClr val="bg1"/>
                        </a:solidFill>
                        <a:effectLst/>
                        <a:latin typeface="+mn-lt"/>
                        <a:cs typeface="Arial" panose="020B0604020202020204" pitchFamily="34" charset="0"/>
                      </a:endParaRP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 xmlns:a16="http://schemas.microsoft.com/office/drawing/2014/main" val="2131046530"/>
                  </a:ext>
                </a:extLst>
              </a:tr>
              <a:tr h="4727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1" algn="l" rtl="0" fontAlgn="b"/>
                      <a:r>
                        <a:rPr lang="pt-BR" sz="1500" b="1" u="none" strike="noStrike" dirty="0">
                          <a:effectLst/>
                          <a:latin typeface="+mn-lt"/>
                        </a:rPr>
                        <a:t>Inatividade e pensões das Forças Armadas¹</a:t>
                      </a:r>
                      <a:endParaRPr lang="pt-BR" sz="1500" b="1" i="0" u="none" strike="noStrike" dirty="0">
                        <a:solidFill>
                          <a:srgbClr val="000000"/>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smtClean="0">
                          <a:solidFill>
                            <a:srgbClr val="000000"/>
                          </a:solidFill>
                          <a:effectLst/>
                          <a:latin typeface="+mn-lt"/>
                          <a:cs typeface="Arial" panose="020B0604020202020204" pitchFamily="34" charset="0"/>
                        </a:rPr>
                        <a:t>28,0</a:t>
                      </a:r>
                      <a:endParaRPr lang="pt-BR" sz="1500" b="0" i="0" u="none" strike="noStrike" dirty="0">
                        <a:solidFill>
                          <a:srgbClr val="000000"/>
                        </a:solidFill>
                        <a:effectLst/>
                        <a:latin typeface="+mn-lt"/>
                        <a:cs typeface="Arial" panose="020B0604020202020204" pitchFamily="34" charset="0"/>
                      </a:endParaRP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b"/>
                      <a:r>
                        <a:rPr lang="pt-BR" sz="1500" b="0" i="0" u="none" strike="noStrike" dirty="0">
                          <a:solidFill>
                            <a:srgbClr val="000000"/>
                          </a:solidFill>
                          <a:effectLst/>
                          <a:latin typeface="+mn-lt"/>
                          <a:cs typeface="Arial" panose="020B0604020202020204" pitchFamily="34" charset="0"/>
                        </a:rPr>
                        <a:t>92,3</a:t>
                      </a:r>
                    </a:p>
                  </a:txBody>
                  <a:tcPr marL="7144" marR="144000"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6"/>
                  </a:ext>
                </a:extLst>
              </a:tr>
              <a:tr h="44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1" algn="l" rtl="0" fontAlgn="b"/>
                      <a:r>
                        <a:rPr lang="pt-BR" sz="1500" u="none" strike="noStrike" dirty="0">
                          <a:effectLst/>
                          <a:latin typeface="+mn-lt"/>
                        </a:rPr>
                        <a:t>TOTAL</a:t>
                      </a:r>
                      <a:endParaRPr lang="pt-BR" sz="1500" b="1" i="0" u="none" strike="noStrike" dirty="0">
                        <a:solidFill>
                          <a:srgbClr val="0070C0"/>
                        </a:solidFill>
                        <a:effectLst/>
                        <a:latin typeface="+mn-lt"/>
                        <a:cs typeface="Arial" panose="020B0604020202020204" pitchFamily="34" charset="0"/>
                      </a:endParaRPr>
                    </a:p>
                  </a:txBody>
                  <a:tcPr marL="7144" marR="7144"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rtl="0" fontAlgn="ctr"/>
                      <a:r>
                        <a:rPr lang="pt-BR" sz="1500" b="1" i="0" u="none" strike="noStrike" dirty="0">
                          <a:solidFill>
                            <a:schemeClr val="bg1"/>
                          </a:solidFill>
                          <a:effectLst/>
                          <a:latin typeface="+mn-lt"/>
                        </a:rPr>
                        <a:t>189,0</a:t>
                      </a:r>
                    </a:p>
                  </a:txBody>
                  <a:tcPr marL="7144" marR="144000"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rtl="0" fontAlgn="ctr"/>
                      <a:r>
                        <a:rPr lang="pt-BR" sz="1500" u="none" strike="noStrike" dirty="0">
                          <a:effectLst/>
                          <a:latin typeface="+mn-lt"/>
                        </a:rPr>
                        <a:t>1.164,7</a:t>
                      </a:r>
                      <a:endParaRPr lang="pt-BR" sz="1500" b="1" i="0" u="none" strike="noStrike" dirty="0">
                        <a:solidFill>
                          <a:srgbClr val="0070C0"/>
                        </a:solidFill>
                        <a:effectLst/>
                        <a:latin typeface="+mn-lt"/>
                      </a:endParaRPr>
                    </a:p>
                  </a:txBody>
                  <a:tcPr marL="7144" marR="144000"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48766160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4111625243"/>
              </p:ext>
            </p:extLst>
          </p:nvPr>
        </p:nvGraphicFramePr>
        <p:xfrm>
          <a:off x="983433" y="1196749"/>
          <a:ext cx="9520750" cy="5241314"/>
        </p:xfrm>
        <a:graphic>
          <a:graphicData uri="http://schemas.openxmlformats.org/drawingml/2006/table">
            <a:tbl>
              <a:tblPr firstRow="1" firstCol="1" bandRow="1">
                <a:tableStyleId>{69012ECD-51FC-41F1-AA8D-1B2483CD663E}</a:tableStyleId>
              </a:tblPr>
              <a:tblGrid>
                <a:gridCol w="870315"/>
                <a:gridCol w="7860291"/>
                <a:gridCol w="790144"/>
              </a:tblGrid>
              <a:tr h="255382">
                <a:tc>
                  <a:txBody>
                    <a:bodyPr/>
                    <a:lstStyle/>
                    <a:p>
                      <a:pPr algn="ctr">
                        <a:lnSpc>
                          <a:spcPct val="107000"/>
                        </a:lnSpc>
                        <a:spcAft>
                          <a:spcPts val="600"/>
                        </a:spcAft>
                      </a:pPr>
                      <a:r>
                        <a:rPr lang="pt-BR" sz="1200" dirty="0">
                          <a:effectLst/>
                        </a:rPr>
                        <a:t>CAPÍTULO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nchor="ctr"/>
                </a:tc>
                <a:tc>
                  <a:txBody>
                    <a:bodyPr/>
                    <a:lstStyle/>
                    <a:p>
                      <a:pPr algn="ctr">
                        <a:lnSpc>
                          <a:spcPct val="107000"/>
                        </a:lnSpc>
                        <a:spcAft>
                          <a:spcPts val="600"/>
                        </a:spcAft>
                      </a:pPr>
                      <a:r>
                        <a:rPr lang="pt-BR" sz="1200" dirty="0">
                          <a:effectLst/>
                        </a:rPr>
                        <a:t>TEMA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nchor="ctr"/>
                </a:tc>
                <a:tc>
                  <a:txBody>
                    <a:bodyPr/>
                    <a:lstStyle/>
                    <a:p>
                      <a:pPr algn="ctr">
                        <a:lnSpc>
                          <a:spcPct val="107000"/>
                        </a:lnSpc>
                        <a:spcAft>
                          <a:spcPts val="600"/>
                        </a:spcAft>
                      </a:pPr>
                      <a:r>
                        <a:rPr lang="pt-BR" sz="1200" dirty="0">
                          <a:effectLst/>
                        </a:rPr>
                        <a:t>ARTIGO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nchor="ctr"/>
                </a:tc>
              </a:tr>
              <a:tr h="204131">
                <a:tc>
                  <a:txBody>
                    <a:bodyPr/>
                    <a:lstStyle/>
                    <a:p>
                      <a:pPr algn="ctr">
                        <a:lnSpc>
                          <a:spcPct val="107000"/>
                        </a:lnSpc>
                        <a:spcAft>
                          <a:spcPts val="600"/>
                        </a:spcAft>
                      </a:pPr>
                      <a:r>
                        <a:rPr lang="pt-BR" sz="1200" dirty="0">
                          <a:effectLst/>
                        </a:rPr>
                        <a:t>I</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just">
                        <a:lnSpc>
                          <a:spcPct val="107000"/>
                        </a:lnSpc>
                        <a:spcAft>
                          <a:spcPts val="600"/>
                        </a:spcAft>
                      </a:pPr>
                      <a:r>
                        <a:rPr lang="pt-BR" sz="1200" dirty="0">
                          <a:effectLst/>
                        </a:rPr>
                        <a:t>Alterações na Constituição Federal</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a:txBody>
                    <a:bodyPr/>
                    <a:lstStyle/>
                    <a:p>
                      <a:pPr algn="ctr">
                        <a:lnSpc>
                          <a:spcPct val="107000"/>
                        </a:lnSpc>
                        <a:spcAft>
                          <a:spcPts val="600"/>
                        </a:spcAft>
                      </a:pPr>
                      <a:r>
                        <a:rPr lang="pt-BR" sz="1200" dirty="0">
                          <a:effectLst/>
                        </a:rPr>
                        <a:t>II</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just">
                        <a:lnSpc>
                          <a:spcPct val="107000"/>
                        </a:lnSpc>
                        <a:spcAft>
                          <a:spcPts val="600"/>
                        </a:spcAft>
                      </a:pPr>
                      <a:r>
                        <a:rPr lang="pt-BR" sz="1200" dirty="0">
                          <a:effectLst/>
                        </a:rPr>
                        <a:t>Alterações no Ato das Disposições Constitucionais Transitórias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2º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rowSpan="10">
                  <a:txBody>
                    <a:bodyPr/>
                    <a:lstStyle/>
                    <a:p>
                      <a:pPr algn="ctr">
                        <a:lnSpc>
                          <a:spcPct val="107000"/>
                        </a:lnSpc>
                        <a:spcAft>
                          <a:spcPts val="600"/>
                        </a:spcAft>
                      </a:pPr>
                      <a:r>
                        <a:rPr lang="pt-BR" sz="1200" dirty="0">
                          <a:effectLst/>
                        </a:rPr>
                        <a:t>III</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b="1" dirty="0">
                          <a:effectLst/>
                        </a:rPr>
                        <a:t>Regras de transição relacionadas aos RPPS</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3º a 11</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Aposentadoria dos servidores em geral e professores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3º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Aposentadoria dos policiais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4º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Aposentadoria dos agentes penitenciários ou socioeducativos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5º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617">
                <a:tc vMerge="1">
                  <a:txBody>
                    <a:bodyPr/>
                    <a:lstStyle/>
                    <a:p>
                      <a:endParaRPr lang="pt-BR"/>
                    </a:p>
                  </a:txBody>
                  <a:tcPr/>
                </a:tc>
                <a:tc>
                  <a:txBody>
                    <a:bodyPr/>
                    <a:lstStyle/>
                    <a:p>
                      <a:pPr algn="just">
                        <a:lnSpc>
                          <a:spcPct val="107000"/>
                        </a:lnSpc>
                        <a:spcAft>
                          <a:spcPts val="600"/>
                        </a:spcAft>
                      </a:pPr>
                      <a:r>
                        <a:rPr lang="pt-BR" sz="1200" dirty="0">
                          <a:effectLst/>
                        </a:rPr>
                        <a:t>Aposentadoria dos servidores cujas atividades sejam exercidas em condições especiais prejudiciais à saúde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6º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Aposentadoria dos servidores com deficiência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7º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617">
                <a:tc vMerge="1">
                  <a:txBody>
                    <a:bodyPr/>
                    <a:lstStyle/>
                    <a:p>
                      <a:endParaRPr lang="pt-BR"/>
                    </a:p>
                  </a:txBody>
                  <a:tcPr/>
                </a:tc>
                <a:tc>
                  <a:txBody>
                    <a:bodyPr/>
                    <a:lstStyle/>
                    <a:p>
                      <a:pPr algn="just">
                        <a:lnSpc>
                          <a:spcPct val="107000"/>
                        </a:lnSpc>
                        <a:spcAft>
                          <a:spcPts val="600"/>
                        </a:spcAft>
                      </a:pPr>
                      <a:r>
                        <a:rPr lang="pt-BR" sz="1200" dirty="0">
                          <a:effectLst/>
                        </a:rPr>
                        <a:t>Pensão por morte dos servidores que ingressaram antes do regime de previdência complementar</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8º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Direito adquirido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9º</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Abono de permanência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10</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tabLst>
                          <a:tab pos="1706880" algn="l"/>
                        </a:tabLst>
                      </a:pPr>
                      <a:r>
                        <a:rPr lang="pt-BR" sz="1200" dirty="0">
                          <a:effectLst/>
                        </a:rPr>
                        <a:t>Regime de previdência dos titulares de mandatos eletivos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B w="12700" cap="flat" cmpd="sng" algn="ctr">
                      <a:solidFill>
                        <a:schemeClr val="tx2">
                          <a:lumMod val="40000"/>
                          <a:lumOff val="60000"/>
                        </a:schemeClr>
                      </a:solidFill>
                      <a:prstDash val="solid"/>
                      <a:round/>
                      <a:headEnd type="none" w="med" len="med"/>
                      <a:tailEnd type="none" w="med" len="med"/>
                    </a:lnB>
                  </a:tcPr>
                </a:tc>
                <a:tc>
                  <a:txBody>
                    <a:bodyPr/>
                    <a:lstStyle/>
                    <a:p>
                      <a:pPr algn="ctr">
                        <a:lnSpc>
                          <a:spcPct val="107000"/>
                        </a:lnSpc>
                        <a:spcAft>
                          <a:spcPts val="600"/>
                        </a:spcAft>
                      </a:pPr>
                      <a:r>
                        <a:rPr lang="pt-BR" sz="1200" dirty="0">
                          <a:effectLst/>
                        </a:rPr>
                        <a:t>11</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rowSpan="7">
                  <a:txBody>
                    <a:bodyPr/>
                    <a:lstStyle/>
                    <a:p>
                      <a:pPr algn="ctr">
                        <a:lnSpc>
                          <a:spcPct val="107000"/>
                        </a:lnSpc>
                        <a:spcAft>
                          <a:spcPts val="600"/>
                        </a:spcAft>
                      </a:pPr>
                      <a:r>
                        <a:rPr lang="pt-BR" sz="1200" dirty="0">
                          <a:effectLst/>
                        </a:rPr>
                        <a:t>IV</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b="1" dirty="0">
                          <a:effectLst/>
                        </a:rPr>
                        <a:t>Disposições transitórias relacionadas aos RPPS</a:t>
                      </a:r>
                      <a:endParaRPr lang="pt-B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tcPr>
                </a:tc>
                <a:tc>
                  <a:txBody>
                    <a:bodyPr/>
                    <a:lstStyle/>
                    <a:p>
                      <a:pPr algn="ctr">
                        <a:lnSpc>
                          <a:spcPct val="107000"/>
                        </a:lnSpc>
                        <a:spcAft>
                          <a:spcPts val="600"/>
                        </a:spcAft>
                      </a:pPr>
                      <a:r>
                        <a:rPr lang="pt-BR" sz="1200" dirty="0">
                          <a:effectLst/>
                        </a:rPr>
                        <a:t>12 a 17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34275">
                <a:tc vMerge="1">
                  <a:txBody>
                    <a:bodyPr/>
                    <a:lstStyle/>
                    <a:p>
                      <a:endParaRPr lang="pt-BR"/>
                    </a:p>
                  </a:txBody>
                  <a:tcPr/>
                </a:tc>
                <a:tc>
                  <a:txBody>
                    <a:bodyPr/>
                    <a:lstStyle/>
                    <a:p>
                      <a:pPr algn="just">
                        <a:lnSpc>
                          <a:spcPct val="107000"/>
                        </a:lnSpc>
                        <a:spcAft>
                          <a:spcPts val="600"/>
                        </a:spcAft>
                      </a:pPr>
                      <a:r>
                        <a:rPr lang="pt-BR" sz="1200" dirty="0">
                          <a:effectLst/>
                        </a:rPr>
                        <a:t>Recepção da Lei nº 9.717, de 1998, e disposições transitórias aplicáveis aos benefícios até a edição de lei complementar</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12</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617">
                <a:tc vMerge="1">
                  <a:txBody>
                    <a:bodyPr/>
                    <a:lstStyle/>
                    <a:p>
                      <a:endParaRPr lang="pt-BR"/>
                    </a:p>
                  </a:txBody>
                  <a:tcPr/>
                </a:tc>
                <a:tc>
                  <a:txBody>
                    <a:bodyPr/>
                    <a:lstStyle/>
                    <a:p>
                      <a:pPr algn="just">
                        <a:lnSpc>
                          <a:spcPct val="107000"/>
                        </a:lnSpc>
                        <a:spcAft>
                          <a:spcPts val="600"/>
                        </a:spcAft>
                      </a:pPr>
                      <a:r>
                        <a:rPr lang="pt-BR" sz="1200" dirty="0">
                          <a:effectLst/>
                        </a:rPr>
                        <a:t>Instituição da contribuição extraordinária e ampliação da base de cálculo dos aposentados e pensionistas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13</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Alteração da alíquota de contribuição dos servidores da União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14</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617">
                <a:tc vMerge="1">
                  <a:txBody>
                    <a:bodyPr/>
                    <a:lstStyle/>
                    <a:p>
                      <a:endParaRPr lang="pt-BR"/>
                    </a:p>
                  </a:txBody>
                  <a:tcPr/>
                </a:tc>
                <a:tc>
                  <a:txBody>
                    <a:bodyPr/>
                    <a:lstStyle/>
                    <a:p>
                      <a:pPr algn="just">
                        <a:lnSpc>
                          <a:spcPct val="107000"/>
                        </a:lnSpc>
                        <a:spcAft>
                          <a:spcPts val="600"/>
                        </a:spcAft>
                      </a:pPr>
                      <a:r>
                        <a:rPr lang="pt-BR" sz="1200" dirty="0">
                          <a:effectLst/>
                        </a:rPr>
                        <a:t>Alteração da alíquota de contribuição dos servidores dos Estados, Distrito Federal e Municípios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15</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617">
                <a:tc vMerge="1">
                  <a:txBody>
                    <a:bodyPr/>
                    <a:lstStyle/>
                    <a:p>
                      <a:endParaRPr lang="pt-BR"/>
                    </a:p>
                  </a:txBody>
                  <a:tcPr/>
                </a:tc>
                <a:tc>
                  <a:txBody>
                    <a:bodyPr/>
                    <a:lstStyle/>
                    <a:p>
                      <a:pPr algn="just">
                        <a:lnSpc>
                          <a:spcPct val="107000"/>
                        </a:lnSpc>
                        <a:spcAft>
                          <a:spcPts val="600"/>
                        </a:spcAft>
                      </a:pPr>
                      <a:r>
                        <a:rPr lang="pt-BR" sz="1200" dirty="0">
                          <a:effectLst/>
                        </a:rPr>
                        <a:t>Prazo para adequação dos regimes próprios de previdência social dos servidores públicos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16</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vMerge="1">
                  <a:txBody>
                    <a:bodyPr/>
                    <a:lstStyle/>
                    <a:p>
                      <a:endParaRPr lang="pt-BR"/>
                    </a:p>
                  </a:txBody>
                  <a:tcPr/>
                </a:tc>
                <a:tc>
                  <a:txBody>
                    <a:bodyPr/>
                    <a:lstStyle/>
                    <a:p>
                      <a:pPr algn="just">
                        <a:lnSpc>
                          <a:spcPct val="107000"/>
                        </a:lnSpc>
                        <a:spcAft>
                          <a:spcPts val="600"/>
                        </a:spcAft>
                      </a:pPr>
                      <a:r>
                        <a:rPr lang="pt-BR" sz="1200" dirty="0">
                          <a:effectLst/>
                        </a:rPr>
                        <a:t>Inatividade e pensão por morte dos policiais militares e bombeiros militares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c>
                  <a:txBody>
                    <a:bodyPr/>
                    <a:lstStyle/>
                    <a:p>
                      <a:pPr algn="ctr">
                        <a:lnSpc>
                          <a:spcPct val="107000"/>
                        </a:lnSpc>
                        <a:spcAft>
                          <a:spcPts val="600"/>
                        </a:spcAft>
                      </a:pPr>
                      <a:r>
                        <a:rPr lang="pt-BR" sz="1200" dirty="0">
                          <a:effectLst/>
                        </a:rPr>
                        <a:t>17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tc>
              </a:tr>
              <a:tr h="204131">
                <a:tc rowSpan="5">
                  <a:txBody>
                    <a:bodyPr/>
                    <a:lstStyle/>
                    <a:p>
                      <a:pPr algn="ctr">
                        <a:lnSpc>
                          <a:spcPct val="107000"/>
                        </a:lnSpc>
                        <a:spcAft>
                          <a:spcPts val="600"/>
                        </a:spcAft>
                      </a:pPr>
                      <a:r>
                        <a:rPr lang="pt-BR" sz="1200" dirty="0" smtClean="0">
                          <a:effectLst/>
                          <a:latin typeface="Calibri" panose="020F0502020204030204" pitchFamily="34" charset="0"/>
                          <a:ea typeface="Calibri" panose="020F0502020204030204" pitchFamily="34" charset="0"/>
                          <a:cs typeface="Times New Roman" panose="02020603050405020304" pitchFamily="18" charset="0"/>
                        </a:rPr>
                        <a:t>V</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b="1" dirty="0">
                          <a:effectLst/>
                          <a:latin typeface="Calibri" panose="020F0502020204030204" pitchFamily="34" charset="0"/>
                          <a:ea typeface="Calibri" panose="020F0502020204030204" pitchFamily="34" charset="0"/>
                          <a:cs typeface="Arial" panose="020B0604020202020204" pitchFamily="34" charset="0"/>
                        </a:rPr>
                        <a:t>Regras de transição relacionadas ao RGPS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b="1">
                          <a:effectLst/>
                          <a:latin typeface="Calibri" panose="020F0502020204030204" pitchFamily="34" charset="0"/>
                          <a:ea typeface="Calibri" panose="020F0502020204030204" pitchFamily="34" charset="0"/>
                          <a:cs typeface="Arial" panose="020B0604020202020204" pitchFamily="34" charset="0"/>
                        </a:rPr>
                        <a:t>18 a 23</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04131">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por tempo de contribuição dos trabalhadores em geral e professores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18 a 20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04131">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dos trabalhadores cujas atividades sejam exercidas em condições especiais prejudiciais à saúde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21</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04131">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por 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04131">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Direito adquirido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23</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bl>
          </a:graphicData>
        </a:graphic>
      </p:graphicFrame>
      <p:sp>
        <p:nvSpPr>
          <p:cNvPr id="10" name="CaixaDeTexto 9"/>
          <p:cNvSpPr txBox="1"/>
          <p:nvPr/>
        </p:nvSpPr>
        <p:spPr>
          <a:xfrm>
            <a:off x="551384" y="548680"/>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Estrutura da PEC</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554839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12088976"/>
              </p:ext>
            </p:extLst>
          </p:nvPr>
        </p:nvGraphicFramePr>
        <p:xfrm>
          <a:off x="911424" y="1133452"/>
          <a:ext cx="9592759" cy="5755341"/>
        </p:xfrm>
        <a:graphic>
          <a:graphicData uri="http://schemas.openxmlformats.org/drawingml/2006/table">
            <a:tbl>
              <a:tblPr firstRow="1" firstCol="1" bandRow="1">
                <a:tableStyleId>{69012ECD-51FC-41F1-AA8D-1B2483CD663E}</a:tableStyleId>
              </a:tblPr>
              <a:tblGrid>
                <a:gridCol w="876898"/>
                <a:gridCol w="7919741"/>
                <a:gridCol w="796120"/>
              </a:tblGrid>
              <a:tr h="186764">
                <a:tc>
                  <a:txBody>
                    <a:bodyPr/>
                    <a:lstStyle/>
                    <a:p>
                      <a:pPr algn="ctr">
                        <a:lnSpc>
                          <a:spcPct val="107000"/>
                        </a:lnSpc>
                        <a:spcAft>
                          <a:spcPts val="600"/>
                        </a:spcAft>
                      </a:pPr>
                      <a:r>
                        <a:rPr lang="pt-BR" sz="1200" dirty="0">
                          <a:effectLst/>
                        </a:rPr>
                        <a:t>CAPÍTULO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nchor="ctr"/>
                </a:tc>
                <a:tc>
                  <a:txBody>
                    <a:bodyPr/>
                    <a:lstStyle/>
                    <a:p>
                      <a:pPr algn="ctr">
                        <a:lnSpc>
                          <a:spcPct val="107000"/>
                        </a:lnSpc>
                        <a:spcAft>
                          <a:spcPts val="600"/>
                        </a:spcAft>
                      </a:pPr>
                      <a:r>
                        <a:rPr lang="pt-BR" sz="1200" dirty="0">
                          <a:effectLst/>
                        </a:rPr>
                        <a:t>TEMA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nchor="ctr"/>
                </a:tc>
                <a:tc>
                  <a:txBody>
                    <a:bodyPr/>
                    <a:lstStyle/>
                    <a:p>
                      <a:pPr algn="ctr">
                        <a:lnSpc>
                          <a:spcPct val="107000"/>
                        </a:lnSpc>
                        <a:spcAft>
                          <a:spcPts val="600"/>
                        </a:spcAft>
                      </a:pPr>
                      <a:r>
                        <a:rPr lang="pt-BR" sz="1200" dirty="0">
                          <a:effectLst/>
                        </a:rPr>
                        <a:t>ARTIGO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nchor="ctr"/>
                </a:tc>
              </a:tr>
              <a:tr h="196326">
                <a:tc rowSpan="17">
                  <a:txBody>
                    <a:bodyPr/>
                    <a:lstStyle/>
                    <a:p>
                      <a:pPr algn="ctr">
                        <a:lnSpc>
                          <a:spcPct val="107000"/>
                        </a:lnSpc>
                        <a:spcAft>
                          <a:spcPts val="600"/>
                        </a:spcAft>
                      </a:pPr>
                      <a:r>
                        <a:rPr lang="pt-BR" sz="1200" dirty="0" smtClean="0">
                          <a:effectLst/>
                        </a:rPr>
                        <a:t>VI</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606" marR="34606" marT="8972" marB="0">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b="1" dirty="0">
                          <a:effectLst/>
                          <a:latin typeface="Calibri" panose="020F0502020204030204" pitchFamily="34" charset="0"/>
                          <a:ea typeface="Calibri" panose="020F0502020204030204" pitchFamily="34" charset="0"/>
                          <a:cs typeface="Arial" panose="020B0604020202020204" pitchFamily="34" charset="0"/>
                        </a:rPr>
                        <a:t>Disposições transitórias relacionadas ao RGPS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b="1">
                          <a:effectLst/>
                          <a:latin typeface="Calibri" panose="020F0502020204030204" pitchFamily="34" charset="0"/>
                          <a:ea typeface="Calibri" panose="020F0502020204030204" pitchFamily="34" charset="0"/>
                          <a:cs typeface="Arial" panose="020B0604020202020204" pitchFamily="34" charset="0"/>
                        </a:rPr>
                        <a:t>24 a 39</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por idade e tempo de contribuição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24</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dos trabalhadores cujas atividades sejam exercidas em condições especiais prejudiciais à saúde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por incapacidade permanente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26</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Aposentadoria das pessoas com deficiência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Pensão por morte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28</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Cálculo da média aritmética simples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29</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Acumulação de benefícios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Vedação de contagem de tempo de contribuição fictício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31</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Salário-família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Auxílio-reclusão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33</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Alteração das alíquotas de contribuição devidas pelos segurados do regime geral de previdência social</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34</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Contribuição do segurado especial rural</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Contribuição mínima mensal do segurado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36</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tabLst>
                          <a:tab pos="3512820" algn="l"/>
                        </a:tabLst>
                      </a:pPr>
                      <a:r>
                        <a:rPr lang="pt-BR" sz="1200" dirty="0">
                          <a:effectLst/>
                          <a:latin typeface="Calibri" panose="020F0502020204030204" pitchFamily="34" charset="0"/>
                          <a:ea typeface="Calibri" panose="020F0502020204030204" pitchFamily="34" charset="0"/>
                          <a:cs typeface="Arial" panose="020B0604020202020204" pitchFamily="34" charset="0"/>
                        </a:rPr>
                        <a:t>Recepção das Leis nº 8.212 e 8.213, de 1991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Tratamento favorecido a contribuintes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38</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6326">
                <a:tc vMerge="1">
                  <a:txBody>
                    <a:bodyPr/>
                    <a:lstStyle/>
                    <a:p>
                      <a:endParaRPr lang="pt-BR"/>
                    </a:p>
                  </a:txBody>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Exclusão das contribuições destinadas à seguridade social da desvinculação de receitas da União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39</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rowSpan="5">
                  <a:txBody>
                    <a:bodyPr/>
                    <a:lstStyle/>
                    <a:p>
                      <a:pPr algn="ctr">
                        <a:lnSpc>
                          <a:spcPct val="107000"/>
                        </a:lnSpc>
                        <a:spcAft>
                          <a:spcPts val="600"/>
                        </a:spcAft>
                      </a:pPr>
                      <a:r>
                        <a:rPr lang="pt-BR" sz="1200" dirty="0" smtClean="0">
                          <a:effectLst/>
                          <a:latin typeface="Calibri" panose="020F0502020204030204" pitchFamily="34" charset="0"/>
                          <a:ea typeface="Calibri" panose="020F0502020204030204" pitchFamily="34" charset="0"/>
                          <a:cs typeface="Times New Roman" panose="02020603050405020304" pitchFamily="18" charset="0"/>
                        </a:rPr>
                        <a:t>VII</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b="1" dirty="0">
                          <a:effectLst/>
                          <a:latin typeface="Calibri" panose="020F0502020204030204" pitchFamily="34" charset="0"/>
                          <a:ea typeface="Calibri" panose="020F0502020204030204" pitchFamily="34" charset="0"/>
                          <a:cs typeface="Arial" panose="020B0604020202020204" pitchFamily="34" charset="0"/>
                        </a:rPr>
                        <a:t>Disposições transitórias relacionadas à assistência social e a outras matérias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b="1">
                          <a:effectLst/>
                          <a:latin typeface="Calibri" panose="020F0502020204030204" pitchFamily="34" charset="0"/>
                          <a:ea typeface="Calibri" panose="020F0502020204030204" pitchFamily="34" charset="0"/>
                          <a:cs typeface="Arial" panose="020B0604020202020204" pitchFamily="34" charset="0"/>
                        </a:rPr>
                        <a:t>40 a 44</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Transferência de renda à pessoa com deficiência em condição de miserabilidade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40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Transferência de renda à pessoa idosa em condição de miserabilidade</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41</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Condição de miserabilidade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a:effectLst/>
                          <a:latin typeface="Calibri" panose="020F0502020204030204" pitchFamily="34" charset="0"/>
                          <a:ea typeface="Calibri" panose="020F0502020204030204" pitchFamily="34" charset="0"/>
                          <a:cs typeface="Arial" panose="020B0604020202020204" pitchFamily="34" charset="0"/>
                        </a:rPr>
                        <a:t>42</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pPr algn="ctr">
                        <a:lnSpc>
                          <a:spcPct val="107000"/>
                        </a:lnSpc>
                        <a:spcAft>
                          <a:spcPts val="60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Competência da justiça federal em causas previdenciárias e acidentárias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43 e 44</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rowSpan="4">
                  <a:txBody>
                    <a:bodyPr/>
                    <a:lstStyle/>
                    <a:p>
                      <a:pPr algn="ctr">
                        <a:lnSpc>
                          <a:spcPct val="107000"/>
                        </a:lnSpc>
                        <a:spcAft>
                          <a:spcPts val="600"/>
                        </a:spcAft>
                      </a:pPr>
                      <a:r>
                        <a:rPr lang="pt-BR" sz="1200" b="1" dirty="0">
                          <a:effectLst/>
                          <a:latin typeface="Calibri" panose="020F0502020204030204" pitchFamily="34" charset="0"/>
                          <a:ea typeface="Calibri" panose="020F0502020204030204" pitchFamily="34" charset="0"/>
                          <a:cs typeface="Arial" panose="020B0604020202020204" pitchFamily="34" charset="0"/>
                        </a:rPr>
                        <a:t>VIII</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b="1" dirty="0">
                          <a:effectLst/>
                          <a:latin typeface="Calibri" panose="020F0502020204030204" pitchFamily="34" charset="0"/>
                          <a:ea typeface="Calibri" panose="020F0502020204030204" pitchFamily="34" charset="0"/>
                          <a:cs typeface="Arial" panose="020B0604020202020204" pitchFamily="34" charset="0"/>
                        </a:rPr>
                        <a:t>Disposições finais e revogações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b="1" dirty="0">
                          <a:effectLst/>
                          <a:latin typeface="Calibri" panose="020F0502020204030204" pitchFamily="34" charset="0"/>
                          <a:ea typeface="Calibri" panose="020F0502020204030204" pitchFamily="34" charset="0"/>
                          <a:cs typeface="Arial" panose="020B0604020202020204" pitchFamily="34" charset="0"/>
                        </a:rPr>
                        <a:t>45 a 47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endParaRPr lang="pt-BR"/>
                    </a:p>
                  </a:txBody>
                  <a:tcP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Exigibilidade das contribuições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45</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endParaRPr lang="pt-BR"/>
                    </a:p>
                  </a:txBody>
                  <a:tcP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Revogações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46</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97188">
                <a:tc vMerge="1">
                  <a:txBody>
                    <a:bodyPr/>
                    <a:lstStyle/>
                    <a:p>
                      <a:endParaRPr lang="pt-BR"/>
                    </a:p>
                  </a:txBody>
                  <a:tcPr>
                    <a:lnT w="12700" cap="flat" cmpd="sng" algn="ctr">
                      <a:solidFill>
                        <a:schemeClr val="tx2">
                          <a:lumMod val="40000"/>
                          <a:lumOff val="60000"/>
                        </a:schemeClr>
                      </a:solidFill>
                      <a:prstDash val="solid"/>
                      <a:round/>
                      <a:headEnd type="none" w="med" len="med"/>
                      <a:tailEnd type="none" w="med" len="med"/>
                    </a:lnT>
                  </a:tcPr>
                </a:tc>
                <a:tc>
                  <a:txBody>
                    <a:bodyPr/>
                    <a:lstStyle/>
                    <a:p>
                      <a:pPr algn="just">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Vigência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gn="ctr">
                        <a:lnSpc>
                          <a:spcPct val="107000"/>
                        </a:lnSpc>
                        <a:spcAft>
                          <a:spcPts val="600"/>
                        </a:spcAft>
                      </a:pPr>
                      <a:r>
                        <a:rPr lang="pt-BR" sz="1200" dirty="0">
                          <a:effectLst/>
                          <a:latin typeface="Calibri" panose="020F0502020204030204" pitchFamily="34" charset="0"/>
                          <a:ea typeface="Calibri" panose="020F0502020204030204" pitchFamily="34" charset="0"/>
                          <a:cs typeface="Arial" panose="020B0604020202020204" pitchFamily="34" charset="0"/>
                        </a:rPr>
                        <a:t>47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bl>
          </a:graphicData>
        </a:graphic>
      </p:graphicFrame>
      <p:sp>
        <p:nvSpPr>
          <p:cNvPr id="10" name="CaixaDeTexto 9"/>
          <p:cNvSpPr txBox="1"/>
          <p:nvPr/>
        </p:nvSpPr>
        <p:spPr>
          <a:xfrm>
            <a:off x="623392" y="523425"/>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Estrutura da PEC</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20427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Novas regras </a:t>
            </a:r>
            <a:r>
              <a:rPr lang="pt-BR" sz="6000" b="1" dirty="0">
                <a:solidFill>
                  <a:schemeClr val="accent3">
                    <a:lumMod val="50000"/>
                  </a:schemeClr>
                </a:solidFill>
                <a:latin typeface="Gisha" panose="020B0502040204020203" pitchFamily="34" charset="-79"/>
                <a:cs typeface="Gisha" panose="020B0502040204020203" pitchFamily="34" charset="-79"/>
              </a:rPr>
              <a:t>d</a:t>
            </a:r>
            <a:r>
              <a:rPr lang="pt-BR" sz="6000" b="1" dirty="0" smtClean="0">
                <a:solidFill>
                  <a:schemeClr val="accent3">
                    <a:lumMod val="50000"/>
                  </a:schemeClr>
                </a:solidFill>
                <a:latin typeface="Gisha" panose="020B0502040204020203" pitchFamily="34" charset="-79"/>
                <a:cs typeface="Gisha" panose="020B0502040204020203" pitchFamily="34" charset="-79"/>
              </a:rPr>
              <a:t>os RPPS</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2412005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767408" y="1565503"/>
            <a:ext cx="11017224" cy="1815882"/>
          </a:xfrm>
          <a:prstGeom prst="rect">
            <a:avLst/>
          </a:prstGeom>
          <a:noFill/>
        </p:spPr>
        <p:txBody>
          <a:bodyPr wrap="square" rtlCol="0">
            <a:spAutoFit/>
          </a:bodyPr>
          <a:lstStyle/>
          <a:p>
            <a:pPr algn="just"/>
            <a:r>
              <a:rPr lang="pt-BR" sz="2800" dirty="0" smtClean="0">
                <a:latin typeface="+mn-lt"/>
              </a:rPr>
              <a:t>O § 10 do art. 37 passa a vedar a percepção de aposentadorias do RGPS decorrente de cargo, emprego ou função pública − além das concedidas pelos RPPS e militares − com a remunerações de cargo, emprego ou função pública</a:t>
            </a:r>
            <a:r>
              <a:rPr lang="pt-BR" sz="2800" dirty="0">
                <a:latin typeface="+mn-lt"/>
              </a:rPr>
              <a:t>.</a:t>
            </a:r>
            <a:endParaRPr lang="pt-BR" sz="2800" dirty="0" smtClean="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Aposentadorias e cargos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Retângulo 1"/>
          <p:cNvSpPr/>
          <p:nvPr/>
        </p:nvSpPr>
        <p:spPr>
          <a:xfrm>
            <a:off x="227348" y="4725144"/>
            <a:ext cx="11809312" cy="1938992"/>
          </a:xfrm>
          <a:prstGeom prst="rect">
            <a:avLst/>
          </a:prstGeom>
        </p:spPr>
        <p:txBody>
          <a:bodyPr wrap="square">
            <a:spAutoFit/>
          </a:bodyPr>
          <a:lstStyle/>
          <a:p>
            <a:pPr algn="just"/>
            <a:r>
              <a:rPr lang="pt-BR" sz="2000" dirty="0">
                <a:latin typeface="+mn-lt"/>
              </a:rPr>
              <a:t>§ 10. É vedada a percepção simultânea de proventos de aposentadoria do regime próprio de previdência social de que trata o art. 40, de proventos de inatividade, de que tratam os art. 42 e art. 142 e de proventos de aposentadoria do Regime Geral de Previdência Social, de que trata o art. 201, decorrentes do exercício de cargo, emprego ou função pública, com a remuneração de cargo, emprego ou função pública, ressalvados os cargos acumuláveis na forma prevista nesta Constituição, os cargos eletivos e os cargos em comissão declarados em lei de livre nomeação e exoneração.</a:t>
            </a:r>
          </a:p>
        </p:txBody>
      </p:sp>
      <p:sp>
        <p:nvSpPr>
          <p:cNvPr id="3" name="Retângulo 2"/>
          <p:cNvSpPr/>
          <p:nvPr/>
        </p:nvSpPr>
        <p:spPr>
          <a:xfrm>
            <a:off x="227348" y="4509120"/>
            <a:ext cx="1180931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de cantos arredondados 3"/>
          <p:cNvSpPr/>
          <p:nvPr/>
        </p:nvSpPr>
        <p:spPr>
          <a:xfrm>
            <a:off x="335360" y="422108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335360" y="422108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3907076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565503"/>
            <a:ext cx="11017224" cy="1815882"/>
          </a:xfrm>
          <a:prstGeom prst="rect">
            <a:avLst/>
          </a:prstGeom>
          <a:noFill/>
        </p:spPr>
        <p:txBody>
          <a:bodyPr wrap="square" rtlCol="0">
            <a:spAutoFit/>
          </a:bodyPr>
          <a:lstStyle/>
          <a:p>
            <a:pPr algn="just"/>
            <a:r>
              <a:rPr lang="pt-BR" sz="2800" dirty="0" smtClean="0">
                <a:latin typeface="+mn-lt"/>
              </a:rPr>
              <a:t>O § 13 do art. 37 prevê expressamente a possibilidade de readaptação para exercício de cargo que sejam compatíveis com a limitação que tenha sofrido em sua capacidade física ou mental. </a:t>
            </a:r>
          </a:p>
          <a:p>
            <a:pPr algn="just"/>
            <a:endParaRPr lang="pt-BR" sz="2800"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Readaptação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4653136"/>
            <a:ext cx="1180931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36510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36510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 name="Retângulo 1"/>
          <p:cNvSpPr/>
          <p:nvPr/>
        </p:nvSpPr>
        <p:spPr>
          <a:xfrm>
            <a:off x="155340" y="4869160"/>
            <a:ext cx="11809312" cy="1631216"/>
          </a:xfrm>
          <a:prstGeom prst="rect">
            <a:avLst/>
          </a:prstGeom>
        </p:spPr>
        <p:txBody>
          <a:bodyPr wrap="square">
            <a:spAutoFit/>
          </a:bodyPr>
          <a:lstStyle/>
          <a:p>
            <a:pPr algn="just"/>
            <a:r>
              <a:rPr lang="pt-BR" sz="2000" dirty="0">
                <a:latin typeface="+mn-lt"/>
              </a:rPr>
              <a:t>§ 13. O servidor público titular de cargo efetivo poderá ser readaptado para exercício de cargo cujas atribuições e responsabilidades sejam compatíveis com a limitação que tenha sofrido em sua capacidade física ou mental, confirmada por meio de perícia em saúde, enquanto permanecer nesta condição, desde que possua a habilitação e o nível de escolaridade exigidos para o cargo de destino, mantida a remuneração do cargo de origem.</a:t>
            </a:r>
          </a:p>
        </p:txBody>
      </p:sp>
    </p:spTree>
    <p:extLst>
      <p:ext uri="{BB962C8B-B14F-4D97-AF65-F5344CB8AC3E}">
        <p14:creationId xmlns:p14="http://schemas.microsoft.com/office/powerpoint/2010/main" val="371465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95400" y="1868340"/>
            <a:ext cx="11017224" cy="1384995"/>
          </a:xfrm>
          <a:prstGeom prst="rect">
            <a:avLst/>
          </a:prstGeom>
          <a:noFill/>
        </p:spPr>
        <p:txBody>
          <a:bodyPr wrap="square" rtlCol="0">
            <a:spAutoFit/>
          </a:bodyPr>
          <a:lstStyle/>
          <a:p>
            <a:pPr algn="just"/>
            <a:r>
              <a:rPr lang="pt-BR" sz="2800" dirty="0" smtClean="0">
                <a:latin typeface="+mn-lt"/>
              </a:rPr>
              <a:t>O inciso V do art. 38, prevê a manutenção do vínculo ao RPPS do servidor exercente de mandato eletivo. </a:t>
            </a:r>
          </a:p>
          <a:p>
            <a:pPr algn="just"/>
            <a:endParaRPr lang="pt-BR" sz="2800" dirty="0">
              <a:latin typeface="+mn-lt"/>
            </a:endParaRPr>
          </a:p>
        </p:txBody>
      </p:sp>
      <p:sp>
        <p:nvSpPr>
          <p:cNvPr id="6" name="CaixaDeTexto 5"/>
          <p:cNvSpPr txBox="1"/>
          <p:nvPr/>
        </p:nvSpPr>
        <p:spPr>
          <a:xfrm>
            <a:off x="-1" y="692696"/>
            <a:ext cx="962439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Manutenção do vínculo do mandato eletivo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5517232"/>
            <a:ext cx="11809312"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522920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522920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 name="Retângulo 1"/>
          <p:cNvSpPr/>
          <p:nvPr/>
        </p:nvSpPr>
        <p:spPr>
          <a:xfrm>
            <a:off x="155340" y="5733256"/>
            <a:ext cx="11809312" cy="707886"/>
          </a:xfrm>
          <a:prstGeom prst="rect">
            <a:avLst/>
          </a:prstGeom>
        </p:spPr>
        <p:txBody>
          <a:bodyPr wrap="square">
            <a:spAutoFit/>
          </a:bodyPr>
          <a:lstStyle/>
          <a:p>
            <a:pPr algn="just"/>
            <a:r>
              <a:rPr lang="pt-BR" sz="2000" dirty="0">
                <a:latin typeface="+mn-lt"/>
              </a:rPr>
              <a:t>V - na hipótese de ser segurado de regime próprio de previdência </a:t>
            </a:r>
            <a:r>
              <a:rPr lang="pt-BR" sz="2000" dirty="0" smtClean="0">
                <a:latin typeface="+mn-lt"/>
              </a:rPr>
              <a:t>social de </a:t>
            </a:r>
            <a:r>
              <a:rPr lang="pt-BR" sz="2000" dirty="0">
                <a:latin typeface="+mn-lt"/>
              </a:rPr>
              <a:t>que trata o art. 40, permanecerá filiado a esse regime, no ente </a:t>
            </a:r>
            <a:r>
              <a:rPr lang="pt-BR" sz="2000" dirty="0" smtClean="0">
                <a:latin typeface="+mn-lt"/>
              </a:rPr>
              <a:t>federativo de origem.</a:t>
            </a:r>
            <a:endParaRPr lang="pt-BR" sz="2000" dirty="0">
              <a:latin typeface="+mn-lt"/>
            </a:endParaRPr>
          </a:p>
        </p:txBody>
      </p:sp>
    </p:spTree>
    <p:extLst>
      <p:ext uri="{BB962C8B-B14F-4D97-AF65-F5344CB8AC3E}">
        <p14:creationId xmlns:p14="http://schemas.microsoft.com/office/powerpoint/2010/main" val="3335733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340768"/>
            <a:ext cx="12192000" cy="3672408"/>
          </a:xfrm>
        </p:spPr>
        <p:txBody>
          <a:bodyPr/>
          <a:lstStyle/>
          <a:p>
            <a:r>
              <a:rPr lang="pt-BR" sz="5400" b="1" dirty="0" smtClean="0">
                <a:solidFill>
                  <a:schemeClr val="accent3">
                    <a:lumMod val="50000"/>
                  </a:schemeClr>
                </a:solidFill>
                <a:latin typeface="Gisha" panose="020B0502040204020203" pitchFamily="34" charset="-79"/>
                <a:cs typeface="Gisha" panose="020B0502040204020203" pitchFamily="34" charset="-79"/>
              </a:rPr>
              <a:t>ANTES...</a:t>
            </a:r>
            <a:r>
              <a:rPr lang="pt-BR" sz="1800" b="1" dirty="0" smtClean="0">
                <a:solidFill>
                  <a:schemeClr val="accent3">
                    <a:lumMod val="50000"/>
                  </a:schemeClr>
                </a:solidFill>
                <a:latin typeface="Gisha" panose="020B0502040204020203" pitchFamily="34" charset="-79"/>
                <a:cs typeface="Gisha" panose="020B0502040204020203" pitchFamily="34" charset="-79"/>
              </a:rPr>
              <a:t/>
            </a:r>
            <a:br>
              <a:rPr lang="pt-BR" sz="1800" b="1" dirty="0" smtClean="0">
                <a:solidFill>
                  <a:schemeClr val="accent3">
                    <a:lumMod val="50000"/>
                  </a:schemeClr>
                </a:solidFill>
                <a:latin typeface="Gisha" panose="020B0502040204020203" pitchFamily="34" charset="-79"/>
                <a:cs typeface="Gisha" panose="020B0502040204020203" pitchFamily="34" charset="-79"/>
              </a:rPr>
            </a:br>
            <a:r>
              <a:rPr lang="pt-BR" sz="1800" b="1" dirty="0" smtClean="0">
                <a:solidFill>
                  <a:schemeClr val="accent3">
                    <a:lumMod val="50000"/>
                  </a:schemeClr>
                </a:solidFill>
                <a:latin typeface="Gisha" panose="020B0502040204020203" pitchFamily="34" charset="-79"/>
                <a:cs typeface="Gisha" panose="020B0502040204020203" pitchFamily="34" charset="-79"/>
              </a:rPr>
              <a:t/>
            </a:r>
            <a:br>
              <a:rPr lang="pt-BR" sz="1800" b="1" dirty="0" smtClean="0">
                <a:solidFill>
                  <a:schemeClr val="accent3">
                    <a:lumMod val="50000"/>
                  </a:schemeClr>
                </a:solidFill>
                <a:latin typeface="Gisha" panose="020B0502040204020203" pitchFamily="34" charset="-79"/>
                <a:cs typeface="Gisha" panose="020B0502040204020203" pitchFamily="34" charset="-79"/>
              </a:rPr>
            </a:br>
            <a:r>
              <a:rPr lang="pt-BR" b="1" dirty="0" smtClean="0">
                <a:solidFill>
                  <a:schemeClr val="accent3">
                    <a:lumMod val="50000"/>
                  </a:schemeClr>
                </a:solidFill>
                <a:latin typeface="Gisha" panose="020B0502040204020203" pitchFamily="34" charset="-79"/>
                <a:cs typeface="Gisha" panose="020B0502040204020203" pitchFamily="34" charset="-79"/>
              </a:rPr>
              <a:t>ESTRUTURA DO MINISTÉRIO DA ECONOMIA E POSIÇÃO DA SPREV</a:t>
            </a:r>
            <a:endParaRPr lang="pt-BR"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847884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565503"/>
            <a:ext cx="11017224" cy="1384995"/>
          </a:xfrm>
          <a:prstGeom prst="rect">
            <a:avLst/>
          </a:prstGeom>
          <a:noFill/>
        </p:spPr>
        <p:txBody>
          <a:bodyPr wrap="square" rtlCol="0">
            <a:spAutoFit/>
          </a:bodyPr>
          <a:lstStyle/>
          <a:p>
            <a:pPr algn="just"/>
            <a:r>
              <a:rPr lang="pt-BR" sz="2800" dirty="0" smtClean="0">
                <a:latin typeface="+mn-lt"/>
              </a:rPr>
              <a:t>O § 9º do art. 39, define que os regimes aplicáveis aos servidores públicos são os previstos no art. 40, 201 e 202, vedando outra proteção, inclusive por meio de complementação de aposentadorias. </a:t>
            </a:r>
          </a:p>
        </p:txBody>
      </p:sp>
      <p:sp>
        <p:nvSpPr>
          <p:cNvPr id="6" name="CaixaDeTexto 5"/>
          <p:cNvSpPr txBox="1"/>
          <p:nvPr/>
        </p:nvSpPr>
        <p:spPr>
          <a:xfrm>
            <a:off x="-1" y="692696"/>
            <a:ext cx="998443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Regimes previdenciários dos servidores públicos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5284364"/>
            <a:ext cx="11809312" cy="1384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99633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99633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 name="Retângulo 1"/>
          <p:cNvSpPr/>
          <p:nvPr/>
        </p:nvSpPr>
        <p:spPr>
          <a:xfrm>
            <a:off x="155340" y="5500388"/>
            <a:ext cx="11809312" cy="1015663"/>
          </a:xfrm>
          <a:prstGeom prst="rect">
            <a:avLst/>
          </a:prstGeom>
        </p:spPr>
        <p:txBody>
          <a:bodyPr wrap="square">
            <a:spAutoFit/>
          </a:bodyPr>
          <a:lstStyle/>
          <a:p>
            <a:pPr algn="just"/>
            <a:r>
              <a:rPr lang="pt-BR" sz="2000" dirty="0">
                <a:latin typeface="+mn-lt"/>
              </a:rPr>
              <a:t>§ 9º O direito à previdência social dos servidores públicos </a:t>
            </a:r>
            <a:r>
              <a:rPr lang="pt-BR" sz="2000" dirty="0" smtClean="0">
                <a:latin typeface="+mn-lt"/>
              </a:rPr>
              <a:t>será concedido </a:t>
            </a:r>
            <a:r>
              <a:rPr lang="pt-BR" sz="2000" dirty="0">
                <a:latin typeface="+mn-lt"/>
              </a:rPr>
              <a:t>por meio dos regimes de que tratam os art. 40, art. 201 e art. 202</a:t>
            </a:r>
            <a:r>
              <a:rPr lang="pt-BR" sz="2000" dirty="0" smtClean="0">
                <a:latin typeface="+mn-lt"/>
              </a:rPr>
              <a:t>, observados </a:t>
            </a:r>
            <a:r>
              <a:rPr lang="pt-BR" sz="2000" dirty="0">
                <a:latin typeface="+mn-lt"/>
              </a:rPr>
              <a:t>os requisitos e as condições neles estabelecidos, vedada </a:t>
            </a:r>
            <a:r>
              <a:rPr lang="pt-BR" sz="2000" dirty="0" smtClean="0">
                <a:latin typeface="+mn-lt"/>
              </a:rPr>
              <a:t>outra forma </a:t>
            </a:r>
            <a:r>
              <a:rPr lang="pt-BR" sz="2000" dirty="0">
                <a:latin typeface="+mn-lt"/>
              </a:rPr>
              <a:t>de proteção, inclusive por meio do pagamento direto </a:t>
            </a:r>
            <a:r>
              <a:rPr lang="pt-BR" sz="2000" dirty="0" smtClean="0">
                <a:latin typeface="+mn-lt"/>
              </a:rPr>
              <a:t>de complementação </a:t>
            </a:r>
            <a:r>
              <a:rPr lang="pt-BR" sz="2000" dirty="0">
                <a:latin typeface="+mn-lt"/>
              </a:rPr>
              <a:t>de aposentadorias e de pensões.</a:t>
            </a:r>
          </a:p>
        </p:txBody>
      </p:sp>
    </p:spTree>
    <p:extLst>
      <p:ext uri="{BB962C8B-B14F-4D97-AF65-F5344CB8AC3E}">
        <p14:creationId xmlns:p14="http://schemas.microsoft.com/office/powerpoint/2010/main" val="212629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263352" y="2564904"/>
            <a:ext cx="1180931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227687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227687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27348" y="2780928"/>
            <a:ext cx="11809312" cy="1938992"/>
          </a:xfrm>
          <a:prstGeom prst="rect">
            <a:avLst/>
          </a:prstGeom>
        </p:spPr>
        <p:txBody>
          <a:bodyPr wrap="square">
            <a:spAutoFit/>
          </a:bodyPr>
          <a:lstStyle/>
          <a:p>
            <a:pPr algn="just"/>
            <a:r>
              <a:rPr lang="pt-BR" sz="2000" dirty="0">
                <a:latin typeface="+mn-lt"/>
              </a:rPr>
              <a:t>Art. 40. Aos servidores públicos titulares de cargos efetivos da União</a:t>
            </a:r>
            <a:r>
              <a:rPr lang="pt-BR" sz="2000" dirty="0" smtClean="0">
                <a:latin typeface="+mn-lt"/>
              </a:rPr>
              <a:t>, dos </a:t>
            </a:r>
            <a:r>
              <a:rPr lang="pt-BR" sz="2000" dirty="0">
                <a:latin typeface="+mn-lt"/>
              </a:rPr>
              <a:t>Estados, do Distrito Federal e dos Municípios, incluídas suas </a:t>
            </a:r>
            <a:r>
              <a:rPr lang="pt-BR" sz="2000" dirty="0" smtClean="0">
                <a:latin typeface="+mn-lt"/>
              </a:rPr>
              <a:t>entidades autárquicas </a:t>
            </a:r>
            <a:r>
              <a:rPr lang="pt-BR" sz="2000" dirty="0">
                <a:latin typeface="+mn-lt"/>
              </a:rPr>
              <a:t>e suas fundações públicas, é assegurado </a:t>
            </a:r>
            <a:r>
              <a:rPr lang="pt-BR" sz="2000" b="1" u="sng" dirty="0">
                <a:latin typeface="+mn-lt"/>
              </a:rPr>
              <a:t>regime próprio </a:t>
            </a:r>
            <a:r>
              <a:rPr lang="pt-BR" sz="2000" b="1" u="sng" dirty="0" smtClean="0">
                <a:latin typeface="+mn-lt"/>
              </a:rPr>
              <a:t>de previdência </a:t>
            </a:r>
            <a:r>
              <a:rPr lang="pt-BR" sz="2000" b="1" u="sng" dirty="0">
                <a:latin typeface="+mn-lt"/>
              </a:rPr>
              <a:t>social</a:t>
            </a:r>
            <a:r>
              <a:rPr lang="pt-BR" sz="2000" dirty="0">
                <a:latin typeface="+mn-lt"/>
              </a:rPr>
              <a:t> de caráter contributivo e solidário, por meio </a:t>
            </a:r>
            <a:r>
              <a:rPr lang="pt-BR" sz="2000" dirty="0" smtClean="0">
                <a:latin typeface="+mn-lt"/>
              </a:rPr>
              <a:t>de contribuição </a:t>
            </a:r>
            <a:r>
              <a:rPr lang="pt-BR" sz="2000" dirty="0">
                <a:latin typeface="+mn-lt"/>
              </a:rPr>
              <a:t>do respectivo ente federativo, dos servidores públicos ativos, </a:t>
            </a:r>
            <a:r>
              <a:rPr lang="pt-BR" sz="2000" dirty="0" smtClean="0">
                <a:latin typeface="+mn-lt"/>
              </a:rPr>
              <a:t>dos aposentados </a:t>
            </a:r>
            <a:r>
              <a:rPr lang="pt-BR" sz="2000" dirty="0">
                <a:latin typeface="+mn-lt"/>
              </a:rPr>
              <a:t>e dos pensionistas, observados os critérios que preservem </a:t>
            </a:r>
            <a:r>
              <a:rPr lang="pt-BR" sz="2000" dirty="0" smtClean="0">
                <a:latin typeface="+mn-lt"/>
              </a:rPr>
              <a:t>o equilíbrio </a:t>
            </a:r>
            <a:r>
              <a:rPr lang="pt-BR" sz="2000" dirty="0">
                <a:latin typeface="+mn-lt"/>
              </a:rPr>
              <a:t>financeiro e atuarial e o disposto neste artigo</a:t>
            </a:r>
            <a:r>
              <a:rPr lang="pt-BR" sz="2000" b="1" u="sng" dirty="0">
                <a:latin typeface="+mn-lt"/>
              </a:rPr>
              <a:t>, nos § 1º, § 1º-A, § 1ºC e § 1º-D do art. 149 e no art. 249</a:t>
            </a:r>
          </a:p>
        </p:txBody>
      </p:sp>
    </p:spTree>
    <p:extLst>
      <p:ext uri="{BB962C8B-B14F-4D97-AF65-F5344CB8AC3E}">
        <p14:creationId xmlns:p14="http://schemas.microsoft.com/office/powerpoint/2010/main" val="1081721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4437112"/>
            <a:ext cx="1180931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14908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14908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4653136"/>
            <a:ext cx="11809312" cy="1631216"/>
          </a:xfrm>
          <a:prstGeom prst="rect">
            <a:avLst/>
          </a:prstGeom>
        </p:spPr>
        <p:txBody>
          <a:bodyPr wrap="square">
            <a:spAutoFit/>
          </a:bodyPr>
          <a:lstStyle/>
          <a:p>
            <a:pPr algn="just"/>
            <a:r>
              <a:rPr lang="pt-BR" sz="2000" dirty="0">
                <a:latin typeface="+mn-lt"/>
              </a:rPr>
              <a:t>§ 1º Lei complementar de iniciativa do Poder Executivo federal </a:t>
            </a:r>
            <a:r>
              <a:rPr lang="pt-BR" sz="2000" dirty="0" smtClean="0">
                <a:latin typeface="+mn-lt"/>
              </a:rPr>
              <a:t>disporá sobre </a:t>
            </a:r>
            <a:r>
              <a:rPr lang="pt-BR" sz="2000" dirty="0">
                <a:latin typeface="+mn-lt"/>
              </a:rPr>
              <a:t>as normas gerais de organização, de funcionamento e </a:t>
            </a:r>
            <a:r>
              <a:rPr lang="pt-BR" sz="2000" dirty="0" smtClean="0">
                <a:latin typeface="+mn-lt"/>
              </a:rPr>
              <a:t>de responsabilidade </a:t>
            </a:r>
            <a:r>
              <a:rPr lang="pt-BR" sz="2000" dirty="0">
                <a:latin typeface="+mn-lt"/>
              </a:rPr>
              <a:t>previdenciária na gestão dos regimes próprios </a:t>
            </a:r>
            <a:r>
              <a:rPr lang="pt-BR" sz="2000" dirty="0" smtClean="0">
                <a:latin typeface="+mn-lt"/>
              </a:rPr>
              <a:t>de previdência </a:t>
            </a:r>
            <a:r>
              <a:rPr lang="pt-BR" sz="2000" dirty="0">
                <a:latin typeface="+mn-lt"/>
              </a:rPr>
              <a:t>social de que trata este artigo, contemplará modelo de </a:t>
            </a:r>
            <a:r>
              <a:rPr lang="pt-BR" sz="2000" dirty="0" smtClean="0">
                <a:latin typeface="+mn-lt"/>
              </a:rPr>
              <a:t>apuração dos </a:t>
            </a:r>
            <a:r>
              <a:rPr lang="pt-BR" sz="2000" dirty="0">
                <a:latin typeface="+mn-lt"/>
              </a:rPr>
              <a:t>compromissos e seu financiamento, de arrecadação, de aplicação e </a:t>
            </a:r>
            <a:r>
              <a:rPr lang="pt-BR" sz="2000" dirty="0" smtClean="0">
                <a:latin typeface="+mn-lt"/>
              </a:rPr>
              <a:t>de utilização </a:t>
            </a:r>
            <a:r>
              <a:rPr lang="pt-BR" sz="2000" dirty="0">
                <a:latin typeface="+mn-lt"/>
              </a:rPr>
              <a:t>dos recursos, dos benefícios, da fiscalização pela União e </a:t>
            </a:r>
            <a:r>
              <a:rPr lang="pt-BR" sz="2000" dirty="0" smtClean="0">
                <a:latin typeface="+mn-lt"/>
              </a:rPr>
              <a:t>do controle </a:t>
            </a:r>
            <a:r>
              <a:rPr lang="pt-BR" sz="2000" dirty="0">
                <a:latin typeface="+mn-lt"/>
              </a:rPr>
              <a:t>externo e social, e estabelecerá, dentre outros critérios </a:t>
            </a:r>
            <a:r>
              <a:rPr lang="pt-BR" sz="2000" dirty="0" smtClean="0">
                <a:latin typeface="+mn-lt"/>
              </a:rPr>
              <a:t>e parâmetros</a:t>
            </a:r>
            <a:r>
              <a:rPr lang="pt-BR" sz="2000" dirty="0">
                <a:latin typeface="+mn-lt"/>
              </a:rPr>
              <a:t>:</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2246769"/>
          </a:xfrm>
          <a:prstGeom prst="rect">
            <a:avLst/>
          </a:prstGeom>
          <a:noFill/>
        </p:spPr>
        <p:txBody>
          <a:bodyPr wrap="square" rtlCol="0">
            <a:spAutoFit/>
          </a:bodyPr>
          <a:lstStyle/>
          <a:p>
            <a:pPr algn="just"/>
            <a:r>
              <a:rPr lang="pt-BR" sz="2800" dirty="0" smtClean="0">
                <a:latin typeface="+mn-lt"/>
              </a:rPr>
              <a:t>As regras de benefícios dos RPPS deixam de ser constitucionais, passando a ser previstas em lei complementar de iniciativa do Poder Executivo Federal que, além dos benefícios, estabelecerá outros critérios, inclusive parâmetros de responsabilidade previdenciária (Lei de Responsabilidade Previdenciária). </a:t>
            </a:r>
          </a:p>
        </p:txBody>
      </p:sp>
    </p:spTree>
    <p:extLst>
      <p:ext uri="{BB962C8B-B14F-4D97-AF65-F5344CB8AC3E}">
        <p14:creationId xmlns:p14="http://schemas.microsoft.com/office/powerpoint/2010/main" val="4196873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227348" y="3789040"/>
            <a:ext cx="11809312" cy="2929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35360" y="350100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35360" y="350100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91344" y="4005064"/>
            <a:ext cx="11809312" cy="2554545"/>
          </a:xfrm>
          <a:prstGeom prst="rect">
            <a:avLst/>
          </a:prstGeom>
        </p:spPr>
        <p:txBody>
          <a:bodyPr wrap="square">
            <a:spAutoFit/>
          </a:bodyPr>
          <a:lstStyle/>
          <a:p>
            <a:pPr algn="just"/>
            <a:r>
              <a:rPr lang="pt-BR" sz="2000" dirty="0">
                <a:latin typeface="+mn-lt"/>
              </a:rPr>
              <a:t>I - quanto aos benefícios previdenciários:</a:t>
            </a:r>
          </a:p>
          <a:p>
            <a:pPr algn="just"/>
            <a:r>
              <a:rPr lang="pt-BR" sz="2000" dirty="0">
                <a:latin typeface="+mn-lt"/>
              </a:rPr>
              <a:t>a) rol taxativo de benefícios;</a:t>
            </a:r>
          </a:p>
          <a:p>
            <a:pPr algn="just"/>
            <a:r>
              <a:rPr lang="pt-BR" sz="2000" dirty="0">
                <a:latin typeface="+mn-lt"/>
              </a:rPr>
              <a:t>b) requisitos de elegibilidade para aposentadoria, que contemplará </a:t>
            </a:r>
            <a:r>
              <a:rPr lang="pt-BR" sz="2000" dirty="0" smtClean="0">
                <a:latin typeface="+mn-lt"/>
              </a:rPr>
              <a:t>as idades</a:t>
            </a:r>
            <a:r>
              <a:rPr lang="pt-BR" sz="2000" dirty="0">
                <a:latin typeface="+mn-lt"/>
              </a:rPr>
              <a:t>, os tempos de contribuição, de serviço público, de cargo e de </a:t>
            </a:r>
            <a:r>
              <a:rPr lang="pt-BR" sz="2000" dirty="0" smtClean="0">
                <a:latin typeface="+mn-lt"/>
              </a:rPr>
              <a:t>atividade específica</a:t>
            </a:r>
            <a:r>
              <a:rPr lang="pt-BR" sz="2000" dirty="0">
                <a:latin typeface="+mn-lt"/>
              </a:rPr>
              <a:t>;</a:t>
            </a:r>
          </a:p>
          <a:p>
            <a:pPr algn="just"/>
            <a:r>
              <a:rPr lang="pt-BR" sz="2000" dirty="0">
                <a:latin typeface="+mn-lt"/>
              </a:rPr>
              <a:t>c) regras para o:</a:t>
            </a:r>
          </a:p>
          <a:p>
            <a:pPr algn="just"/>
            <a:r>
              <a:rPr lang="pt-BR" sz="2000" dirty="0">
                <a:latin typeface="+mn-lt"/>
              </a:rPr>
              <a:t>1. cálculo dos benefícios, assegurada a atualização das remunerações </a:t>
            </a:r>
            <a:r>
              <a:rPr lang="pt-BR" sz="2000" dirty="0" smtClean="0">
                <a:latin typeface="+mn-lt"/>
              </a:rPr>
              <a:t>e dos </a:t>
            </a:r>
            <a:r>
              <a:rPr lang="pt-BR" sz="2000" dirty="0">
                <a:latin typeface="+mn-lt"/>
              </a:rPr>
              <a:t>salários de contribuição utilizados;</a:t>
            </a:r>
          </a:p>
          <a:p>
            <a:pPr algn="just"/>
            <a:r>
              <a:rPr lang="pt-BR" sz="2000" dirty="0">
                <a:latin typeface="+mn-lt"/>
              </a:rPr>
              <a:t>2. reajustamento dos benefícios</a:t>
            </a:r>
            <a:r>
              <a:rPr lang="pt-BR" sz="2000" dirty="0" smtClean="0">
                <a:latin typeface="+mn-lt"/>
              </a:rPr>
              <a:t>;</a:t>
            </a:r>
          </a:p>
          <a:p>
            <a:pPr algn="just"/>
            <a:r>
              <a:rPr lang="pt-BR" sz="2000" dirty="0">
                <a:latin typeface="+mn-lt"/>
              </a:rPr>
              <a:t>d) forma de apuração da remuneração no cargo efetivo, para fins </a:t>
            </a:r>
            <a:r>
              <a:rPr lang="pt-BR" sz="2000" dirty="0" smtClean="0">
                <a:latin typeface="+mn-lt"/>
              </a:rPr>
              <a:t>de cálculo </a:t>
            </a:r>
            <a:r>
              <a:rPr lang="pt-BR" sz="2000" dirty="0">
                <a:latin typeface="+mn-lt"/>
              </a:rPr>
              <a:t>dos benefícios</a:t>
            </a:r>
            <a:r>
              <a:rPr lang="pt-BR" sz="2000" dirty="0" smtClean="0">
                <a:latin typeface="+mn-lt"/>
              </a:rPr>
              <a:t>;</a:t>
            </a:r>
            <a:endParaRPr lang="pt-BR" sz="2000" dirty="0">
              <a:latin typeface="+mn-lt"/>
            </a:endParaRP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954107"/>
          </a:xfrm>
          <a:prstGeom prst="rect">
            <a:avLst/>
          </a:prstGeom>
          <a:noFill/>
        </p:spPr>
        <p:txBody>
          <a:bodyPr wrap="square" rtlCol="0">
            <a:spAutoFit/>
          </a:bodyPr>
          <a:lstStyle/>
          <a:p>
            <a:pPr algn="just"/>
            <a:r>
              <a:rPr lang="pt-BR" sz="2800" dirty="0" smtClean="0">
                <a:latin typeface="+mn-lt"/>
              </a:rPr>
              <a:t>Os temas quanto aos benefícios previdenciários a serem definidos na lei complementar estão relacionados no inciso I do § 1º do novo art. 40. </a:t>
            </a:r>
          </a:p>
        </p:txBody>
      </p:sp>
    </p:spTree>
    <p:extLst>
      <p:ext uri="{BB962C8B-B14F-4D97-AF65-F5344CB8AC3E}">
        <p14:creationId xmlns:p14="http://schemas.microsoft.com/office/powerpoint/2010/main" val="1120020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63352" y="1412776"/>
            <a:ext cx="11809312" cy="4536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112474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112474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27348" y="1628800"/>
            <a:ext cx="11809312" cy="4093428"/>
          </a:xfrm>
          <a:prstGeom prst="rect">
            <a:avLst/>
          </a:prstGeom>
        </p:spPr>
        <p:txBody>
          <a:bodyPr wrap="square">
            <a:spAutoFit/>
          </a:bodyPr>
          <a:lstStyle/>
          <a:p>
            <a:pPr algn="just"/>
            <a:r>
              <a:rPr lang="pt-BR" sz="2000" dirty="0">
                <a:latin typeface="+mn-lt"/>
              </a:rPr>
              <a:t>e) possibilidade de idade mínima e de tempo de contribuição </a:t>
            </a:r>
            <a:r>
              <a:rPr lang="pt-BR" sz="2000" dirty="0" smtClean="0">
                <a:latin typeface="+mn-lt"/>
              </a:rPr>
              <a:t>distintos da </a:t>
            </a:r>
            <a:r>
              <a:rPr lang="pt-BR" sz="2000" dirty="0">
                <a:latin typeface="+mn-lt"/>
              </a:rPr>
              <a:t>regra geral para concessão de aposentadoria, exclusivamente em favor </a:t>
            </a:r>
            <a:r>
              <a:rPr lang="pt-BR" sz="2000" dirty="0" smtClean="0">
                <a:latin typeface="+mn-lt"/>
              </a:rPr>
              <a:t>de servidores </a:t>
            </a:r>
            <a:r>
              <a:rPr lang="pt-BR" sz="2000" dirty="0">
                <a:latin typeface="+mn-lt"/>
              </a:rPr>
              <a:t>públicos:</a:t>
            </a:r>
          </a:p>
          <a:p>
            <a:pPr algn="just"/>
            <a:r>
              <a:rPr lang="pt-BR" sz="2000" dirty="0" smtClean="0">
                <a:latin typeface="+mn-lt"/>
              </a:rPr>
              <a:t>1. titulares </a:t>
            </a:r>
            <a:r>
              <a:rPr lang="pt-BR" sz="2000" dirty="0">
                <a:latin typeface="+mn-lt"/>
              </a:rPr>
              <a:t>do cargo de professor que comprovem </a:t>
            </a:r>
            <a:r>
              <a:rPr lang="pt-BR" sz="2000" dirty="0" smtClean="0">
                <a:latin typeface="+mn-lt"/>
              </a:rPr>
              <a:t>exclusivamente tempo </a:t>
            </a:r>
            <a:r>
              <a:rPr lang="pt-BR" sz="2000" dirty="0">
                <a:latin typeface="+mn-lt"/>
              </a:rPr>
              <a:t>de efetivo exercício das funções de magistério na educação infantil </a:t>
            </a:r>
            <a:r>
              <a:rPr lang="pt-BR" sz="2000" dirty="0" smtClean="0">
                <a:latin typeface="+mn-lt"/>
              </a:rPr>
              <a:t>e no </a:t>
            </a:r>
            <a:r>
              <a:rPr lang="pt-BR" sz="2000" dirty="0">
                <a:latin typeface="+mn-lt"/>
              </a:rPr>
              <a:t>ensino fundamental e médio</a:t>
            </a:r>
            <a:r>
              <a:rPr lang="pt-BR" sz="2000" dirty="0" smtClean="0">
                <a:latin typeface="+mn-lt"/>
              </a:rPr>
              <a:t>;</a:t>
            </a:r>
          </a:p>
          <a:p>
            <a:pPr algn="just"/>
            <a:r>
              <a:rPr lang="pt-BR" sz="2000" dirty="0">
                <a:latin typeface="+mn-lt"/>
              </a:rPr>
              <a:t>2. policiais dos órgãos de que tratam o inciso IV do caput do art. 51, </a:t>
            </a:r>
            <a:r>
              <a:rPr lang="pt-BR" sz="2000" dirty="0" smtClean="0">
                <a:latin typeface="+mn-lt"/>
              </a:rPr>
              <a:t>o inciso </a:t>
            </a:r>
            <a:r>
              <a:rPr lang="pt-BR" sz="2000" dirty="0">
                <a:latin typeface="+mn-lt"/>
              </a:rPr>
              <a:t>XIII do caput do art. 52 e os incisos I a IV do caput do art. 144</a:t>
            </a:r>
            <a:r>
              <a:rPr lang="pt-BR" sz="2000" dirty="0" smtClean="0">
                <a:latin typeface="+mn-lt"/>
              </a:rPr>
              <a:t>; </a:t>
            </a:r>
            <a:endParaRPr lang="pt-BR" sz="2000" dirty="0">
              <a:latin typeface="+mn-lt"/>
            </a:endParaRPr>
          </a:p>
          <a:p>
            <a:pPr algn="just"/>
            <a:r>
              <a:rPr lang="pt-BR" sz="2000" dirty="0">
                <a:latin typeface="+mn-lt"/>
              </a:rPr>
              <a:t>3. agentes penitenciários e socioeducativos</a:t>
            </a:r>
            <a:r>
              <a:rPr lang="pt-BR" sz="2000" dirty="0" smtClean="0">
                <a:latin typeface="+mn-lt"/>
              </a:rPr>
              <a:t>; </a:t>
            </a:r>
          </a:p>
          <a:p>
            <a:pPr algn="just"/>
            <a:r>
              <a:rPr lang="pt-BR" sz="2000" dirty="0" smtClean="0">
                <a:latin typeface="+mn-lt"/>
              </a:rPr>
              <a:t>4. cujas atividades sejam exercidas com efetiva exposição a agentes nocivos </a:t>
            </a:r>
            <a:r>
              <a:rPr lang="pt-BR" sz="2000" dirty="0">
                <a:latin typeface="+mn-lt"/>
              </a:rPr>
              <a:t>químicos, físicos e biológicos prejudiciais à saúde, ou </a:t>
            </a:r>
            <a:r>
              <a:rPr lang="pt-BR" sz="2000" dirty="0" smtClean="0">
                <a:latin typeface="+mn-lt"/>
              </a:rPr>
              <a:t>associação desses </a:t>
            </a:r>
            <a:r>
              <a:rPr lang="pt-BR" sz="2000" dirty="0">
                <a:latin typeface="+mn-lt"/>
              </a:rPr>
              <a:t>agentes, vedados a caracterização por categoria profissional ou</a:t>
            </a:r>
          </a:p>
          <a:p>
            <a:pPr algn="just"/>
            <a:r>
              <a:rPr lang="pt-BR" sz="2000" dirty="0">
                <a:latin typeface="+mn-lt"/>
              </a:rPr>
              <a:t>ocupação e enquadramento por periculosidade; e</a:t>
            </a:r>
          </a:p>
          <a:p>
            <a:pPr algn="just"/>
            <a:r>
              <a:rPr lang="pt-BR" sz="2000" dirty="0">
                <a:latin typeface="+mn-lt"/>
              </a:rPr>
              <a:t>5. com deficiência, previamente submetidos à avaliação </a:t>
            </a:r>
            <a:r>
              <a:rPr lang="pt-BR" sz="2000" dirty="0" smtClean="0">
                <a:latin typeface="+mn-lt"/>
              </a:rPr>
              <a:t>biopsicossocial realizada </a:t>
            </a:r>
            <a:r>
              <a:rPr lang="pt-BR" sz="2000" dirty="0">
                <a:latin typeface="+mn-lt"/>
              </a:rPr>
              <a:t>por equipe multiprofissional e interdisciplinar; </a:t>
            </a:r>
            <a:r>
              <a:rPr lang="pt-BR" sz="2000" dirty="0" smtClean="0">
                <a:latin typeface="+mn-lt"/>
              </a:rPr>
              <a:t>e </a:t>
            </a:r>
            <a:endParaRPr lang="pt-BR" sz="2000" dirty="0">
              <a:latin typeface="+mn-lt"/>
            </a:endParaRPr>
          </a:p>
          <a:p>
            <a:pPr algn="just"/>
            <a:r>
              <a:rPr lang="pt-BR" sz="2000" dirty="0">
                <a:latin typeface="+mn-lt"/>
              </a:rPr>
              <a:t>f) regras e condições para acumulação de benefícios previdenciários;</a:t>
            </a:r>
          </a:p>
        </p:txBody>
      </p:sp>
    </p:spTree>
    <p:extLst>
      <p:ext uri="{BB962C8B-B14F-4D97-AF65-F5344CB8AC3E}">
        <p14:creationId xmlns:p14="http://schemas.microsoft.com/office/powerpoint/2010/main" val="2055454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4869160"/>
            <a:ext cx="11809312"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58112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58112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5085184"/>
            <a:ext cx="11809312" cy="1323439"/>
          </a:xfrm>
          <a:prstGeom prst="rect">
            <a:avLst/>
          </a:prstGeom>
        </p:spPr>
        <p:txBody>
          <a:bodyPr wrap="square">
            <a:spAutoFit/>
          </a:bodyPr>
          <a:lstStyle/>
          <a:p>
            <a:pPr algn="just"/>
            <a:r>
              <a:rPr lang="pt-BR" sz="2000" dirty="0">
                <a:latin typeface="+mn-lt"/>
              </a:rPr>
              <a:t>II - requisitos para a sua instituição e a sua extinção, a serem </a:t>
            </a:r>
            <a:r>
              <a:rPr lang="pt-BR" sz="2000" dirty="0" smtClean="0">
                <a:latin typeface="+mn-lt"/>
              </a:rPr>
              <a:t>avaliados por </a:t>
            </a:r>
            <a:r>
              <a:rPr lang="pt-BR" sz="2000" dirty="0">
                <a:latin typeface="+mn-lt"/>
              </a:rPr>
              <a:t>meio de estudo de viabilidade administrativa, financeira e atuarial</a:t>
            </a:r>
            <a:r>
              <a:rPr lang="pt-BR" sz="2000" dirty="0" smtClean="0">
                <a:latin typeface="+mn-lt"/>
              </a:rPr>
              <a:t>, vedada </a:t>
            </a:r>
            <a:r>
              <a:rPr lang="pt-BR" sz="2000" dirty="0">
                <a:latin typeface="+mn-lt"/>
              </a:rPr>
              <a:t>a instituição de novo regime próprio de previdência social sem </a:t>
            </a:r>
            <a:r>
              <a:rPr lang="pt-BR" sz="2000" dirty="0" smtClean="0">
                <a:latin typeface="+mn-lt"/>
              </a:rPr>
              <a:t>o atendimento </a:t>
            </a:r>
            <a:r>
              <a:rPr lang="pt-BR" sz="2000" dirty="0">
                <a:latin typeface="+mn-lt"/>
              </a:rPr>
              <a:t>desses requisitos, hipótese em que será aplicado o Regime </a:t>
            </a:r>
            <a:r>
              <a:rPr lang="pt-BR" sz="2000" dirty="0" smtClean="0">
                <a:latin typeface="+mn-lt"/>
              </a:rPr>
              <a:t>Geral de </a:t>
            </a:r>
            <a:r>
              <a:rPr lang="pt-BR" sz="2000" dirty="0">
                <a:latin typeface="+mn-lt"/>
              </a:rPr>
              <a:t>Previdência Social aos servidores públicos do respectivo ente federativo;</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954107"/>
          </a:xfrm>
          <a:prstGeom prst="rect">
            <a:avLst/>
          </a:prstGeom>
          <a:noFill/>
        </p:spPr>
        <p:txBody>
          <a:bodyPr wrap="square" rtlCol="0">
            <a:spAutoFit/>
          </a:bodyPr>
          <a:lstStyle/>
          <a:p>
            <a:pPr algn="just"/>
            <a:r>
              <a:rPr lang="pt-BR" sz="2800" dirty="0" smtClean="0">
                <a:latin typeface="+mn-lt"/>
              </a:rPr>
              <a:t>A Lei de Responsabilidade Previdenciária estabelecerá requisitos para instituição e extinção dos RPPS. </a:t>
            </a:r>
          </a:p>
        </p:txBody>
      </p:sp>
    </p:spTree>
    <p:extLst>
      <p:ext uri="{BB962C8B-B14F-4D97-AF65-F5344CB8AC3E}">
        <p14:creationId xmlns:p14="http://schemas.microsoft.com/office/powerpoint/2010/main" val="173830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79524" y="5373216"/>
            <a:ext cx="118093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508518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508518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5589240"/>
            <a:ext cx="11809312" cy="707886"/>
          </a:xfrm>
          <a:prstGeom prst="rect">
            <a:avLst/>
          </a:prstGeom>
        </p:spPr>
        <p:txBody>
          <a:bodyPr wrap="square">
            <a:spAutoFit/>
          </a:bodyPr>
          <a:lstStyle/>
          <a:p>
            <a:pPr algn="just"/>
            <a:r>
              <a:rPr lang="pt-BR" sz="2000" dirty="0">
                <a:latin typeface="+mn-lt"/>
              </a:rPr>
              <a:t>III - forma de apuração da base de cálculo e de definição da alíquota </a:t>
            </a:r>
            <a:r>
              <a:rPr lang="pt-BR" sz="2000" dirty="0" smtClean="0">
                <a:latin typeface="+mn-lt"/>
              </a:rPr>
              <a:t>das contribuições </a:t>
            </a:r>
            <a:r>
              <a:rPr lang="pt-BR" sz="2000" dirty="0">
                <a:latin typeface="+mn-lt"/>
              </a:rPr>
              <a:t>ordinária e extraordinária do ente federativo, dos </a:t>
            </a:r>
            <a:r>
              <a:rPr lang="pt-BR" sz="2000" dirty="0" smtClean="0">
                <a:latin typeface="+mn-lt"/>
              </a:rPr>
              <a:t>servidores públicos</a:t>
            </a:r>
            <a:r>
              <a:rPr lang="pt-BR" sz="2000" dirty="0">
                <a:latin typeface="+mn-lt"/>
              </a:rPr>
              <a:t>, dos aposentados e dos pensionistas</a:t>
            </a:r>
            <a:r>
              <a:rPr lang="pt-BR" sz="2000" dirty="0" smtClean="0">
                <a:latin typeface="+mn-lt"/>
              </a:rPr>
              <a:t>;</a:t>
            </a:r>
            <a:endParaRPr lang="pt-BR" sz="2000" dirty="0">
              <a:latin typeface="+mn-lt"/>
            </a:endParaRP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1815882"/>
          </a:xfrm>
          <a:prstGeom prst="rect">
            <a:avLst/>
          </a:prstGeom>
          <a:noFill/>
        </p:spPr>
        <p:txBody>
          <a:bodyPr wrap="square" rtlCol="0">
            <a:spAutoFit/>
          </a:bodyPr>
          <a:lstStyle/>
          <a:p>
            <a:pPr algn="just"/>
            <a:r>
              <a:rPr lang="pt-BR" sz="2800" dirty="0" smtClean="0">
                <a:latin typeface="+mn-lt"/>
              </a:rPr>
              <a:t>A Lei de Responsabilidade Previdenciária estabelecerá também a forma de apuração da base de cálculo e de definição da alíquota ordinária e extraordinária do ente federativo, dos servidores ativos, aposentados e pensionistas. </a:t>
            </a:r>
          </a:p>
        </p:txBody>
      </p:sp>
    </p:spTree>
    <p:extLst>
      <p:ext uri="{BB962C8B-B14F-4D97-AF65-F5344CB8AC3E}">
        <p14:creationId xmlns:p14="http://schemas.microsoft.com/office/powerpoint/2010/main" val="3545220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5182746"/>
            <a:ext cx="11809312" cy="1414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89471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89471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5398770"/>
            <a:ext cx="11809312" cy="1015663"/>
          </a:xfrm>
          <a:prstGeom prst="rect">
            <a:avLst/>
          </a:prstGeom>
        </p:spPr>
        <p:txBody>
          <a:bodyPr wrap="square">
            <a:spAutoFit/>
          </a:bodyPr>
          <a:lstStyle/>
          <a:p>
            <a:pPr algn="just"/>
            <a:r>
              <a:rPr lang="pt-BR" sz="2000" dirty="0">
                <a:latin typeface="+mn-lt"/>
              </a:rPr>
              <a:t>V - medidas de prevenção, identificação e tratamento de </a:t>
            </a:r>
            <a:r>
              <a:rPr lang="pt-BR" sz="2000" dirty="0" smtClean="0">
                <a:latin typeface="+mn-lt"/>
              </a:rPr>
              <a:t>riscos atuariais</a:t>
            </a:r>
            <a:r>
              <a:rPr lang="pt-BR" sz="2000" dirty="0">
                <a:latin typeface="+mn-lt"/>
              </a:rPr>
              <a:t>, incluídos aqueles relacionados com a política de gestão de pessoal</a:t>
            </a:r>
            <a:r>
              <a:rPr lang="pt-BR" sz="2000" dirty="0" smtClean="0">
                <a:latin typeface="+mn-lt"/>
              </a:rPr>
              <a:t>; </a:t>
            </a:r>
            <a:endParaRPr lang="pt-BR" sz="2000" dirty="0">
              <a:latin typeface="+mn-lt"/>
            </a:endParaRPr>
          </a:p>
          <a:p>
            <a:pPr algn="just"/>
            <a:r>
              <a:rPr lang="pt-BR" sz="2000" dirty="0">
                <a:latin typeface="+mn-lt"/>
              </a:rPr>
              <a:t>VI - mecanismos de equacionamento do deficit atuarial e de </a:t>
            </a:r>
            <a:r>
              <a:rPr lang="pt-BR" sz="2000" dirty="0" smtClean="0">
                <a:latin typeface="+mn-lt"/>
              </a:rPr>
              <a:t>tratamento de </a:t>
            </a:r>
            <a:r>
              <a:rPr lang="pt-BR" sz="2000" dirty="0">
                <a:latin typeface="+mn-lt"/>
              </a:rPr>
              <a:t>eventual superavit;</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1384995"/>
          </a:xfrm>
          <a:prstGeom prst="rect">
            <a:avLst/>
          </a:prstGeom>
          <a:noFill/>
        </p:spPr>
        <p:txBody>
          <a:bodyPr wrap="square" rtlCol="0">
            <a:spAutoFit/>
          </a:bodyPr>
          <a:lstStyle/>
          <a:p>
            <a:pPr algn="just"/>
            <a:r>
              <a:rPr lang="pt-BR" sz="2800" dirty="0" smtClean="0">
                <a:latin typeface="+mn-lt"/>
              </a:rPr>
              <a:t>A Lei de Responsabilidade Previdenciária precisará definir medidas de prevenção, identificação e tratamento dos riscos atuariais, bem como mecanismos de equacionamento do deficit atuarial. </a:t>
            </a:r>
          </a:p>
        </p:txBody>
      </p:sp>
    </p:spTree>
    <p:extLst>
      <p:ext uri="{BB962C8B-B14F-4D97-AF65-F5344CB8AC3E}">
        <p14:creationId xmlns:p14="http://schemas.microsoft.com/office/powerpoint/2010/main" val="1504799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5445224"/>
            <a:ext cx="11809312" cy="1127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515719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515719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5661248"/>
            <a:ext cx="11809312" cy="707886"/>
          </a:xfrm>
          <a:prstGeom prst="rect">
            <a:avLst/>
          </a:prstGeom>
        </p:spPr>
        <p:txBody>
          <a:bodyPr wrap="square">
            <a:spAutoFit/>
          </a:bodyPr>
          <a:lstStyle/>
          <a:p>
            <a:pPr algn="just"/>
            <a:r>
              <a:rPr lang="pt-BR" sz="2000" dirty="0">
                <a:latin typeface="+mn-lt"/>
              </a:rPr>
              <a:t>VII - estruturação, organização e natureza jurídica da entidade </a:t>
            </a:r>
            <a:r>
              <a:rPr lang="pt-BR" sz="2000" dirty="0" smtClean="0">
                <a:latin typeface="+mn-lt"/>
              </a:rPr>
              <a:t>gestora do </a:t>
            </a:r>
            <a:r>
              <a:rPr lang="pt-BR" sz="2000" dirty="0">
                <a:latin typeface="+mn-lt"/>
              </a:rPr>
              <a:t>regime, observados os princípios relacionados com governança, </a:t>
            </a:r>
            <a:r>
              <a:rPr lang="pt-BR" sz="2000" dirty="0" smtClean="0">
                <a:latin typeface="+mn-lt"/>
              </a:rPr>
              <a:t>controle interno </a:t>
            </a:r>
            <a:r>
              <a:rPr lang="pt-BR" sz="2000" dirty="0">
                <a:latin typeface="+mn-lt"/>
              </a:rPr>
              <a:t>e transparência, e admitida a adesão a consórcio público; e</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1815882"/>
          </a:xfrm>
          <a:prstGeom prst="rect">
            <a:avLst/>
          </a:prstGeom>
          <a:noFill/>
        </p:spPr>
        <p:txBody>
          <a:bodyPr wrap="square" rtlCol="0">
            <a:spAutoFit/>
          </a:bodyPr>
          <a:lstStyle/>
          <a:p>
            <a:pPr algn="just"/>
            <a:r>
              <a:rPr lang="pt-BR" sz="2800" dirty="0" smtClean="0">
                <a:latin typeface="+mn-lt"/>
              </a:rPr>
              <a:t>Quanto à Unidade Gestora Única, a Lei de Responsabilidade Previdenciária deverá trazer parâmetros para estruturação, organização e natureza jurídica, observando princípios relacionados com governança, controle interno e transparência. </a:t>
            </a:r>
          </a:p>
        </p:txBody>
      </p:sp>
    </p:spTree>
    <p:extLst>
      <p:ext uri="{BB962C8B-B14F-4D97-AF65-F5344CB8AC3E}">
        <p14:creationId xmlns:p14="http://schemas.microsoft.com/office/powerpoint/2010/main" val="4151557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5445224"/>
            <a:ext cx="11809312" cy="1127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515719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515719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5661248"/>
            <a:ext cx="11809312" cy="707886"/>
          </a:xfrm>
          <a:prstGeom prst="rect">
            <a:avLst/>
          </a:prstGeom>
        </p:spPr>
        <p:txBody>
          <a:bodyPr wrap="square">
            <a:spAutoFit/>
          </a:bodyPr>
          <a:lstStyle/>
          <a:p>
            <a:pPr algn="just"/>
            <a:r>
              <a:rPr lang="pt-BR" sz="2000" dirty="0">
                <a:latin typeface="+mn-lt"/>
              </a:rPr>
              <a:t>VIII - condições e hipóteses para responsabilização daqueles </a:t>
            </a:r>
            <a:r>
              <a:rPr lang="pt-BR" sz="2000" dirty="0" smtClean="0">
                <a:latin typeface="+mn-lt"/>
              </a:rPr>
              <a:t>que desempenhem </a:t>
            </a:r>
            <a:r>
              <a:rPr lang="pt-BR" sz="2000" dirty="0">
                <a:latin typeface="+mn-lt"/>
              </a:rPr>
              <a:t>atribuições relacionadas, direta ou indiretamente, com </a:t>
            </a:r>
            <a:r>
              <a:rPr lang="pt-BR" sz="2000" dirty="0" smtClean="0">
                <a:latin typeface="+mn-lt"/>
              </a:rPr>
              <a:t>a gestão </a:t>
            </a:r>
            <a:r>
              <a:rPr lang="pt-BR" sz="2000" dirty="0">
                <a:latin typeface="+mn-lt"/>
              </a:rPr>
              <a:t>do regime.</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65503"/>
            <a:ext cx="11017224" cy="1384995"/>
          </a:xfrm>
          <a:prstGeom prst="rect">
            <a:avLst/>
          </a:prstGeom>
          <a:noFill/>
        </p:spPr>
        <p:txBody>
          <a:bodyPr wrap="square" rtlCol="0">
            <a:spAutoFit/>
          </a:bodyPr>
          <a:lstStyle/>
          <a:p>
            <a:pPr algn="just"/>
            <a:r>
              <a:rPr lang="pt-BR" sz="2800" dirty="0" smtClean="0">
                <a:latin typeface="+mn-lt"/>
              </a:rPr>
              <a:t>É ainda parâmetro da Lei de Responsabilidade Previdenciária estabelecer condições e hipóteses para responsabilização daqueles que desempenhem atribuição na gestão do regime. </a:t>
            </a:r>
          </a:p>
        </p:txBody>
      </p:sp>
    </p:spTree>
    <p:extLst>
      <p:ext uri="{BB962C8B-B14F-4D97-AF65-F5344CB8AC3E}">
        <p14:creationId xmlns:p14="http://schemas.microsoft.com/office/powerpoint/2010/main" val="376192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254" y="404664"/>
            <a:ext cx="9455061" cy="864096"/>
          </a:xfrm>
        </p:spPr>
        <p:txBody>
          <a:bodyPr/>
          <a:lstStyle/>
          <a:p>
            <a:r>
              <a:rPr lang="pt-BR" sz="4200" b="1" dirty="0" smtClean="0">
                <a:solidFill>
                  <a:schemeClr val="accent3">
                    <a:lumMod val="50000"/>
                  </a:schemeClr>
                </a:solidFill>
                <a:latin typeface="Gisha" panose="020B0502040204020203" pitchFamily="34" charset="-79"/>
                <a:cs typeface="Gisha" panose="020B0502040204020203" pitchFamily="34" charset="-79"/>
              </a:rPr>
              <a:t>MINISTÉRIO DA ECONOMIA</a:t>
            </a:r>
            <a:endParaRPr lang="pt-BR" sz="4200" b="1" dirty="0">
              <a:solidFill>
                <a:schemeClr val="accent3">
                  <a:lumMod val="50000"/>
                </a:schemeClr>
              </a:solidFill>
              <a:latin typeface="Gisha" panose="020B0502040204020203" pitchFamily="34" charset="-79"/>
              <a:cs typeface="Gisha" panose="020B0502040204020203" pitchFamily="34" charset="-79"/>
            </a:endParaRPr>
          </a:p>
        </p:txBody>
      </p:sp>
      <p:pic>
        <p:nvPicPr>
          <p:cNvPr id="3" name="Imagem 2"/>
          <p:cNvPicPr>
            <a:picLocks noChangeAspect="1"/>
          </p:cNvPicPr>
          <p:nvPr/>
        </p:nvPicPr>
        <p:blipFill>
          <a:blip r:embed="rId2"/>
          <a:stretch>
            <a:fillRect/>
          </a:stretch>
        </p:blipFill>
        <p:spPr>
          <a:xfrm>
            <a:off x="263352" y="1124744"/>
            <a:ext cx="11617653" cy="5733256"/>
          </a:xfrm>
          <a:prstGeom prst="rect">
            <a:avLst/>
          </a:prstGeom>
        </p:spPr>
      </p:pic>
      <p:sp>
        <p:nvSpPr>
          <p:cNvPr id="4" name="Retângulo 3"/>
          <p:cNvSpPr/>
          <p:nvPr/>
        </p:nvSpPr>
        <p:spPr>
          <a:xfrm>
            <a:off x="4771646" y="3717032"/>
            <a:ext cx="1036322"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53517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299356" y="1176715"/>
            <a:ext cx="11341260" cy="2246769"/>
          </a:xfrm>
          <a:prstGeom prst="rect">
            <a:avLst/>
          </a:prstGeom>
          <a:noFill/>
        </p:spPr>
        <p:txBody>
          <a:bodyPr wrap="square" rtlCol="0">
            <a:spAutoFit/>
          </a:bodyPr>
          <a:lstStyle/>
          <a:p>
            <a:pPr algn="just"/>
            <a:r>
              <a:rPr lang="pt-BR" sz="2800" dirty="0" smtClean="0">
                <a:latin typeface="+mn-lt"/>
              </a:rPr>
              <a:t>Servidores públicos podem ser aposentados:</a:t>
            </a:r>
          </a:p>
          <a:p>
            <a:pPr marL="914400" lvl="1" indent="-457200" algn="just">
              <a:buFont typeface="Wingdings" panose="05000000000000000000" pitchFamily="2" charset="2"/>
              <a:buChar char="§"/>
            </a:pPr>
            <a:r>
              <a:rPr lang="pt-BR" sz="2800" dirty="0">
                <a:latin typeface="+mn-lt"/>
              </a:rPr>
              <a:t>v</a:t>
            </a:r>
            <a:r>
              <a:rPr lang="pt-BR" sz="2800" dirty="0" smtClean="0">
                <a:latin typeface="+mn-lt"/>
              </a:rPr>
              <a:t>oluntariamente;</a:t>
            </a:r>
          </a:p>
          <a:p>
            <a:pPr marL="914400" lvl="1" indent="-457200" algn="just">
              <a:buFont typeface="Wingdings" panose="05000000000000000000" pitchFamily="2" charset="2"/>
              <a:buChar char="§"/>
            </a:pPr>
            <a:r>
              <a:rPr lang="pt-BR" sz="2800" dirty="0" smtClean="0">
                <a:latin typeface="+mn-lt"/>
              </a:rPr>
              <a:t>por incapacidade permanente para o trabalho, quando insuscetível de readaptação; </a:t>
            </a:r>
          </a:p>
          <a:p>
            <a:pPr marL="914400" lvl="1" indent="-457200" algn="just">
              <a:buFont typeface="Wingdings" panose="05000000000000000000" pitchFamily="2" charset="2"/>
              <a:buChar char="§"/>
            </a:pPr>
            <a:r>
              <a:rPr lang="pt-BR" sz="2800" dirty="0">
                <a:latin typeface="+mn-lt"/>
              </a:rPr>
              <a:t>c</a:t>
            </a:r>
            <a:r>
              <a:rPr lang="pt-BR" sz="2800" dirty="0" smtClean="0">
                <a:latin typeface="+mn-lt"/>
              </a:rPr>
              <a:t>ompulsoriamente, conforme idade estabelecida na lei complementar. </a:t>
            </a:r>
            <a:endParaRPr lang="pt-BR" sz="2800" dirty="0">
              <a:latin typeface="+mn-lt"/>
            </a:endParaRPr>
          </a:p>
        </p:txBody>
      </p:sp>
      <p:sp>
        <p:nvSpPr>
          <p:cNvPr id="6" name="CaixaDeTexto 5"/>
          <p:cNvSpPr txBox="1"/>
          <p:nvPr/>
        </p:nvSpPr>
        <p:spPr>
          <a:xfrm>
            <a:off x="0" y="548680"/>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4042807"/>
            <a:ext cx="11809312" cy="2770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3754775"/>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3754775"/>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4258831"/>
            <a:ext cx="11809312" cy="2554545"/>
          </a:xfrm>
          <a:prstGeom prst="rect">
            <a:avLst/>
          </a:prstGeom>
        </p:spPr>
        <p:txBody>
          <a:bodyPr wrap="square">
            <a:spAutoFit/>
          </a:bodyPr>
          <a:lstStyle/>
          <a:p>
            <a:pPr algn="just"/>
            <a:r>
              <a:rPr lang="pt-BR" sz="2000" dirty="0">
                <a:latin typeface="+mn-lt"/>
              </a:rPr>
              <a:t>§ 2º Os servidores públicos abrangidos pelo regime de previdência </a:t>
            </a:r>
            <a:r>
              <a:rPr lang="pt-BR" sz="2000" dirty="0" smtClean="0">
                <a:latin typeface="+mn-lt"/>
              </a:rPr>
              <a:t>de que </a:t>
            </a:r>
            <a:r>
              <a:rPr lang="pt-BR" sz="2000" dirty="0">
                <a:latin typeface="+mn-lt"/>
              </a:rPr>
              <a:t>trata este artigo serão aposentados, observado o disposto na </a:t>
            </a:r>
            <a:r>
              <a:rPr lang="pt-BR" sz="2000" dirty="0" smtClean="0">
                <a:latin typeface="+mn-lt"/>
              </a:rPr>
              <a:t>lei complementar </a:t>
            </a:r>
            <a:r>
              <a:rPr lang="pt-BR" sz="2000" dirty="0">
                <a:latin typeface="+mn-lt"/>
              </a:rPr>
              <a:t>a que se refere o § 1º:</a:t>
            </a:r>
          </a:p>
          <a:p>
            <a:pPr algn="just"/>
            <a:r>
              <a:rPr lang="pt-BR" sz="2000" dirty="0">
                <a:latin typeface="+mn-lt"/>
              </a:rPr>
              <a:t>I - voluntariamente, desde que observados a idade mínima e os </a:t>
            </a:r>
            <a:r>
              <a:rPr lang="pt-BR" sz="2000" dirty="0" smtClean="0">
                <a:latin typeface="+mn-lt"/>
              </a:rPr>
              <a:t>demais requisitos </a:t>
            </a:r>
            <a:r>
              <a:rPr lang="pt-BR" sz="2000" dirty="0">
                <a:latin typeface="+mn-lt"/>
              </a:rPr>
              <a:t>previstos na nova lei complementar de que trata o § 1º</a:t>
            </a:r>
            <a:r>
              <a:rPr lang="pt-BR" sz="2000" dirty="0" smtClean="0">
                <a:latin typeface="+mn-lt"/>
              </a:rPr>
              <a:t>; </a:t>
            </a:r>
            <a:endParaRPr lang="pt-BR" sz="2000" dirty="0">
              <a:latin typeface="+mn-lt"/>
            </a:endParaRPr>
          </a:p>
          <a:p>
            <a:pPr algn="just"/>
            <a:r>
              <a:rPr lang="pt-BR" sz="2000" dirty="0">
                <a:latin typeface="+mn-lt"/>
              </a:rPr>
              <a:t>II - por incapacidade permanente para o trabalho, no cargo em </a:t>
            </a:r>
            <a:r>
              <a:rPr lang="pt-BR" sz="2000" dirty="0" smtClean="0">
                <a:latin typeface="+mn-lt"/>
              </a:rPr>
              <a:t>que estiver </a:t>
            </a:r>
            <a:r>
              <a:rPr lang="pt-BR" sz="2000" dirty="0">
                <a:latin typeface="+mn-lt"/>
              </a:rPr>
              <a:t>investido, quando insuscetível de readaptação, hipótese em que </a:t>
            </a:r>
            <a:r>
              <a:rPr lang="pt-BR" sz="2000" dirty="0" smtClean="0">
                <a:latin typeface="+mn-lt"/>
              </a:rPr>
              <a:t>será obrigatória </a:t>
            </a:r>
            <a:r>
              <a:rPr lang="pt-BR" sz="2000" dirty="0">
                <a:latin typeface="+mn-lt"/>
              </a:rPr>
              <a:t>a realização de avaliações periódicas para verificação </a:t>
            </a:r>
            <a:r>
              <a:rPr lang="pt-BR" sz="2000" dirty="0" smtClean="0">
                <a:latin typeface="+mn-lt"/>
              </a:rPr>
              <a:t>da continuidade </a:t>
            </a:r>
            <a:r>
              <a:rPr lang="pt-BR" sz="2000" dirty="0">
                <a:latin typeface="+mn-lt"/>
              </a:rPr>
              <a:t>das condições que ensejaram a concessão da aposentadoria; ou</a:t>
            </a:r>
          </a:p>
          <a:p>
            <a:pPr algn="just"/>
            <a:r>
              <a:rPr lang="pt-BR" sz="2000" dirty="0">
                <a:latin typeface="+mn-lt"/>
              </a:rPr>
              <a:t>III - compulsoriamente, ao atingir a idade máxima prevista na nova </a:t>
            </a:r>
            <a:r>
              <a:rPr lang="pt-BR" sz="2000" dirty="0" smtClean="0">
                <a:latin typeface="+mn-lt"/>
              </a:rPr>
              <a:t>lei complementar </a:t>
            </a:r>
            <a:r>
              <a:rPr lang="pt-BR" sz="2000" dirty="0">
                <a:latin typeface="+mn-lt"/>
              </a:rPr>
              <a:t>de que trata o § 1º.</a:t>
            </a:r>
          </a:p>
        </p:txBody>
      </p:sp>
    </p:spTree>
    <p:extLst>
      <p:ext uri="{BB962C8B-B14F-4D97-AF65-F5344CB8AC3E}">
        <p14:creationId xmlns:p14="http://schemas.microsoft.com/office/powerpoint/2010/main" val="1791151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623392" y="1628800"/>
            <a:ext cx="11017224" cy="1384995"/>
          </a:xfrm>
          <a:prstGeom prst="rect">
            <a:avLst/>
          </a:prstGeom>
          <a:noFill/>
        </p:spPr>
        <p:txBody>
          <a:bodyPr wrap="square" rtlCol="0">
            <a:spAutoFit/>
          </a:bodyPr>
          <a:lstStyle/>
          <a:p>
            <a:pPr algn="just"/>
            <a:r>
              <a:rPr lang="pt-BR" sz="2800" dirty="0" smtClean="0">
                <a:latin typeface="+mn-lt"/>
              </a:rPr>
              <a:t>As idades mínimas serão ajustadas, sempre que houver aumento na expectativa de sobrevida da população brasileira, na forma estabelecida para o RGPS.</a:t>
            </a:r>
          </a:p>
        </p:txBody>
      </p:sp>
      <p:sp>
        <p:nvSpPr>
          <p:cNvPr id="7" name="Retângulo 6"/>
          <p:cNvSpPr/>
          <p:nvPr/>
        </p:nvSpPr>
        <p:spPr>
          <a:xfrm>
            <a:off x="191344" y="5229200"/>
            <a:ext cx="11809312" cy="1448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9411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9411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445224"/>
            <a:ext cx="11809312" cy="1015663"/>
          </a:xfrm>
          <a:prstGeom prst="rect">
            <a:avLst/>
          </a:prstGeom>
        </p:spPr>
        <p:txBody>
          <a:bodyPr wrap="square">
            <a:spAutoFit/>
          </a:bodyPr>
          <a:lstStyle/>
          <a:p>
            <a:pPr algn="just"/>
            <a:r>
              <a:rPr lang="pt-BR" sz="2000" dirty="0">
                <a:latin typeface="+mn-lt"/>
              </a:rPr>
              <a:t>§ 3º As idades mínimas para concessão dos benefícios previdenciários </a:t>
            </a:r>
            <a:r>
              <a:rPr lang="pt-BR" sz="2000" dirty="0" smtClean="0">
                <a:latin typeface="+mn-lt"/>
              </a:rPr>
              <a:t>a que </a:t>
            </a:r>
            <a:r>
              <a:rPr lang="pt-BR" sz="2000" dirty="0">
                <a:latin typeface="+mn-lt"/>
              </a:rPr>
              <a:t>se referem os § 1º e § 2º serão ajustadas quando houver aumento </a:t>
            </a:r>
            <a:r>
              <a:rPr lang="pt-BR" sz="2000" dirty="0" smtClean="0">
                <a:latin typeface="+mn-lt"/>
              </a:rPr>
              <a:t>na expectativa </a:t>
            </a:r>
            <a:r>
              <a:rPr lang="pt-BR" sz="2000" dirty="0">
                <a:latin typeface="+mn-lt"/>
              </a:rPr>
              <a:t>de sobrevida da população brasileira, na forma estabelecida </a:t>
            </a:r>
            <a:r>
              <a:rPr lang="pt-BR" sz="2000" dirty="0" smtClean="0">
                <a:latin typeface="+mn-lt"/>
              </a:rPr>
              <a:t>para o </a:t>
            </a:r>
            <a:r>
              <a:rPr lang="pt-BR" sz="2000" dirty="0">
                <a:latin typeface="+mn-lt"/>
              </a:rPr>
              <a:t>Regime Geral de Previdência Social.</a:t>
            </a:r>
          </a:p>
        </p:txBody>
      </p:sp>
    </p:spTree>
    <p:extLst>
      <p:ext uri="{BB962C8B-B14F-4D97-AF65-F5344CB8AC3E}">
        <p14:creationId xmlns:p14="http://schemas.microsoft.com/office/powerpoint/2010/main" val="2677461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5229200"/>
            <a:ext cx="1180931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9411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9411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445224"/>
            <a:ext cx="11809312" cy="1015663"/>
          </a:xfrm>
          <a:prstGeom prst="rect">
            <a:avLst/>
          </a:prstGeom>
        </p:spPr>
        <p:txBody>
          <a:bodyPr wrap="square">
            <a:spAutoFit/>
          </a:bodyPr>
          <a:lstStyle/>
          <a:p>
            <a:pPr algn="just"/>
            <a:r>
              <a:rPr lang="pt-BR" sz="2000" dirty="0">
                <a:latin typeface="+mn-lt"/>
              </a:rPr>
              <a:t>§ 4º Os proventos de aposentadoria não poderão ser inferiores ao </a:t>
            </a:r>
            <a:r>
              <a:rPr lang="pt-BR" sz="2000" dirty="0" smtClean="0">
                <a:latin typeface="+mn-lt"/>
              </a:rPr>
              <a:t>valor mínimo </a:t>
            </a:r>
            <a:r>
              <a:rPr lang="pt-BR" sz="2000" dirty="0">
                <a:latin typeface="+mn-lt"/>
              </a:rPr>
              <a:t>a que se refere o § 2º do art. 201 ou superiores ao limite </a:t>
            </a:r>
            <a:r>
              <a:rPr lang="pt-BR" sz="2000" dirty="0" smtClean="0">
                <a:latin typeface="+mn-lt"/>
              </a:rPr>
              <a:t>máximo estabelecido </a:t>
            </a:r>
            <a:r>
              <a:rPr lang="pt-BR" sz="2000" dirty="0">
                <a:latin typeface="+mn-lt"/>
              </a:rPr>
              <a:t>para o Regime Geral de Previdência Social, observado o </a:t>
            </a:r>
            <a:r>
              <a:rPr lang="pt-BR" sz="2000" dirty="0" smtClean="0">
                <a:latin typeface="+mn-lt"/>
              </a:rPr>
              <a:t>disposto nos </a:t>
            </a:r>
            <a:r>
              <a:rPr lang="pt-BR" sz="2000" dirty="0">
                <a:latin typeface="+mn-lt"/>
              </a:rPr>
              <a:t>§ 14, § 15 e § 16.</a:t>
            </a:r>
          </a:p>
        </p:txBody>
      </p:sp>
      <p:sp>
        <p:nvSpPr>
          <p:cNvPr id="11" name="CaixaDeTexto 10">
            <a:extLst>
              <a:ext uri="{FF2B5EF4-FFF2-40B4-BE49-F238E27FC236}">
                <a16:creationId xmlns="" xmlns:a16="http://schemas.microsoft.com/office/drawing/2014/main" id="{F793ECA1-E25F-2745-A6C0-F8DF81E99EA1}"/>
              </a:ext>
            </a:extLst>
          </p:cNvPr>
          <p:cNvSpPr txBox="1"/>
          <p:nvPr/>
        </p:nvSpPr>
        <p:spPr>
          <a:xfrm>
            <a:off x="623392" y="1556792"/>
            <a:ext cx="11017224" cy="954107"/>
          </a:xfrm>
          <a:prstGeom prst="rect">
            <a:avLst/>
          </a:prstGeom>
          <a:noFill/>
        </p:spPr>
        <p:txBody>
          <a:bodyPr wrap="square" rtlCol="0">
            <a:spAutoFit/>
          </a:bodyPr>
          <a:lstStyle/>
          <a:p>
            <a:pPr algn="just"/>
            <a:r>
              <a:rPr lang="pt-BR" sz="2800" dirty="0" smtClean="0">
                <a:latin typeface="+mn-lt"/>
              </a:rPr>
              <a:t>As aposentadorias dos RPPS não serão inferiores ao salário-mínimo e nem superiores ao teto do RGPS.</a:t>
            </a:r>
            <a:endParaRPr lang="pt-BR" sz="2800" dirty="0">
              <a:latin typeface="+mn-lt"/>
            </a:endParaRPr>
          </a:p>
        </p:txBody>
      </p:sp>
    </p:spTree>
    <p:extLst>
      <p:ext uri="{BB962C8B-B14F-4D97-AF65-F5344CB8AC3E}">
        <p14:creationId xmlns:p14="http://schemas.microsoft.com/office/powerpoint/2010/main" val="1150660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5229200"/>
            <a:ext cx="1180931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9411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9411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445224"/>
            <a:ext cx="11809312" cy="1015663"/>
          </a:xfrm>
          <a:prstGeom prst="rect">
            <a:avLst/>
          </a:prstGeom>
        </p:spPr>
        <p:txBody>
          <a:bodyPr wrap="square">
            <a:spAutoFit/>
          </a:bodyPr>
          <a:lstStyle/>
          <a:p>
            <a:pPr algn="just"/>
            <a:r>
              <a:rPr lang="pt-BR" sz="2000" dirty="0">
                <a:latin typeface="+mn-lt"/>
              </a:rPr>
              <a:t>§ 5º Na concessão e na manutenção do benefício de pensão por </a:t>
            </a:r>
            <a:r>
              <a:rPr lang="pt-BR" sz="2000" dirty="0" smtClean="0">
                <a:latin typeface="+mn-lt"/>
              </a:rPr>
              <a:t>morte serão </a:t>
            </a:r>
            <a:r>
              <a:rPr lang="pt-BR" sz="2000" dirty="0">
                <a:latin typeface="+mn-lt"/>
              </a:rPr>
              <a:t>observados o rol dos beneficiários, a qualificação e os </a:t>
            </a:r>
            <a:r>
              <a:rPr lang="pt-BR" sz="2000" dirty="0" smtClean="0">
                <a:latin typeface="+mn-lt"/>
              </a:rPr>
              <a:t>requisitos necessários </a:t>
            </a:r>
            <a:r>
              <a:rPr lang="pt-BR" sz="2000" dirty="0">
                <a:latin typeface="+mn-lt"/>
              </a:rPr>
              <a:t>para enquadramento dos dependentes, e o tempo de duração </a:t>
            </a:r>
            <a:r>
              <a:rPr lang="pt-BR" sz="2000" dirty="0" smtClean="0">
                <a:latin typeface="+mn-lt"/>
              </a:rPr>
              <a:t>da pensão </a:t>
            </a:r>
            <a:r>
              <a:rPr lang="pt-BR" sz="2000" dirty="0">
                <a:latin typeface="+mn-lt"/>
              </a:rPr>
              <a:t>e das cotas por dependente previstos para o Regime Geral </a:t>
            </a:r>
            <a:r>
              <a:rPr lang="pt-BR" sz="2000" dirty="0" smtClean="0">
                <a:latin typeface="+mn-lt"/>
              </a:rPr>
              <a:t>de Previdência </a:t>
            </a:r>
            <a:r>
              <a:rPr lang="pt-BR" sz="2000" dirty="0">
                <a:latin typeface="+mn-lt"/>
              </a:rPr>
              <a:t>Social.</a:t>
            </a:r>
          </a:p>
        </p:txBody>
      </p:sp>
      <p:sp>
        <p:nvSpPr>
          <p:cNvPr id="12" name="CaixaDeTexto 11">
            <a:extLst>
              <a:ext uri="{FF2B5EF4-FFF2-40B4-BE49-F238E27FC236}">
                <a16:creationId xmlns="" xmlns:a16="http://schemas.microsoft.com/office/drawing/2014/main" id="{F793ECA1-E25F-2745-A6C0-F8DF81E99EA1}"/>
              </a:ext>
            </a:extLst>
          </p:cNvPr>
          <p:cNvSpPr txBox="1"/>
          <p:nvPr/>
        </p:nvSpPr>
        <p:spPr>
          <a:xfrm>
            <a:off x="767408" y="1565503"/>
            <a:ext cx="11017224" cy="1815882"/>
          </a:xfrm>
          <a:prstGeom prst="rect">
            <a:avLst/>
          </a:prstGeom>
          <a:noFill/>
        </p:spPr>
        <p:txBody>
          <a:bodyPr wrap="square" rtlCol="0">
            <a:spAutoFit/>
          </a:bodyPr>
          <a:lstStyle/>
          <a:p>
            <a:pPr algn="just"/>
            <a:r>
              <a:rPr lang="pt-BR" sz="2800" dirty="0" smtClean="0">
                <a:latin typeface="+mn-lt"/>
              </a:rPr>
              <a:t>A pensão </a:t>
            </a:r>
            <a:r>
              <a:rPr lang="pt-BR" sz="2800" dirty="0">
                <a:latin typeface="+mn-lt"/>
              </a:rPr>
              <a:t>por </a:t>
            </a:r>
            <a:r>
              <a:rPr lang="pt-BR" sz="2800" dirty="0" smtClean="0">
                <a:latin typeface="+mn-lt"/>
              </a:rPr>
              <a:t>morte observará o </a:t>
            </a:r>
            <a:r>
              <a:rPr lang="pt-BR" sz="2800" dirty="0">
                <a:latin typeface="+mn-lt"/>
              </a:rPr>
              <a:t>rol dos beneficiários, a qualificação e os </a:t>
            </a:r>
            <a:r>
              <a:rPr lang="pt-BR" sz="2800" dirty="0" smtClean="0">
                <a:latin typeface="+mn-lt"/>
              </a:rPr>
              <a:t>requisitos necessários </a:t>
            </a:r>
            <a:r>
              <a:rPr lang="pt-BR" sz="2800" dirty="0">
                <a:latin typeface="+mn-lt"/>
              </a:rPr>
              <a:t>para enquadramento dos </a:t>
            </a:r>
            <a:r>
              <a:rPr lang="pt-BR" sz="2800" dirty="0" smtClean="0">
                <a:latin typeface="+mn-lt"/>
              </a:rPr>
              <a:t>dependentes </a:t>
            </a:r>
            <a:r>
              <a:rPr lang="pt-BR" sz="2800" dirty="0">
                <a:latin typeface="+mn-lt"/>
              </a:rPr>
              <a:t>e o tempo de duração </a:t>
            </a:r>
            <a:r>
              <a:rPr lang="pt-BR" sz="2800" dirty="0" smtClean="0">
                <a:latin typeface="+mn-lt"/>
              </a:rPr>
              <a:t>da pensão </a:t>
            </a:r>
            <a:r>
              <a:rPr lang="pt-BR" sz="2800" dirty="0">
                <a:latin typeface="+mn-lt"/>
              </a:rPr>
              <a:t>e das cotas por dependente </a:t>
            </a:r>
            <a:r>
              <a:rPr lang="pt-BR" sz="2800" dirty="0" smtClean="0">
                <a:latin typeface="+mn-lt"/>
              </a:rPr>
              <a:t>previstos para o RGPS. Poderá ser inferior ao salário-mínimo.</a:t>
            </a:r>
            <a:endParaRPr lang="pt-BR" sz="2800" dirty="0">
              <a:latin typeface="+mn-lt"/>
            </a:endParaRPr>
          </a:p>
        </p:txBody>
      </p:sp>
    </p:spTree>
    <p:extLst>
      <p:ext uri="{BB962C8B-B14F-4D97-AF65-F5344CB8AC3E}">
        <p14:creationId xmlns:p14="http://schemas.microsoft.com/office/powerpoint/2010/main" val="155706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479376" y="1484784"/>
            <a:ext cx="11305256" cy="1384995"/>
          </a:xfrm>
          <a:prstGeom prst="rect">
            <a:avLst/>
          </a:prstGeom>
          <a:noFill/>
        </p:spPr>
        <p:txBody>
          <a:bodyPr wrap="square" rtlCol="0">
            <a:spAutoFit/>
          </a:bodyPr>
          <a:lstStyle/>
          <a:p>
            <a:pPr algn="just"/>
            <a:r>
              <a:rPr lang="pt-BR" sz="2800" dirty="0" smtClean="0">
                <a:latin typeface="+mn-lt"/>
              </a:rPr>
              <a:t>Será instituído o regime de capitalização previsto no art. 201-A pelos entes federativos, quando esse regime for instituído pela União como alternativa ao RGPS. </a:t>
            </a:r>
          </a:p>
        </p:txBody>
      </p:sp>
      <p:sp>
        <p:nvSpPr>
          <p:cNvPr id="8" name="Retângulo 7"/>
          <p:cNvSpPr/>
          <p:nvPr/>
        </p:nvSpPr>
        <p:spPr>
          <a:xfrm>
            <a:off x="191344" y="5229200"/>
            <a:ext cx="1180931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de cantos arredondados 8"/>
          <p:cNvSpPr/>
          <p:nvPr/>
        </p:nvSpPr>
        <p:spPr>
          <a:xfrm>
            <a:off x="299356" y="49411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299356" y="49411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1" name="Retângulo 10"/>
          <p:cNvSpPr/>
          <p:nvPr/>
        </p:nvSpPr>
        <p:spPr>
          <a:xfrm>
            <a:off x="155340" y="5445224"/>
            <a:ext cx="11809312" cy="1015663"/>
          </a:xfrm>
          <a:prstGeom prst="rect">
            <a:avLst/>
          </a:prstGeom>
        </p:spPr>
        <p:txBody>
          <a:bodyPr wrap="square">
            <a:spAutoFit/>
          </a:bodyPr>
          <a:lstStyle/>
          <a:p>
            <a:pPr algn="just"/>
            <a:r>
              <a:rPr lang="pt-BR" sz="2000" dirty="0">
                <a:latin typeface="+mn-lt"/>
              </a:rPr>
              <a:t>§ 6º A União, os Estados, o Distrito Federal e os Municípios </a:t>
            </a:r>
            <a:r>
              <a:rPr lang="pt-BR" sz="2000" dirty="0" smtClean="0">
                <a:latin typeface="+mn-lt"/>
              </a:rPr>
              <a:t>instituirão para </a:t>
            </a:r>
            <a:r>
              <a:rPr lang="pt-BR" sz="2000" dirty="0">
                <a:latin typeface="+mn-lt"/>
              </a:rPr>
              <a:t>o regime próprio de previdência social o sistema obrigatório </a:t>
            </a:r>
            <a:r>
              <a:rPr lang="pt-BR" sz="2000" dirty="0" smtClean="0">
                <a:latin typeface="+mn-lt"/>
              </a:rPr>
              <a:t>de capitalização </a:t>
            </a:r>
            <a:r>
              <a:rPr lang="pt-BR" sz="2000" dirty="0">
                <a:latin typeface="+mn-lt"/>
              </a:rPr>
              <a:t>individual previsto no art. 201-A, no prazo e nos termos </a:t>
            </a:r>
            <a:r>
              <a:rPr lang="pt-BR" sz="2000" dirty="0" smtClean="0">
                <a:latin typeface="+mn-lt"/>
              </a:rPr>
              <a:t>que vierem </a:t>
            </a:r>
            <a:r>
              <a:rPr lang="pt-BR" sz="2000" dirty="0">
                <a:latin typeface="+mn-lt"/>
              </a:rPr>
              <a:t>a ser estabelecidos na lei complementar federal de que trata </a:t>
            </a:r>
            <a:r>
              <a:rPr lang="pt-BR" sz="2000" dirty="0" smtClean="0">
                <a:latin typeface="+mn-lt"/>
              </a:rPr>
              <a:t>o referido </a:t>
            </a:r>
            <a:r>
              <a:rPr lang="pt-BR" sz="2000" dirty="0">
                <a:latin typeface="+mn-lt"/>
              </a:rPr>
              <a:t>artigo.</a:t>
            </a:r>
          </a:p>
        </p:txBody>
      </p:sp>
    </p:spTree>
    <p:extLst>
      <p:ext uri="{BB962C8B-B14F-4D97-AF65-F5344CB8AC3E}">
        <p14:creationId xmlns:p14="http://schemas.microsoft.com/office/powerpoint/2010/main" val="3472654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556792"/>
            <a:ext cx="11017224" cy="954107"/>
          </a:xfrm>
          <a:prstGeom prst="rect">
            <a:avLst/>
          </a:prstGeom>
          <a:noFill/>
        </p:spPr>
        <p:txBody>
          <a:bodyPr wrap="square" rtlCol="0">
            <a:spAutoFit/>
          </a:bodyPr>
          <a:lstStyle/>
          <a:p>
            <a:pPr algn="just"/>
            <a:r>
              <a:rPr lang="pt-BR" sz="2800" dirty="0" smtClean="0">
                <a:latin typeface="+mn-lt"/>
              </a:rPr>
              <a:t>Conceito de equilíbrio financeiro e atuarial é estabelecido no texto constitucional. </a:t>
            </a:r>
            <a:endParaRPr lang="pt-BR" sz="2800" i="1"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5013176"/>
            <a:ext cx="11809312"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72514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72514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229200"/>
            <a:ext cx="11809312" cy="1323439"/>
          </a:xfrm>
          <a:prstGeom prst="rect">
            <a:avLst/>
          </a:prstGeom>
        </p:spPr>
        <p:txBody>
          <a:bodyPr wrap="square">
            <a:spAutoFit/>
          </a:bodyPr>
          <a:lstStyle/>
          <a:p>
            <a:pPr algn="just"/>
            <a:r>
              <a:rPr lang="pt-BR" sz="2000" dirty="0">
                <a:latin typeface="+mn-lt"/>
              </a:rPr>
              <a:t>§ 7º O equilíbrio financeiro e atuarial do regime próprio de </a:t>
            </a:r>
            <a:r>
              <a:rPr lang="pt-BR" sz="2000" dirty="0" smtClean="0">
                <a:latin typeface="+mn-lt"/>
              </a:rPr>
              <a:t>previdência social </a:t>
            </a:r>
            <a:r>
              <a:rPr lang="pt-BR" sz="2000" dirty="0">
                <a:latin typeface="+mn-lt"/>
              </a:rPr>
              <a:t>deverá ser comprovado por meio de garantia de equivalência, a </a:t>
            </a:r>
            <a:r>
              <a:rPr lang="pt-BR" sz="2000" dirty="0" smtClean="0">
                <a:latin typeface="+mn-lt"/>
              </a:rPr>
              <a:t>valor presente</a:t>
            </a:r>
            <a:r>
              <a:rPr lang="pt-BR" sz="2000" dirty="0">
                <a:latin typeface="+mn-lt"/>
              </a:rPr>
              <a:t>, entre o fluxo das receitas estimadas e das despesas projetadas</a:t>
            </a:r>
            <a:r>
              <a:rPr lang="pt-BR" sz="2000" dirty="0" smtClean="0">
                <a:latin typeface="+mn-lt"/>
              </a:rPr>
              <a:t>, apuradas </a:t>
            </a:r>
            <a:r>
              <a:rPr lang="pt-BR" sz="2000" dirty="0">
                <a:latin typeface="+mn-lt"/>
              </a:rPr>
              <a:t>atuarialmente, que, juntamente com os bens, direitos e </a:t>
            </a:r>
            <a:r>
              <a:rPr lang="pt-BR" sz="2000" dirty="0" smtClean="0">
                <a:latin typeface="+mn-lt"/>
              </a:rPr>
              <a:t>ativos vinculados</a:t>
            </a:r>
            <a:r>
              <a:rPr lang="pt-BR" sz="2000" dirty="0">
                <a:latin typeface="+mn-lt"/>
              </a:rPr>
              <a:t>, comparados às obrigações assumidas, evidenciem a solvência e </a:t>
            </a:r>
            <a:r>
              <a:rPr lang="pt-BR" sz="2000" dirty="0" smtClean="0">
                <a:latin typeface="+mn-lt"/>
              </a:rPr>
              <a:t>a liquidez </a:t>
            </a:r>
            <a:r>
              <a:rPr lang="pt-BR" sz="2000" dirty="0">
                <a:latin typeface="+mn-lt"/>
              </a:rPr>
              <a:t>do plano de benefícios.</a:t>
            </a:r>
          </a:p>
        </p:txBody>
      </p:sp>
    </p:spTree>
    <p:extLst>
      <p:ext uri="{BB962C8B-B14F-4D97-AF65-F5344CB8AC3E}">
        <p14:creationId xmlns:p14="http://schemas.microsoft.com/office/powerpoint/2010/main" val="1383755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695400" y="1628800"/>
            <a:ext cx="11017224" cy="954107"/>
          </a:xfrm>
          <a:prstGeom prst="rect">
            <a:avLst/>
          </a:prstGeom>
          <a:noFill/>
        </p:spPr>
        <p:txBody>
          <a:bodyPr wrap="square" rtlCol="0">
            <a:spAutoFit/>
          </a:bodyPr>
          <a:lstStyle/>
          <a:p>
            <a:pPr algn="just"/>
            <a:r>
              <a:rPr lang="pt-BR" sz="2800" dirty="0" smtClean="0">
                <a:latin typeface="+mn-lt"/>
              </a:rPr>
              <a:t>O abono de permanência passa a ter até o valor máximo da contribuição e será pago quando atingidos os critérios estabelecidos pelo ente federativo. </a:t>
            </a:r>
          </a:p>
        </p:txBody>
      </p:sp>
      <p:sp>
        <p:nvSpPr>
          <p:cNvPr id="7" name="Retângulo 6"/>
          <p:cNvSpPr/>
          <p:nvPr/>
        </p:nvSpPr>
        <p:spPr>
          <a:xfrm>
            <a:off x="191344" y="5013176"/>
            <a:ext cx="11809312"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72514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72514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229200"/>
            <a:ext cx="11809312" cy="1323439"/>
          </a:xfrm>
          <a:prstGeom prst="rect">
            <a:avLst/>
          </a:prstGeom>
        </p:spPr>
        <p:txBody>
          <a:bodyPr wrap="square">
            <a:spAutoFit/>
          </a:bodyPr>
          <a:lstStyle/>
          <a:p>
            <a:pPr algn="just"/>
            <a:r>
              <a:rPr lang="pt-BR" sz="2000" dirty="0">
                <a:latin typeface="+mn-lt"/>
              </a:rPr>
              <a:t>§ 8º Observados os critérios a serem estabelecidos pelo </a:t>
            </a:r>
            <a:r>
              <a:rPr lang="pt-BR" sz="2000" dirty="0" smtClean="0">
                <a:latin typeface="+mn-lt"/>
              </a:rPr>
              <a:t>ente federativo</a:t>
            </a:r>
            <a:r>
              <a:rPr lang="pt-BR" sz="2000" dirty="0">
                <a:latin typeface="+mn-lt"/>
              </a:rPr>
              <a:t>, o servidor público titular de cargo efetivo que tenha </a:t>
            </a:r>
            <a:r>
              <a:rPr lang="pt-BR" sz="2000" dirty="0" smtClean="0">
                <a:latin typeface="+mn-lt"/>
              </a:rPr>
              <a:t>completado as </a:t>
            </a:r>
            <a:r>
              <a:rPr lang="pt-BR" sz="2000" dirty="0">
                <a:latin typeface="+mn-lt"/>
              </a:rPr>
              <a:t>exigências para a aposentadoria voluntária prevista no inciso I do § 2º </a:t>
            </a:r>
            <a:r>
              <a:rPr lang="pt-BR" sz="2000" dirty="0" smtClean="0">
                <a:latin typeface="+mn-lt"/>
              </a:rPr>
              <a:t>e que </a:t>
            </a:r>
            <a:r>
              <a:rPr lang="pt-BR" sz="2000" dirty="0">
                <a:latin typeface="+mn-lt"/>
              </a:rPr>
              <a:t>opte por permanecer em atividade poderá fazer jus a um abono </a:t>
            </a:r>
            <a:r>
              <a:rPr lang="pt-BR" sz="2000" dirty="0" smtClean="0">
                <a:latin typeface="+mn-lt"/>
              </a:rPr>
              <a:t>de permanência </a:t>
            </a:r>
            <a:r>
              <a:rPr lang="pt-BR" sz="2000" dirty="0">
                <a:latin typeface="+mn-lt"/>
              </a:rPr>
              <a:t>equivalente, no máximo, ao valor da sua </a:t>
            </a:r>
            <a:r>
              <a:rPr lang="pt-BR" sz="2000" dirty="0" smtClean="0">
                <a:latin typeface="+mn-lt"/>
              </a:rPr>
              <a:t>contribuição previdenciária</a:t>
            </a:r>
            <a:r>
              <a:rPr lang="pt-BR" sz="2000" dirty="0">
                <a:latin typeface="+mn-lt"/>
              </a:rPr>
              <a:t>, até completar a idade para aposentadoria compulsória.</a:t>
            </a:r>
          </a:p>
        </p:txBody>
      </p:sp>
    </p:spTree>
    <p:extLst>
      <p:ext uri="{BB962C8B-B14F-4D97-AF65-F5344CB8AC3E}">
        <p14:creationId xmlns:p14="http://schemas.microsoft.com/office/powerpoint/2010/main" val="4059611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2636912"/>
            <a:ext cx="11809312"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234888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234888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2852936"/>
            <a:ext cx="11809312" cy="1015663"/>
          </a:xfrm>
          <a:prstGeom prst="rect">
            <a:avLst/>
          </a:prstGeom>
        </p:spPr>
        <p:txBody>
          <a:bodyPr wrap="square">
            <a:spAutoFit/>
          </a:bodyPr>
          <a:lstStyle/>
          <a:p>
            <a:pPr algn="just"/>
            <a:r>
              <a:rPr lang="pt-BR" sz="2000" dirty="0">
                <a:latin typeface="+mn-lt"/>
              </a:rPr>
              <a:t>§ 9º O tempo de contribuição federal, estadual, distrital ou </a:t>
            </a:r>
            <a:r>
              <a:rPr lang="pt-BR" sz="2000" dirty="0" smtClean="0">
                <a:latin typeface="+mn-lt"/>
              </a:rPr>
              <a:t>municipal será </a:t>
            </a:r>
            <a:r>
              <a:rPr lang="pt-BR" sz="2000" dirty="0">
                <a:latin typeface="+mn-lt"/>
              </a:rPr>
              <a:t>contado para fins de aposentadoria, </a:t>
            </a:r>
            <a:r>
              <a:rPr lang="pt-BR" sz="2000" b="1" u="sng" dirty="0">
                <a:latin typeface="+mn-lt"/>
              </a:rPr>
              <a:t>observados o disposto nos § 9º e </a:t>
            </a:r>
            <a:r>
              <a:rPr lang="pt-BR" sz="2000" b="1" u="sng" dirty="0" smtClean="0">
                <a:latin typeface="+mn-lt"/>
              </a:rPr>
              <a:t>§ 9º-A </a:t>
            </a:r>
            <a:r>
              <a:rPr lang="pt-BR" sz="2000" b="1" u="sng" dirty="0">
                <a:latin typeface="+mn-lt"/>
              </a:rPr>
              <a:t>do art. 201</a:t>
            </a:r>
            <a:r>
              <a:rPr lang="pt-BR" sz="2000" b="1" dirty="0">
                <a:latin typeface="+mn-lt"/>
              </a:rPr>
              <a:t> </a:t>
            </a:r>
            <a:r>
              <a:rPr lang="pt-BR" sz="2000" dirty="0">
                <a:latin typeface="+mn-lt"/>
              </a:rPr>
              <a:t>e o tempo de serviço correspondente para fins </a:t>
            </a:r>
            <a:r>
              <a:rPr lang="pt-BR" sz="2000" dirty="0" smtClean="0">
                <a:latin typeface="+mn-lt"/>
              </a:rPr>
              <a:t>de disponibilidade</a:t>
            </a:r>
            <a:r>
              <a:rPr lang="pt-BR" sz="2000" dirty="0">
                <a:latin typeface="+mn-lt"/>
              </a:rPr>
              <a:t>.</a:t>
            </a:r>
          </a:p>
        </p:txBody>
      </p:sp>
    </p:spTree>
    <p:extLst>
      <p:ext uri="{BB962C8B-B14F-4D97-AF65-F5344CB8AC3E}">
        <p14:creationId xmlns:p14="http://schemas.microsoft.com/office/powerpoint/2010/main" val="2125077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2636912"/>
            <a:ext cx="11809312"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234888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234888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2852936"/>
            <a:ext cx="11809312" cy="1015663"/>
          </a:xfrm>
          <a:prstGeom prst="rect">
            <a:avLst/>
          </a:prstGeom>
        </p:spPr>
        <p:txBody>
          <a:bodyPr wrap="square">
            <a:spAutoFit/>
          </a:bodyPr>
          <a:lstStyle/>
          <a:p>
            <a:pPr algn="just"/>
            <a:r>
              <a:rPr lang="pt-BR" sz="2000" dirty="0">
                <a:latin typeface="+mn-lt"/>
              </a:rPr>
              <a:t>§ 13. Aplica-se ao agente público ocupante, exclusivamente, de </a:t>
            </a:r>
            <a:r>
              <a:rPr lang="pt-BR" sz="2000" dirty="0" smtClean="0">
                <a:latin typeface="+mn-lt"/>
              </a:rPr>
              <a:t>cargo em </a:t>
            </a:r>
            <a:r>
              <a:rPr lang="pt-BR" sz="2000" dirty="0">
                <a:latin typeface="+mn-lt"/>
              </a:rPr>
              <a:t>comissão declarado em lei de livre nomeação e exoneração, de </a:t>
            </a:r>
            <a:r>
              <a:rPr lang="pt-BR" sz="2000" dirty="0" smtClean="0">
                <a:latin typeface="+mn-lt"/>
              </a:rPr>
              <a:t>outro cargo </a:t>
            </a:r>
            <a:r>
              <a:rPr lang="pt-BR" sz="2000" dirty="0">
                <a:latin typeface="+mn-lt"/>
              </a:rPr>
              <a:t>temporário, </a:t>
            </a:r>
            <a:r>
              <a:rPr lang="pt-BR" sz="2000" b="1" u="sng" dirty="0">
                <a:latin typeface="+mn-lt"/>
              </a:rPr>
              <a:t>inclusive aos detentores de mandato eletivo</a:t>
            </a:r>
            <a:r>
              <a:rPr lang="pt-BR" sz="2000" dirty="0">
                <a:latin typeface="+mn-lt"/>
              </a:rPr>
              <a:t>, ou </a:t>
            </a:r>
            <a:r>
              <a:rPr lang="pt-BR" sz="2000" dirty="0" smtClean="0">
                <a:latin typeface="+mn-lt"/>
              </a:rPr>
              <a:t>de emprego </a:t>
            </a:r>
            <a:r>
              <a:rPr lang="pt-BR" sz="2000" dirty="0">
                <a:latin typeface="+mn-lt"/>
              </a:rPr>
              <a:t>público, o Regime Geral de Previdência Social.</a:t>
            </a:r>
          </a:p>
        </p:txBody>
      </p:sp>
    </p:spTree>
    <p:extLst>
      <p:ext uri="{BB962C8B-B14F-4D97-AF65-F5344CB8AC3E}">
        <p14:creationId xmlns:p14="http://schemas.microsoft.com/office/powerpoint/2010/main" val="744235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6688" y="526897"/>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CaixaDeTexto 6">
            <a:extLst>
              <a:ext uri="{FF2B5EF4-FFF2-40B4-BE49-F238E27FC236}">
                <a16:creationId xmlns="" xmlns:a16="http://schemas.microsoft.com/office/drawing/2014/main" id="{F793ECA1-E25F-2745-A6C0-F8DF81E99EA1}"/>
              </a:ext>
            </a:extLst>
          </p:cNvPr>
          <p:cNvSpPr txBox="1"/>
          <p:nvPr/>
        </p:nvSpPr>
        <p:spPr>
          <a:xfrm>
            <a:off x="407368" y="1169699"/>
            <a:ext cx="11377264" cy="1815882"/>
          </a:xfrm>
          <a:prstGeom prst="rect">
            <a:avLst/>
          </a:prstGeom>
          <a:noFill/>
        </p:spPr>
        <p:txBody>
          <a:bodyPr wrap="square" rtlCol="0">
            <a:spAutoFit/>
          </a:bodyPr>
          <a:lstStyle/>
          <a:p>
            <a:pPr algn="just"/>
            <a:r>
              <a:rPr lang="pt-BR" sz="2800" dirty="0" smtClean="0">
                <a:latin typeface="+mn-lt"/>
              </a:rPr>
              <a:t>Obriga os entes que possuem RPPS a instituírem regime de previdência complementar, podendo ser administrado por entidade fechada criada pelo ente federativo ou, mediante licitação, por outra entidade fechada ou aberta de previdência complementar. </a:t>
            </a:r>
            <a:endParaRPr lang="pt-BR" sz="2800" i="1" dirty="0">
              <a:latin typeface="+mn-lt"/>
            </a:endParaRPr>
          </a:p>
        </p:txBody>
      </p:sp>
      <p:sp>
        <p:nvSpPr>
          <p:cNvPr id="8" name="Retângulo 7"/>
          <p:cNvSpPr/>
          <p:nvPr/>
        </p:nvSpPr>
        <p:spPr>
          <a:xfrm>
            <a:off x="191344" y="3355244"/>
            <a:ext cx="11809312" cy="3386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de cantos arredondados 8"/>
          <p:cNvSpPr/>
          <p:nvPr/>
        </p:nvSpPr>
        <p:spPr>
          <a:xfrm>
            <a:off x="299356" y="3067213"/>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299356" y="3067213"/>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1" name="Retângulo 10"/>
          <p:cNvSpPr/>
          <p:nvPr/>
        </p:nvSpPr>
        <p:spPr>
          <a:xfrm>
            <a:off x="155340" y="3571269"/>
            <a:ext cx="11809312" cy="3170099"/>
          </a:xfrm>
          <a:prstGeom prst="rect">
            <a:avLst/>
          </a:prstGeom>
        </p:spPr>
        <p:txBody>
          <a:bodyPr wrap="square">
            <a:spAutoFit/>
          </a:bodyPr>
          <a:lstStyle/>
          <a:p>
            <a:pPr algn="just"/>
            <a:r>
              <a:rPr lang="pt-BR" sz="2000" dirty="0">
                <a:latin typeface="+mn-lt"/>
              </a:rPr>
              <a:t>§ 14. A União, os Estados, o Distrito Federal e os Municípios </a:t>
            </a:r>
            <a:r>
              <a:rPr lang="pt-BR" sz="2000" dirty="0" smtClean="0">
                <a:latin typeface="+mn-lt"/>
              </a:rPr>
              <a:t>instituirão regime </a:t>
            </a:r>
            <a:r>
              <a:rPr lang="pt-BR" sz="2000" dirty="0">
                <a:latin typeface="+mn-lt"/>
              </a:rPr>
              <a:t>de previdência complementar para servidores públicos ocupantes </a:t>
            </a:r>
            <a:r>
              <a:rPr lang="pt-BR" sz="2000" dirty="0" smtClean="0">
                <a:latin typeface="+mn-lt"/>
              </a:rPr>
              <a:t>de cargo </a:t>
            </a:r>
            <a:r>
              <a:rPr lang="pt-BR" sz="2000" dirty="0">
                <a:latin typeface="+mn-lt"/>
              </a:rPr>
              <a:t>efetivo, observado o limite máximo dos benefícios do Regime Geral </a:t>
            </a:r>
            <a:r>
              <a:rPr lang="pt-BR" sz="2000" dirty="0" smtClean="0">
                <a:latin typeface="+mn-lt"/>
              </a:rPr>
              <a:t>de Previdência </a:t>
            </a:r>
            <a:r>
              <a:rPr lang="pt-BR" sz="2000" dirty="0">
                <a:latin typeface="+mn-lt"/>
              </a:rPr>
              <a:t>Social para o valor das aposentadorias e das pensões no </a:t>
            </a:r>
            <a:r>
              <a:rPr lang="pt-BR" sz="2000" dirty="0" smtClean="0">
                <a:latin typeface="+mn-lt"/>
              </a:rPr>
              <a:t>regime próprio </a:t>
            </a:r>
            <a:r>
              <a:rPr lang="pt-BR" sz="2000" dirty="0">
                <a:latin typeface="+mn-lt"/>
              </a:rPr>
              <a:t>de previdência social de que trata este artigo, ressalvado o </a:t>
            </a:r>
            <a:r>
              <a:rPr lang="pt-BR" sz="2000" dirty="0" smtClean="0">
                <a:latin typeface="+mn-lt"/>
              </a:rPr>
              <a:t>disposto no </a:t>
            </a:r>
            <a:r>
              <a:rPr lang="pt-BR" sz="2000" dirty="0">
                <a:latin typeface="+mn-lt"/>
              </a:rPr>
              <a:t>§ 16</a:t>
            </a:r>
            <a:r>
              <a:rPr lang="pt-BR" sz="2000" dirty="0" smtClean="0">
                <a:latin typeface="+mn-lt"/>
              </a:rPr>
              <a:t>.</a:t>
            </a:r>
          </a:p>
          <a:p>
            <a:pPr algn="just"/>
            <a:r>
              <a:rPr lang="pt-BR" sz="2000" dirty="0">
                <a:latin typeface="+mn-lt"/>
              </a:rPr>
              <a:t>§ 15. O regime de previdência complementar de que trata o § 14 </a:t>
            </a:r>
            <a:r>
              <a:rPr lang="pt-BR" sz="2000" dirty="0" smtClean="0">
                <a:latin typeface="+mn-lt"/>
              </a:rPr>
              <a:t>será instituído </a:t>
            </a:r>
            <a:r>
              <a:rPr lang="pt-BR" sz="2000" dirty="0">
                <a:latin typeface="+mn-lt"/>
              </a:rPr>
              <a:t>por lei de iniciativa do respectivo Poder Executivo, que </a:t>
            </a:r>
            <a:r>
              <a:rPr lang="pt-BR" sz="2000" dirty="0" smtClean="0">
                <a:latin typeface="+mn-lt"/>
              </a:rPr>
              <a:t>oferecerá aos </a:t>
            </a:r>
            <a:r>
              <a:rPr lang="pt-BR" sz="2000" dirty="0">
                <a:latin typeface="+mn-lt"/>
              </a:rPr>
              <a:t>participantes planos de benefícios somente na modalidade </a:t>
            </a:r>
            <a:r>
              <a:rPr lang="pt-BR" sz="2000" dirty="0" smtClean="0">
                <a:latin typeface="+mn-lt"/>
              </a:rPr>
              <a:t>de contribuição </a:t>
            </a:r>
            <a:r>
              <a:rPr lang="pt-BR" sz="2000" dirty="0">
                <a:latin typeface="+mn-lt"/>
              </a:rPr>
              <a:t>definida, observado o disposto no art. 202 e que </a:t>
            </a:r>
            <a:r>
              <a:rPr lang="pt-BR" sz="2000" dirty="0" smtClean="0">
                <a:latin typeface="+mn-lt"/>
              </a:rPr>
              <a:t>poderá autorizar </a:t>
            </a:r>
            <a:r>
              <a:rPr lang="pt-BR" sz="2000" dirty="0">
                <a:latin typeface="+mn-lt"/>
              </a:rPr>
              <a:t>o patrocínio de plano administrado por entidade fechada </a:t>
            </a:r>
            <a:r>
              <a:rPr lang="pt-BR" sz="2000" dirty="0" smtClean="0">
                <a:latin typeface="+mn-lt"/>
              </a:rPr>
              <a:t>de previdência </a:t>
            </a:r>
            <a:r>
              <a:rPr lang="pt-BR" sz="2000" dirty="0">
                <a:latin typeface="+mn-lt"/>
              </a:rPr>
              <a:t>complementar instituída pelo ente federativo, bem como, </a:t>
            </a:r>
            <a:r>
              <a:rPr lang="pt-BR" sz="2000" dirty="0" smtClean="0">
                <a:latin typeface="+mn-lt"/>
              </a:rPr>
              <a:t>por meio </a:t>
            </a:r>
            <a:r>
              <a:rPr lang="pt-BR" sz="2000" dirty="0">
                <a:latin typeface="+mn-lt"/>
              </a:rPr>
              <a:t>de licitação, o patrocínio de plano administrado por entidade fechada </a:t>
            </a:r>
            <a:r>
              <a:rPr lang="pt-BR" sz="2000" dirty="0" smtClean="0">
                <a:latin typeface="+mn-lt"/>
              </a:rPr>
              <a:t>de previdência </a:t>
            </a:r>
            <a:r>
              <a:rPr lang="pt-BR" sz="2000" dirty="0">
                <a:latin typeface="+mn-lt"/>
              </a:rPr>
              <a:t>complementar não instituída pelo ente federativo ou </a:t>
            </a:r>
            <a:r>
              <a:rPr lang="pt-BR" sz="2000" dirty="0" smtClean="0">
                <a:latin typeface="+mn-lt"/>
              </a:rPr>
              <a:t>por entidade </a:t>
            </a:r>
            <a:r>
              <a:rPr lang="pt-BR" sz="2000" dirty="0">
                <a:latin typeface="+mn-lt"/>
              </a:rPr>
              <a:t>aberta de previdência complementar.</a:t>
            </a:r>
          </a:p>
        </p:txBody>
      </p:sp>
    </p:spTree>
    <p:extLst>
      <p:ext uri="{BB962C8B-B14F-4D97-AF65-F5344CB8AC3E}">
        <p14:creationId xmlns:p14="http://schemas.microsoft.com/office/powerpoint/2010/main" val="762416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537413927"/>
              </p:ext>
            </p:extLst>
          </p:nvPr>
        </p:nvGraphicFramePr>
        <p:xfrm>
          <a:off x="7753" y="0"/>
          <a:ext cx="12240000" cy="687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3" name="Título 1"/>
          <p:cNvSpPr>
            <a:spLocks noGrp="1"/>
          </p:cNvSpPr>
          <p:nvPr>
            <p:ph type="ctrTitle"/>
          </p:nvPr>
        </p:nvSpPr>
        <p:spPr>
          <a:xfrm>
            <a:off x="6744072" y="0"/>
            <a:ext cx="1767767" cy="530415"/>
          </a:xfrm>
        </p:spPr>
        <p:txBody>
          <a:bodyPr/>
          <a:lstStyle/>
          <a:p>
            <a:r>
              <a:rPr lang="pt-BR" sz="3800" b="1" dirty="0" smtClean="0">
                <a:solidFill>
                  <a:schemeClr val="accent3">
                    <a:lumMod val="50000"/>
                  </a:schemeClr>
                </a:solidFill>
                <a:latin typeface="Gisha" panose="020B0502040204020203" pitchFamily="34" charset="-79"/>
                <a:cs typeface="Gisha" panose="020B0502040204020203" pitchFamily="34" charset="-79"/>
              </a:rPr>
              <a:t>SEPRT</a:t>
            </a:r>
            <a:endParaRPr lang="pt-BR" sz="3800" b="1" dirty="0">
              <a:solidFill>
                <a:schemeClr val="accent3">
                  <a:lumMod val="50000"/>
                </a:schemeClr>
              </a:solidFill>
              <a:latin typeface="Gisha" panose="020B0502040204020203" pitchFamily="34" charset="-79"/>
              <a:cs typeface="Gisha" panose="020B0502040204020203" pitchFamily="34" charset="-79"/>
            </a:endParaRPr>
          </a:p>
        </p:txBody>
      </p:sp>
      <p:sp>
        <p:nvSpPr>
          <p:cNvPr id="84" name="Título 1"/>
          <p:cNvSpPr txBox="1">
            <a:spLocks/>
          </p:cNvSpPr>
          <p:nvPr/>
        </p:nvSpPr>
        <p:spPr bwMode="auto">
          <a:xfrm>
            <a:off x="2279576" y="1268760"/>
            <a:ext cx="1767767" cy="53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3800" b="1" dirty="0" smtClean="0">
                <a:solidFill>
                  <a:schemeClr val="accent3">
                    <a:lumMod val="50000"/>
                  </a:schemeClr>
                </a:solidFill>
                <a:latin typeface="Gisha" panose="020B0502040204020203" pitchFamily="34" charset="-79"/>
                <a:cs typeface="Gisha" panose="020B0502040204020203" pitchFamily="34" charset="-79"/>
              </a:rPr>
              <a:t>SPREV</a:t>
            </a:r>
            <a:endParaRPr lang="pt-BR" sz="3800" b="1" dirty="0">
              <a:solidFill>
                <a:schemeClr val="accent3">
                  <a:lumMod val="50000"/>
                </a:schemeClr>
              </a:solidFill>
              <a:latin typeface="Gisha" panose="020B0502040204020203" pitchFamily="34" charset="-79"/>
              <a:cs typeface="Gisha" panose="020B0502040204020203" pitchFamily="34" charset="-79"/>
            </a:endParaRPr>
          </a:p>
        </p:txBody>
      </p:sp>
      <p:sp>
        <p:nvSpPr>
          <p:cNvPr id="85" name="Título 1"/>
          <p:cNvSpPr txBox="1">
            <a:spLocks/>
          </p:cNvSpPr>
          <p:nvPr/>
        </p:nvSpPr>
        <p:spPr bwMode="auto">
          <a:xfrm>
            <a:off x="2495600" y="3645024"/>
            <a:ext cx="1767767" cy="53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3800" b="1" dirty="0" smtClean="0">
                <a:solidFill>
                  <a:schemeClr val="accent3">
                    <a:lumMod val="50000"/>
                  </a:schemeClr>
                </a:solidFill>
                <a:latin typeface="Gisha" panose="020B0502040204020203" pitchFamily="34" charset="-79"/>
                <a:cs typeface="Gisha" panose="020B0502040204020203" pitchFamily="34" charset="-79"/>
              </a:rPr>
              <a:t>SRPPS</a:t>
            </a:r>
            <a:endParaRPr lang="pt-BR" sz="38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620217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gerais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695400" y="1628800"/>
            <a:ext cx="11017224" cy="954107"/>
          </a:xfrm>
          <a:prstGeom prst="rect">
            <a:avLst/>
          </a:prstGeom>
          <a:noFill/>
        </p:spPr>
        <p:txBody>
          <a:bodyPr wrap="square" rtlCol="0">
            <a:spAutoFit/>
          </a:bodyPr>
          <a:lstStyle/>
          <a:p>
            <a:pPr algn="just"/>
            <a:r>
              <a:rPr lang="pt-BR" sz="2800" dirty="0" smtClean="0">
                <a:latin typeface="+mn-lt"/>
              </a:rPr>
              <a:t>Reforça a previsão constitucional de unidade gestora única para todos os órgãos e poderes do ente federativo.  </a:t>
            </a:r>
          </a:p>
        </p:txBody>
      </p:sp>
      <p:sp>
        <p:nvSpPr>
          <p:cNvPr id="5" name="Retângulo 4"/>
          <p:cNvSpPr/>
          <p:nvPr/>
        </p:nvSpPr>
        <p:spPr>
          <a:xfrm>
            <a:off x="191344" y="4365104"/>
            <a:ext cx="11809312"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07707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07707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4581128"/>
            <a:ext cx="11809312" cy="1938992"/>
          </a:xfrm>
          <a:prstGeom prst="rect">
            <a:avLst/>
          </a:prstGeom>
        </p:spPr>
        <p:txBody>
          <a:bodyPr wrap="square">
            <a:spAutoFit/>
          </a:bodyPr>
          <a:lstStyle/>
          <a:p>
            <a:pPr algn="just"/>
            <a:r>
              <a:rPr lang="pt-BR" sz="2000" dirty="0">
                <a:latin typeface="+mn-lt"/>
              </a:rPr>
              <a:t>§ 17. Fica vedada a existência de mais de um regime próprio </a:t>
            </a:r>
            <a:r>
              <a:rPr lang="pt-BR" sz="2000" dirty="0" smtClean="0">
                <a:latin typeface="+mn-lt"/>
              </a:rPr>
              <a:t>de previdência </a:t>
            </a:r>
            <a:r>
              <a:rPr lang="pt-BR" sz="2000" dirty="0">
                <a:latin typeface="+mn-lt"/>
              </a:rPr>
              <a:t>social aplicável a servidores públicos titulares de cargo efetivo </a:t>
            </a:r>
            <a:r>
              <a:rPr lang="pt-BR" sz="2000" dirty="0" smtClean="0">
                <a:latin typeface="+mn-lt"/>
              </a:rPr>
              <a:t>e de </a:t>
            </a:r>
            <a:r>
              <a:rPr lang="pt-BR" sz="2000" dirty="0">
                <a:latin typeface="+mn-lt"/>
              </a:rPr>
              <a:t>mais de uma entidade gestora desse regime em cada ente federativo</a:t>
            </a:r>
            <a:r>
              <a:rPr lang="pt-BR" sz="2000" dirty="0" smtClean="0">
                <a:latin typeface="+mn-lt"/>
              </a:rPr>
              <a:t>, abrangidos </a:t>
            </a:r>
            <a:r>
              <a:rPr lang="pt-BR" sz="2000" dirty="0">
                <a:latin typeface="+mn-lt"/>
              </a:rPr>
              <a:t>todos os poderes, os órgãos e as entidades autárquicas </a:t>
            </a:r>
            <a:r>
              <a:rPr lang="pt-BR" sz="2000" dirty="0" smtClean="0">
                <a:latin typeface="+mn-lt"/>
              </a:rPr>
              <a:t>e fundacionais</a:t>
            </a:r>
            <a:r>
              <a:rPr lang="pt-BR" sz="2000" dirty="0">
                <a:latin typeface="+mn-lt"/>
              </a:rPr>
              <a:t>, que serão responsáveis pelo seu financiamento, devendo </a:t>
            </a:r>
            <a:r>
              <a:rPr lang="pt-BR" sz="2000" dirty="0" smtClean="0">
                <a:latin typeface="+mn-lt"/>
              </a:rPr>
              <a:t>a União</a:t>
            </a:r>
            <a:r>
              <a:rPr lang="pt-BR" sz="2000" dirty="0">
                <a:latin typeface="+mn-lt"/>
              </a:rPr>
              <a:t>, os Estados, o Distrito Federal e os Municípios disciplinarem por lei </a:t>
            </a:r>
            <a:r>
              <a:rPr lang="pt-BR" sz="2000" dirty="0" smtClean="0">
                <a:latin typeface="+mn-lt"/>
              </a:rPr>
              <a:t>o funcionamento </a:t>
            </a:r>
            <a:r>
              <a:rPr lang="pt-BR" sz="2000" dirty="0">
                <a:latin typeface="+mn-lt"/>
              </a:rPr>
              <a:t>de seu regime e da entidade gestora, observados o </a:t>
            </a:r>
            <a:r>
              <a:rPr lang="pt-BR" sz="2000" dirty="0" smtClean="0">
                <a:latin typeface="+mn-lt"/>
              </a:rPr>
              <a:t>disposto neste </a:t>
            </a:r>
            <a:r>
              <a:rPr lang="pt-BR" sz="2000" dirty="0">
                <a:latin typeface="+mn-lt"/>
              </a:rPr>
              <a:t>artigo e os critérios e os parâmetros definidos na lei complementar </a:t>
            </a:r>
            <a:r>
              <a:rPr lang="pt-BR" sz="2000" dirty="0" smtClean="0">
                <a:latin typeface="+mn-lt"/>
              </a:rPr>
              <a:t>de que </a:t>
            </a:r>
            <a:r>
              <a:rPr lang="pt-BR" sz="2000" dirty="0">
                <a:latin typeface="+mn-lt"/>
              </a:rPr>
              <a:t>trata o § 1º</a:t>
            </a:r>
          </a:p>
        </p:txBody>
      </p:sp>
    </p:spTree>
    <p:extLst>
      <p:ext uri="{BB962C8B-B14F-4D97-AF65-F5344CB8AC3E}">
        <p14:creationId xmlns:p14="http://schemas.microsoft.com/office/powerpoint/2010/main" val="3568241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Militares</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27488355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de inatividade dos militares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695400" y="1628800"/>
            <a:ext cx="11017224" cy="954107"/>
          </a:xfrm>
          <a:prstGeom prst="rect">
            <a:avLst/>
          </a:prstGeom>
          <a:noFill/>
        </p:spPr>
        <p:txBody>
          <a:bodyPr wrap="square" rtlCol="0">
            <a:spAutoFit/>
          </a:bodyPr>
          <a:lstStyle/>
          <a:p>
            <a:pPr algn="just"/>
            <a:r>
              <a:rPr lang="pt-BR" sz="2800" dirty="0" smtClean="0">
                <a:latin typeface="+mn-lt"/>
              </a:rPr>
              <a:t>Lei complementar Federal irá dispor sobre as normas gerais de inatividade e pensão por morte dos militares dos Estados e do Distrito Federal. </a:t>
            </a:r>
          </a:p>
        </p:txBody>
      </p:sp>
      <p:sp>
        <p:nvSpPr>
          <p:cNvPr id="5" name="Retângulo 4"/>
          <p:cNvSpPr/>
          <p:nvPr/>
        </p:nvSpPr>
        <p:spPr>
          <a:xfrm>
            <a:off x="191344" y="4221087"/>
            <a:ext cx="11809312" cy="2462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393305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393305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4437112"/>
            <a:ext cx="11809312" cy="2246769"/>
          </a:xfrm>
          <a:prstGeom prst="rect">
            <a:avLst/>
          </a:prstGeom>
        </p:spPr>
        <p:txBody>
          <a:bodyPr wrap="square">
            <a:spAutoFit/>
          </a:bodyPr>
          <a:lstStyle/>
          <a:p>
            <a:pPr algn="just"/>
            <a:r>
              <a:rPr lang="pt-BR" sz="2000" dirty="0" smtClean="0">
                <a:latin typeface="+mn-lt"/>
              </a:rPr>
              <a:t>Art. 22 .............................................................</a:t>
            </a:r>
          </a:p>
          <a:p>
            <a:pPr algn="just"/>
            <a:r>
              <a:rPr lang="pt-BR" sz="2000" dirty="0" smtClean="0">
                <a:latin typeface="+mn-lt"/>
              </a:rPr>
              <a:t>XXI </a:t>
            </a:r>
            <a:r>
              <a:rPr lang="pt-BR" sz="2000" dirty="0">
                <a:latin typeface="+mn-lt"/>
              </a:rPr>
              <a:t>- normas gerais de organização, efetivos, material bélico, garantias</a:t>
            </a:r>
            <a:r>
              <a:rPr lang="pt-BR" sz="2000" dirty="0" smtClean="0">
                <a:latin typeface="+mn-lt"/>
              </a:rPr>
              <a:t>, convocação</a:t>
            </a:r>
            <a:r>
              <a:rPr lang="pt-BR" sz="2000" dirty="0">
                <a:latin typeface="+mn-lt"/>
              </a:rPr>
              <a:t>, mobilização, inatividades e pensões das polícias militares e </a:t>
            </a:r>
            <a:r>
              <a:rPr lang="pt-BR" sz="2000" dirty="0" smtClean="0">
                <a:latin typeface="+mn-lt"/>
              </a:rPr>
              <a:t>dos corpos </a:t>
            </a:r>
            <a:r>
              <a:rPr lang="pt-BR" sz="2000" dirty="0">
                <a:latin typeface="+mn-lt"/>
              </a:rPr>
              <a:t>de bombeiros militares;</a:t>
            </a:r>
          </a:p>
          <a:p>
            <a:pPr algn="just"/>
            <a:endParaRPr lang="pt-BR" sz="2000" dirty="0" smtClean="0">
              <a:latin typeface="+mn-lt"/>
            </a:endParaRPr>
          </a:p>
          <a:p>
            <a:pPr algn="just"/>
            <a:r>
              <a:rPr lang="pt-BR" sz="2000" dirty="0">
                <a:latin typeface="+mn-lt"/>
              </a:rPr>
              <a:t>Art. </a:t>
            </a:r>
            <a:r>
              <a:rPr lang="pt-BR" sz="2000" dirty="0" smtClean="0">
                <a:latin typeface="+mn-lt"/>
              </a:rPr>
              <a:t>42 </a:t>
            </a:r>
            <a:r>
              <a:rPr lang="pt-BR" sz="2000" dirty="0">
                <a:latin typeface="+mn-lt"/>
              </a:rPr>
              <a:t>.............................................................</a:t>
            </a:r>
          </a:p>
          <a:p>
            <a:pPr algn="just"/>
            <a:r>
              <a:rPr lang="pt-BR" sz="2000" dirty="0" smtClean="0">
                <a:latin typeface="+mn-lt"/>
              </a:rPr>
              <a:t>§ </a:t>
            </a:r>
            <a:r>
              <a:rPr lang="pt-BR" sz="2000" dirty="0">
                <a:latin typeface="+mn-lt"/>
              </a:rPr>
              <a:t>2º Lei complementar de iniciativa do Poder Executivo disporá sobre </a:t>
            </a:r>
            <a:r>
              <a:rPr lang="pt-BR" sz="2000" dirty="0" smtClean="0">
                <a:latin typeface="+mn-lt"/>
              </a:rPr>
              <a:t>as normas </a:t>
            </a:r>
            <a:r>
              <a:rPr lang="pt-BR" sz="2000" dirty="0">
                <a:latin typeface="+mn-lt"/>
              </a:rPr>
              <a:t>gerais de que trata o inciso XXI </a:t>
            </a:r>
            <a:r>
              <a:rPr lang="pt-BR" sz="2000" dirty="0" smtClean="0">
                <a:latin typeface="+mn-lt"/>
              </a:rPr>
              <a:t>do </a:t>
            </a:r>
            <a:r>
              <a:rPr lang="pt-BR" sz="2000" dirty="0">
                <a:latin typeface="+mn-lt"/>
              </a:rPr>
              <a:t>caput do art. 22.</a:t>
            </a:r>
          </a:p>
        </p:txBody>
      </p:sp>
    </p:spTree>
    <p:extLst>
      <p:ext uri="{BB962C8B-B14F-4D97-AF65-F5344CB8AC3E}">
        <p14:creationId xmlns:p14="http://schemas.microsoft.com/office/powerpoint/2010/main" val="147933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Regras de inatividade dos militares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695400" y="2132856"/>
            <a:ext cx="11017224" cy="954107"/>
          </a:xfrm>
          <a:prstGeom prst="rect">
            <a:avLst/>
          </a:prstGeom>
          <a:noFill/>
        </p:spPr>
        <p:txBody>
          <a:bodyPr wrap="square" rtlCol="0">
            <a:spAutoFit/>
          </a:bodyPr>
          <a:lstStyle/>
          <a:p>
            <a:pPr algn="just"/>
            <a:r>
              <a:rPr lang="pt-BR" sz="2800" dirty="0" smtClean="0">
                <a:latin typeface="+mn-lt"/>
              </a:rPr>
              <a:t>Enquanto não for editada a lei complementar para inatividade dos policiais e bombeiros militares, aplicam-se as regras das forças armadas. </a:t>
            </a:r>
          </a:p>
        </p:txBody>
      </p:sp>
      <p:sp>
        <p:nvSpPr>
          <p:cNvPr id="5" name="Retângulo 4"/>
          <p:cNvSpPr/>
          <p:nvPr/>
        </p:nvSpPr>
        <p:spPr>
          <a:xfrm>
            <a:off x="191344" y="5229199"/>
            <a:ext cx="11809312" cy="1368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94116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94116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445224"/>
            <a:ext cx="11809312" cy="1015663"/>
          </a:xfrm>
          <a:prstGeom prst="rect">
            <a:avLst/>
          </a:prstGeom>
        </p:spPr>
        <p:txBody>
          <a:bodyPr wrap="square">
            <a:spAutoFit/>
          </a:bodyPr>
          <a:lstStyle/>
          <a:p>
            <a:pPr algn="just"/>
            <a:r>
              <a:rPr lang="pt-BR" sz="2000" dirty="0">
                <a:latin typeface="+mn-lt"/>
              </a:rPr>
              <a:t>Art. 17. Enquanto não for editada a nova lei complementar a que se refere </a:t>
            </a:r>
            <a:r>
              <a:rPr lang="pt-BR" sz="2000" dirty="0" smtClean="0">
                <a:latin typeface="+mn-lt"/>
              </a:rPr>
              <a:t>o § </a:t>
            </a:r>
            <a:r>
              <a:rPr lang="pt-BR" sz="2000" dirty="0">
                <a:latin typeface="+mn-lt"/>
              </a:rPr>
              <a:t>2º do art. 42 da Constituição, aplicam-se aos policiais militares e aos bombeiros </a:t>
            </a:r>
            <a:r>
              <a:rPr lang="pt-BR" sz="2000" dirty="0" smtClean="0">
                <a:latin typeface="+mn-lt"/>
              </a:rPr>
              <a:t>militares as </a:t>
            </a:r>
            <a:r>
              <a:rPr lang="pt-BR" sz="2000" dirty="0">
                <a:latin typeface="+mn-lt"/>
              </a:rPr>
              <a:t>regras de transferência para inatividade e pensão por morte dos militares das </a:t>
            </a:r>
            <a:r>
              <a:rPr lang="pt-BR" sz="2000" dirty="0" smtClean="0">
                <a:latin typeface="+mn-lt"/>
              </a:rPr>
              <a:t>Forças Armadas</a:t>
            </a:r>
            <a:r>
              <a:rPr lang="pt-BR" sz="2000" dirty="0">
                <a:latin typeface="+mn-lt"/>
              </a:rPr>
              <a:t>.</a:t>
            </a:r>
          </a:p>
        </p:txBody>
      </p:sp>
    </p:spTree>
    <p:extLst>
      <p:ext uri="{BB962C8B-B14F-4D97-AF65-F5344CB8AC3E}">
        <p14:creationId xmlns:p14="http://schemas.microsoft.com/office/powerpoint/2010/main" val="2269271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Outras regras dos militares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CaixaDeTexto 3">
            <a:extLst>
              <a:ext uri="{FF2B5EF4-FFF2-40B4-BE49-F238E27FC236}">
                <a16:creationId xmlns="" xmlns:a16="http://schemas.microsoft.com/office/drawing/2014/main" id="{F793ECA1-E25F-2745-A6C0-F8DF81E99EA1}"/>
              </a:ext>
            </a:extLst>
          </p:cNvPr>
          <p:cNvSpPr txBox="1"/>
          <p:nvPr/>
        </p:nvSpPr>
        <p:spPr>
          <a:xfrm>
            <a:off x="695400" y="1628800"/>
            <a:ext cx="11017224" cy="1384995"/>
          </a:xfrm>
          <a:prstGeom prst="rect">
            <a:avLst/>
          </a:prstGeom>
          <a:noFill/>
        </p:spPr>
        <p:txBody>
          <a:bodyPr wrap="square" rtlCol="0">
            <a:spAutoFit/>
          </a:bodyPr>
          <a:lstStyle/>
          <a:p>
            <a:pPr algn="just"/>
            <a:r>
              <a:rPr lang="pt-BR" sz="2800" dirty="0" smtClean="0">
                <a:latin typeface="+mn-lt"/>
              </a:rPr>
              <a:t>Lei do ente federativo poderá estabelecer regras para os militares da reserva exercerem atividades civis, mediante recebimento de adicional, e estabelecer requisitos para ingresso de temporários. </a:t>
            </a:r>
          </a:p>
        </p:txBody>
      </p:sp>
      <p:sp>
        <p:nvSpPr>
          <p:cNvPr id="5" name="Retângulo 4"/>
          <p:cNvSpPr/>
          <p:nvPr/>
        </p:nvSpPr>
        <p:spPr>
          <a:xfrm>
            <a:off x="191344" y="3789039"/>
            <a:ext cx="11809312" cy="2952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350100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350100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4005064"/>
            <a:ext cx="11809312" cy="2554545"/>
          </a:xfrm>
          <a:prstGeom prst="rect">
            <a:avLst/>
          </a:prstGeom>
        </p:spPr>
        <p:txBody>
          <a:bodyPr wrap="square">
            <a:spAutoFit/>
          </a:bodyPr>
          <a:lstStyle/>
          <a:p>
            <a:pPr algn="just"/>
            <a:r>
              <a:rPr lang="pt-BR" sz="2000" dirty="0">
                <a:latin typeface="+mn-lt"/>
              </a:rPr>
              <a:t>§ 3º Lei do respectivo ente federativo poderá:</a:t>
            </a:r>
          </a:p>
          <a:p>
            <a:pPr algn="just"/>
            <a:r>
              <a:rPr lang="pt-BR" sz="2000" dirty="0">
                <a:latin typeface="+mn-lt"/>
              </a:rPr>
              <a:t>I - estabelecer regras para o militar transferido para a reserva </a:t>
            </a:r>
            <a:r>
              <a:rPr lang="pt-BR" sz="2000" dirty="0" smtClean="0">
                <a:latin typeface="+mn-lt"/>
              </a:rPr>
              <a:t>exercer atividades </a:t>
            </a:r>
            <a:r>
              <a:rPr lang="pt-BR" sz="2000" dirty="0">
                <a:latin typeface="+mn-lt"/>
              </a:rPr>
              <a:t>civis em qualquer órgão do respectivo ente federativo por meio </a:t>
            </a:r>
            <a:r>
              <a:rPr lang="pt-BR" sz="2000" dirty="0" smtClean="0">
                <a:latin typeface="+mn-lt"/>
              </a:rPr>
              <a:t>de adicional</a:t>
            </a:r>
            <a:r>
              <a:rPr lang="pt-BR" sz="2000" dirty="0">
                <a:latin typeface="+mn-lt"/>
              </a:rPr>
              <a:t>, o qual:</a:t>
            </a:r>
          </a:p>
          <a:p>
            <a:pPr algn="just"/>
            <a:r>
              <a:rPr lang="pt-BR" sz="2000" dirty="0">
                <a:latin typeface="+mn-lt"/>
              </a:rPr>
              <a:t>a) não será incorporado ou contabilizado para revisão do benefício </a:t>
            </a:r>
            <a:r>
              <a:rPr lang="pt-BR" sz="2000" dirty="0" smtClean="0">
                <a:latin typeface="+mn-lt"/>
              </a:rPr>
              <a:t>na inatividade</a:t>
            </a:r>
            <a:r>
              <a:rPr lang="pt-BR" sz="2000" dirty="0">
                <a:latin typeface="+mn-lt"/>
              </a:rPr>
              <a:t>;</a:t>
            </a:r>
          </a:p>
          <a:p>
            <a:pPr algn="just"/>
            <a:r>
              <a:rPr lang="pt-BR" sz="2000" dirty="0">
                <a:latin typeface="+mn-lt"/>
              </a:rPr>
              <a:t>b) não servirá de base de cálculo para outros benefícios ou vantagens; e</a:t>
            </a:r>
          </a:p>
          <a:p>
            <a:pPr algn="just"/>
            <a:r>
              <a:rPr lang="pt-BR" sz="2000" dirty="0">
                <a:latin typeface="+mn-lt"/>
              </a:rPr>
              <a:t>c) não integrará a base de contribuição do militar; e</a:t>
            </a:r>
          </a:p>
          <a:p>
            <a:pPr algn="just"/>
            <a:r>
              <a:rPr lang="pt-BR" sz="2000" dirty="0">
                <a:latin typeface="+mn-lt"/>
              </a:rPr>
              <a:t>II - estabelecer requisitos para o ingresso de militares temporários</a:t>
            </a:r>
            <a:r>
              <a:rPr lang="pt-BR" sz="2000" dirty="0" smtClean="0">
                <a:latin typeface="+mn-lt"/>
              </a:rPr>
              <a:t>, observado</a:t>
            </a:r>
            <a:r>
              <a:rPr lang="pt-BR" sz="2000" dirty="0">
                <a:latin typeface="+mn-lt"/>
              </a:rPr>
              <a:t>, em relação ao tempo de serviço militar por eles prestado, </a:t>
            </a:r>
            <a:r>
              <a:rPr lang="pt-BR" sz="2000" dirty="0" smtClean="0">
                <a:latin typeface="+mn-lt"/>
              </a:rPr>
              <a:t>o disposto </a:t>
            </a:r>
            <a:r>
              <a:rPr lang="pt-BR" sz="2000" dirty="0">
                <a:latin typeface="+mn-lt"/>
              </a:rPr>
              <a:t>no § 9º-A do art. 201.”</a:t>
            </a:r>
          </a:p>
        </p:txBody>
      </p:sp>
    </p:spTree>
    <p:extLst>
      <p:ext uri="{BB962C8B-B14F-4D97-AF65-F5344CB8AC3E}">
        <p14:creationId xmlns:p14="http://schemas.microsoft.com/office/powerpoint/2010/main" val="3002339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Financiamento dos RPPS</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7121660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556792"/>
            <a:ext cx="11017224" cy="1384995"/>
          </a:xfrm>
          <a:prstGeom prst="rect">
            <a:avLst/>
          </a:prstGeom>
          <a:noFill/>
        </p:spPr>
        <p:txBody>
          <a:bodyPr wrap="square" rtlCol="0">
            <a:spAutoFit/>
          </a:bodyPr>
          <a:lstStyle/>
          <a:p>
            <a:pPr algn="just"/>
            <a:r>
              <a:rPr lang="pt-BR" sz="2800" dirty="0" smtClean="0">
                <a:latin typeface="+mn-lt"/>
              </a:rPr>
              <a:t>Previsão de contribuição ordinária e extraordinária do ente federativo (art. 40) dos servidores públicos ativos, dos aposentados e pensionistas, podendo a alíquota ordinária ser progressiva ou escalonada. </a:t>
            </a:r>
            <a:endParaRPr lang="pt-BR" sz="2800" i="1"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Financiamento do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9" name="Retângulo 8"/>
          <p:cNvSpPr/>
          <p:nvPr/>
        </p:nvSpPr>
        <p:spPr>
          <a:xfrm>
            <a:off x="191344" y="3717032"/>
            <a:ext cx="1180931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de cantos arredondados 9"/>
          <p:cNvSpPr/>
          <p:nvPr/>
        </p:nvSpPr>
        <p:spPr>
          <a:xfrm>
            <a:off x="299356" y="3429001"/>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299356" y="3429001"/>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2" name="Retângulo 11"/>
          <p:cNvSpPr/>
          <p:nvPr/>
        </p:nvSpPr>
        <p:spPr>
          <a:xfrm>
            <a:off x="155340" y="3933057"/>
            <a:ext cx="11809312" cy="2554545"/>
          </a:xfrm>
          <a:prstGeom prst="rect">
            <a:avLst/>
          </a:prstGeom>
        </p:spPr>
        <p:txBody>
          <a:bodyPr wrap="square">
            <a:spAutoFit/>
          </a:bodyPr>
          <a:lstStyle/>
          <a:p>
            <a:pPr algn="just"/>
            <a:r>
              <a:rPr lang="pt-BR" sz="2000" dirty="0">
                <a:latin typeface="+mn-lt"/>
              </a:rPr>
              <a:t>§ 1º A União, os Estados, o Distrito Federal e os Municípios instituirão</a:t>
            </a:r>
            <a:r>
              <a:rPr lang="pt-BR" sz="2000" dirty="0" smtClean="0">
                <a:latin typeface="+mn-lt"/>
              </a:rPr>
              <a:t>, por </a:t>
            </a:r>
            <a:r>
              <a:rPr lang="pt-BR" sz="2000" dirty="0">
                <a:latin typeface="+mn-lt"/>
              </a:rPr>
              <a:t>meio de lei , observados os parâmetros estabelecidos na </a:t>
            </a:r>
            <a:r>
              <a:rPr lang="pt-BR" sz="2000" dirty="0" smtClean="0">
                <a:latin typeface="+mn-lt"/>
              </a:rPr>
              <a:t>lei complementar </a:t>
            </a:r>
            <a:r>
              <a:rPr lang="pt-BR" sz="2000" dirty="0">
                <a:latin typeface="+mn-lt"/>
              </a:rPr>
              <a:t>a que se refere o § 1º do art. 40, contribuições ordinárias </a:t>
            </a:r>
            <a:r>
              <a:rPr lang="pt-BR" sz="2000" dirty="0" smtClean="0">
                <a:latin typeface="+mn-lt"/>
              </a:rPr>
              <a:t>e extraordinárias</a:t>
            </a:r>
            <a:r>
              <a:rPr lang="pt-BR" sz="2000" dirty="0">
                <a:latin typeface="+mn-lt"/>
              </a:rPr>
              <a:t>, cobradas dos servidores públicos, dos aposentados e </a:t>
            </a:r>
            <a:r>
              <a:rPr lang="pt-BR" sz="2000" dirty="0" smtClean="0">
                <a:latin typeface="+mn-lt"/>
              </a:rPr>
              <a:t>dos pensionistas</a:t>
            </a:r>
            <a:r>
              <a:rPr lang="pt-BR" sz="2000" dirty="0">
                <a:latin typeface="+mn-lt"/>
              </a:rPr>
              <a:t>, em benefício destes, para o custeio do regime próprio </a:t>
            </a:r>
            <a:r>
              <a:rPr lang="pt-BR" sz="2000" dirty="0" smtClean="0">
                <a:latin typeface="+mn-lt"/>
              </a:rPr>
              <a:t>de previdência </a:t>
            </a:r>
            <a:r>
              <a:rPr lang="pt-BR" sz="2000" dirty="0">
                <a:latin typeface="+mn-lt"/>
              </a:rPr>
              <a:t>social de que trata o art. 40.</a:t>
            </a:r>
          </a:p>
          <a:p>
            <a:pPr algn="just"/>
            <a:r>
              <a:rPr lang="pt-BR" sz="2000" dirty="0">
                <a:latin typeface="+mn-lt"/>
              </a:rPr>
              <a:t>§ 1º-A A contribuição ordinária dos servidores públicos ativos, </a:t>
            </a:r>
            <a:r>
              <a:rPr lang="pt-BR" sz="2000" dirty="0" smtClean="0">
                <a:latin typeface="+mn-lt"/>
              </a:rPr>
              <a:t>dos aposentados </a:t>
            </a:r>
            <a:r>
              <a:rPr lang="pt-BR" sz="2000" dirty="0">
                <a:latin typeface="+mn-lt"/>
              </a:rPr>
              <a:t>e dos pensionistas observará os seguintes critérios</a:t>
            </a:r>
            <a:r>
              <a:rPr lang="pt-BR" sz="2000" dirty="0" smtClean="0">
                <a:latin typeface="+mn-lt"/>
              </a:rPr>
              <a:t>: </a:t>
            </a:r>
          </a:p>
          <a:p>
            <a:pPr algn="just"/>
            <a:r>
              <a:rPr lang="pt-BR" sz="2000" dirty="0" smtClean="0">
                <a:latin typeface="+mn-lt"/>
              </a:rPr>
              <a:t>I </a:t>
            </a:r>
            <a:r>
              <a:rPr lang="pt-BR" sz="2000" dirty="0">
                <a:latin typeface="+mn-lt"/>
              </a:rPr>
              <a:t>- a contribuição poderá ter alíquotas progressivas ou escalonadas, </a:t>
            </a:r>
            <a:r>
              <a:rPr lang="pt-BR" sz="2000" dirty="0" smtClean="0">
                <a:latin typeface="+mn-lt"/>
              </a:rPr>
              <a:t>de acordo </a:t>
            </a:r>
            <a:r>
              <a:rPr lang="pt-BR" sz="2000" dirty="0">
                <a:latin typeface="+mn-lt"/>
              </a:rPr>
              <a:t>com o valor da base de contribuição ou do benefício recebido;</a:t>
            </a:r>
          </a:p>
        </p:txBody>
      </p:sp>
    </p:spTree>
    <p:extLst>
      <p:ext uri="{BB962C8B-B14F-4D97-AF65-F5344CB8AC3E}">
        <p14:creationId xmlns:p14="http://schemas.microsoft.com/office/powerpoint/2010/main" val="2354424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340768"/>
            <a:ext cx="11017224" cy="1815882"/>
          </a:xfrm>
          <a:prstGeom prst="rect">
            <a:avLst/>
          </a:prstGeom>
          <a:noFill/>
        </p:spPr>
        <p:txBody>
          <a:bodyPr wrap="square" rtlCol="0">
            <a:spAutoFit/>
          </a:bodyPr>
          <a:lstStyle/>
          <a:p>
            <a:pPr algn="just"/>
            <a:r>
              <a:rPr lang="pt-BR" sz="2800" dirty="0" smtClean="0">
                <a:latin typeface="+mn-lt"/>
              </a:rPr>
              <a:t>Contribuição ordinária dos aposentados e pensionistas incidirá sobre o valor que ultrapassar o teto do RGPS e a alíquota ordinária não será inferior à contribuição dos servidores da União, exceto se não houver deficit. </a:t>
            </a:r>
            <a:endParaRPr lang="pt-BR" sz="2800" i="1"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Financiamento do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9" name="Retângulo 8"/>
          <p:cNvSpPr/>
          <p:nvPr/>
        </p:nvSpPr>
        <p:spPr>
          <a:xfrm>
            <a:off x="191344" y="3573015"/>
            <a:ext cx="1180931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de cantos arredondados 9"/>
          <p:cNvSpPr/>
          <p:nvPr/>
        </p:nvSpPr>
        <p:spPr>
          <a:xfrm>
            <a:off x="299356" y="328498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299356" y="328498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2" name="Retângulo 11"/>
          <p:cNvSpPr/>
          <p:nvPr/>
        </p:nvSpPr>
        <p:spPr>
          <a:xfrm>
            <a:off x="155340" y="3789040"/>
            <a:ext cx="11809312" cy="2862322"/>
          </a:xfrm>
          <a:prstGeom prst="rect">
            <a:avLst/>
          </a:prstGeom>
        </p:spPr>
        <p:txBody>
          <a:bodyPr wrap="square">
            <a:spAutoFit/>
          </a:bodyPr>
          <a:lstStyle/>
          <a:p>
            <a:pPr algn="just"/>
            <a:r>
              <a:rPr lang="pt-BR" sz="2000" dirty="0">
                <a:latin typeface="+mn-lt"/>
              </a:rPr>
              <a:t>II - a contribuição incidirá, em relação aos aposentados e </a:t>
            </a:r>
            <a:r>
              <a:rPr lang="pt-BR" sz="2000" dirty="0" smtClean="0">
                <a:latin typeface="+mn-lt"/>
              </a:rPr>
              <a:t>aos pensionistas</a:t>
            </a:r>
            <a:r>
              <a:rPr lang="pt-BR" sz="2000" dirty="0">
                <a:latin typeface="+mn-lt"/>
              </a:rPr>
              <a:t>, sobre o valor dos proventos de aposentadoria e de pensões </a:t>
            </a:r>
            <a:r>
              <a:rPr lang="pt-BR" sz="2000" dirty="0" smtClean="0">
                <a:latin typeface="+mn-lt"/>
              </a:rPr>
              <a:t>que superem </a:t>
            </a:r>
            <a:r>
              <a:rPr lang="pt-BR" sz="2000" dirty="0">
                <a:latin typeface="+mn-lt"/>
              </a:rPr>
              <a:t>o limite máximo estabelecido para os benefícios do Regime Geral de</a:t>
            </a:r>
          </a:p>
          <a:p>
            <a:pPr algn="just"/>
            <a:r>
              <a:rPr lang="pt-BR" sz="2000" dirty="0">
                <a:latin typeface="+mn-lt"/>
              </a:rPr>
              <a:t>Previdência Social; </a:t>
            </a:r>
            <a:r>
              <a:rPr lang="pt-BR" sz="2000" dirty="0" smtClean="0">
                <a:latin typeface="+mn-lt"/>
              </a:rPr>
              <a:t>e </a:t>
            </a:r>
            <a:endParaRPr lang="pt-BR" sz="2000" dirty="0">
              <a:latin typeface="+mn-lt"/>
            </a:endParaRPr>
          </a:p>
          <a:p>
            <a:pPr algn="just"/>
            <a:r>
              <a:rPr lang="pt-BR" sz="2000" dirty="0">
                <a:latin typeface="+mn-lt"/>
              </a:rPr>
              <a:t>III - a contribuição instituída pelos Estados, pelo Distrito Federal e </a:t>
            </a:r>
            <a:r>
              <a:rPr lang="pt-BR" sz="2000" dirty="0" smtClean="0">
                <a:latin typeface="+mn-lt"/>
              </a:rPr>
              <a:t>pelos Municípios </a:t>
            </a:r>
            <a:r>
              <a:rPr lang="pt-BR" sz="2000" dirty="0">
                <a:latin typeface="+mn-lt"/>
              </a:rPr>
              <a:t>não terá alíquota inferior à contribuição dos servidores da União</a:t>
            </a:r>
            <a:r>
              <a:rPr lang="pt-BR" sz="2000" dirty="0" smtClean="0">
                <a:latin typeface="+mn-lt"/>
              </a:rPr>
              <a:t>, exceto </a:t>
            </a:r>
            <a:r>
              <a:rPr lang="pt-BR" sz="2000" dirty="0">
                <a:latin typeface="+mn-lt"/>
              </a:rPr>
              <a:t>se demonstrado que o respectivo regime próprio de previdência </a:t>
            </a:r>
            <a:r>
              <a:rPr lang="pt-BR" sz="2000" dirty="0" smtClean="0">
                <a:latin typeface="+mn-lt"/>
              </a:rPr>
              <a:t>social não </a:t>
            </a:r>
            <a:r>
              <a:rPr lang="pt-BR" sz="2000" dirty="0">
                <a:latin typeface="+mn-lt"/>
              </a:rPr>
              <a:t>possui deficit atuarial a ser equacionado, hipótese em que a alíquota </a:t>
            </a:r>
            <a:r>
              <a:rPr lang="pt-BR" sz="2000" dirty="0" smtClean="0">
                <a:latin typeface="+mn-lt"/>
              </a:rPr>
              <a:t>não poderá </a:t>
            </a:r>
            <a:r>
              <a:rPr lang="pt-BR" sz="2000" dirty="0">
                <a:latin typeface="+mn-lt"/>
              </a:rPr>
              <a:t>ser inferior às alíquotas aplicáveis ao Regime Geral de </a:t>
            </a:r>
            <a:r>
              <a:rPr lang="pt-BR" sz="2000" dirty="0" smtClean="0">
                <a:latin typeface="+mn-lt"/>
              </a:rPr>
              <a:t>Previdência Social.</a:t>
            </a:r>
          </a:p>
          <a:p>
            <a:pPr algn="just"/>
            <a:r>
              <a:rPr lang="pt-BR" sz="2000" dirty="0">
                <a:latin typeface="+mn-lt"/>
              </a:rPr>
              <a:t>§ 1º-B Para fins do disposto no inciso III do § 1º-A, não será </a:t>
            </a:r>
            <a:r>
              <a:rPr lang="pt-BR" sz="2000" dirty="0" smtClean="0">
                <a:latin typeface="+mn-lt"/>
              </a:rPr>
              <a:t>considerada como </a:t>
            </a:r>
            <a:r>
              <a:rPr lang="pt-BR" sz="2000" dirty="0">
                <a:latin typeface="+mn-lt"/>
              </a:rPr>
              <a:t>ausência de deficit a mera implementação de segregação da massa </a:t>
            </a:r>
            <a:r>
              <a:rPr lang="pt-BR" sz="2000" dirty="0" smtClean="0">
                <a:latin typeface="+mn-lt"/>
              </a:rPr>
              <a:t>de segurados</a:t>
            </a:r>
            <a:endParaRPr lang="pt-BR" sz="2000" dirty="0">
              <a:latin typeface="+mn-lt"/>
            </a:endParaRPr>
          </a:p>
        </p:txBody>
      </p:sp>
    </p:spTree>
    <p:extLst>
      <p:ext uri="{BB962C8B-B14F-4D97-AF65-F5344CB8AC3E}">
        <p14:creationId xmlns:p14="http://schemas.microsoft.com/office/powerpoint/2010/main" val="1861693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200456" y="678175"/>
            <a:ext cx="1800200" cy="158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 xmlns:a16="http://schemas.microsoft.com/office/drawing/2014/main" id="{F793ECA1-E25F-2745-A6C0-F8DF81E99EA1}"/>
              </a:ext>
            </a:extLst>
          </p:cNvPr>
          <p:cNvSpPr txBox="1"/>
          <p:nvPr/>
        </p:nvSpPr>
        <p:spPr>
          <a:xfrm>
            <a:off x="407368" y="620688"/>
            <a:ext cx="11377264" cy="2246769"/>
          </a:xfrm>
          <a:prstGeom prst="rect">
            <a:avLst/>
          </a:prstGeom>
          <a:noFill/>
        </p:spPr>
        <p:txBody>
          <a:bodyPr wrap="square" rtlCol="0">
            <a:spAutoFit/>
          </a:bodyPr>
          <a:lstStyle/>
          <a:p>
            <a:pPr algn="just"/>
            <a:r>
              <a:rPr lang="pt-BR" sz="2800" dirty="0" smtClean="0">
                <a:latin typeface="+mn-lt"/>
              </a:rPr>
              <a:t>A contribuição extraordinária dos ativos, aposentados e pensionistas dependerá da comprovação de existência de deficit atuarial e será exclusiva para sua amortização, por prazo determinado</a:t>
            </a:r>
            <a:r>
              <a:rPr lang="pt-BR" sz="2800" dirty="0">
                <a:latin typeface="+mn-lt"/>
              </a:rPr>
              <a:t>, </a:t>
            </a:r>
            <a:r>
              <a:rPr lang="pt-BR" sz="2800" dirty="0" smtClean="0">
                <a:latin typeface="+mn-lt"/>
              </a:rPr>
              <a:t>podendo ser </a:t>
            </a:r>
            <a:r>
              <a:rPr lang="pt-BR" sz="2800" dirty="0">
                <a:latin typeface="+mn-lt"/>
              </a:rPr>
              <a:t>diferenciada pela condição de servidor ativo, aposentado ou pensionista, histórico contributivo, regra de cálculo do benefício ou valor recebido</a:t>
            </a:r>
            <a:endParaRPr lang="pt-BR" sz="2800" i="1" dirty="0">
              <a:latin typeface="+mn-lt"/>
            </a:endParaRPr>
          </a:p>
        </p:txBody>
      </p:sp>
      <p:sp>
        <p:nvSpPr>
          <p:cNvPr id="6" name="CaixaDeTexto 5"/>
          <p:cNvSpPr txBox="1"/>
          <p:nvPr/>
        </p:nvSpPr>
        <p:spPr>
          <a:xfrm>
            <a:off x="-96688" y="-48732"/>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Financiamento do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3140967"/>
            <a:ext cx="11809312" cy="3621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de cantos arredondados 8"/>
          <p:cNvSpPr/>
          <p:nvPr/>
        </p:nvSpPr>
        <p:spPr>
          <a:xfrm>
            <a:off x="299356" y="285293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299356" y="285293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1" name="Retângulo 10"/>
          <p:cNvSpPr/>
          <p:nvPr/>
        </p:nvSpPr>
        <p:spPr>
          <a:xfrm>
            <a:off x="155340" y="3284984"/>
            <a:ext cx="11809312" cy="3477875"/>
          </a:xfrm>
          <a:prstGeom prst="rect">
            <a:avLst/>
          </a:prstGeom>
        </p:spPr>
        <p:txBody>
          <a:bodyPr wrap="square">
            <a:spAutoFit/>
          </a:bodyPr>
          <a:lstStyle/>
          <a:p>
            <a:pPr algn="just"/>
            <a:r>
              <a:rPr lang="pt-BR" sz="2000" dirty="0">
                <a:latin typeface="+mn-lt"/>
              </a:rPr>
              <a:t>§ 1º-C A contribuição extraordinária dos servidores públicos ativos, </a:t>
            </a:r>
            <a:r>
              <a:rPr lang="pt-BR" sz="2000" dirty="0" smtClean="0">
                <a:latin typeface="+mn-lt"/>
              </a:rPr>
              <a:t>dos aposentados </a:t>
            </a:r>
            <a:r>
              <a:rPr lang="pt-BR" sz="2000" dirty="0">
                <a:latin typeface="+mn-lt"/>
              </a:rPr>
              <a:t>e dos pensionistas observará os seguintes critérios:</a:t>
            </a:r>
          </a:p>
          <a:p>
            <a:pPr algn="just"/>
            <a:r>
              <a:rPr lang="pt-BR" sz="2000" dirty="0">
                <a:latin typeface="+mn-lt"/>
              </a:rPr>
              <a:t>I - dependerá da comprovação da existência de deficit atuarial e </a:t>
            </a:r>
            <a:r>
              <a:rPr lang="pt-BR" sz="2000" dirty="0" smtClean="0">
                <a:latin typeface="+mn-lt"/>
              </a:rPr>
              <a:t>será estabelecida </a:t>
            </a:r>
            <a:r>
              <a:rPr lang="pt-BR" sz="2000" dirty="0">
                <a:latin typeface="+mn-lt"/>
              </a:rPr>
              <a:t>exclusivamente para promover seu equacionamento, por </a:t>
            </a:r>
            <a:r>
              <a:rPr lang="pt-BR" sz="2000" dirty="0" smtClean="0">
                <a:latin typeface="+mn-lt"/>
              </a:rPr>
              <a:t>prazo determinado</a:t>
            </a:r>
            <a:r>
              <a:rPr lang="pt-BR" sz="2000" dirty="0">
                <a:latin typeface="+mn-lt"/>
              </a:rPr>
              <a:t>, e em conjunto com outras medidas para equacionamento </a:t>
            </a:r>
            <a:r>
              <a:rPr lang="pt-BR" sz="2000" dirty="0" smtClean="0">
                <a:latin typeface="+mn-lt"/>
              </a:rPr>
              <a:t>do deficit</a:t>
            </a:r>
            <a:r>
              <a:rPr lang="pt-BR" sz="2000" dirty="0">
                <a:latin typeface="+mn-lt"/>
              </a:rPr>
              <a:t>, observado o disposto no inciso III do § 1º do art. 40; e</a:t>
            </a:r>
          </a:p>
          <a:p>
            <a:pPr algn="just"/>
            <a:r>
              <a:rPr lang="pt-BR" sz="2000" dirty="0">
                <a:latin typeface="+mn-lt"/>
              </a:rPr>
              <a:t>II - poderá ter alíquotas diferenciadas com base nos seguintes critérios</a:t>
            </a:r>
            <a:r>
              <a:rPr lang="pt-BR" sz="2000" dirty="0" smtClean="0">
                <a:latin typeface="+mn-lt"/>
              </a:rPr>
              <a:t>, sem </a:t>
            </a:r>
            <a:r>
              <a:rPr lang="pt-BR" sz="2000" dirty="0">
                <a:latin typeface="+mn-lt"/>
              </a:rPr>
              <a:t>prejuízo de outros que venham a ser definidos pela lei complementar </a:t>
            </a:r>
            <a:r>
              <a:rPr lang="pt-BR" sz="2000" dirty="0" smtClean="0">
                <a:latin typeface="+mn-lt"/>
              </a:rPr>
              <a:t>de que </a:t>
            </a:r>
            <a:r>
              <a:rPr lang="pt-BR" sz="2000" dirty="0">
                <a:latin typeface="+mn-lt"/>
              </a:rPr>
              <a:t>trata o § 1º do art. 40:</a:t>
            </a:r>
          </a:p>
          <a:p>
            <a:pPr algn="just"/>
            <a:r>
              <a:rPr lang="pt-BR" sz="2000" dirty="0">
                <a:latin typeface="+mn-lt"/>
              </a:rPr>
              <a:t>a) a condição de servidor público ativo, aposentado ou pensionista;</a:t>
            </a:r>
          </a:p>
          <a:p>
            <a:pPr algn="just"/>
            <a:r>
              <a:rPr lang="pt-BR" sz="2000" dirty="0">
                <a:latin typeface="+mn-lt"/>
              </a:rPr>
              <a:t>b) o histórico contributivo ao regime próprio de previdência social;</a:t>
            </a:r>
          </a:p>
          <a:p>
            <a:pPr algn="just"/>
            <a:r>
              <a:rPr lang="pt-BR" sz="2000" dirty="0">
                <a:latin typeface="+mn-lt"/>
              </a:rPr>
              <a:t>c) a regra de cálculo do benefício de aposentadoria ou de </a:t>
            </a:r>
            <a:r>
              <a:rPr lang="pt-BR" sz="2000" dirty="0" smtClean="0">
                <a:latin typeface="+mn-lt"/>
              </a:rPr>
              <a:t>pensão implementado</a:t>
            </a:r>
            <a:r>
              <a:rPr lang="pt-BR" sz="2000" dirty="0">
                <a:latin typeface="+mn-lt"/>
              </a:rPr>
              <a:t>; e</a:t>
            </a:r>
          </a:p>
          <a:p>
            <a:pPr algn="just"/>
            <a:r>
              <a:rPr lang="pt-BR" sz="2000" dirty="0">
                <a:latin typeface="+mn-lt"/>
              </a:rPr>
              <a:t>d) o valor da base de contribuição ou do benefício recebido.</a:t>
            </a:r>
          </a:p>
        </p:txBody>
      </p:sp>
    </p:spTree>
    <p:extLst>
      <p:ext uri="{BB962C8B-B14F-4D97-AF65-F5344CB8AC3E}">
        <p14:creationId xmlns:p14="http://schemas.microsoft.com/office/powerpoint/2010/main" val="4198769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469102"/>
            <a:ext cx="11017224" cy="1815882"/>
          </a:xfrm>
          <a:prstGeom prst="rect">
            <a:avLst/>
          </a:prstGeom>
          <a:noFill/>
        </p:spPr>
        <p:txBody>
          <a:bodyPr wrap="square" rtlCol="0">
            <a:spAutoFit/>
          </a:bodyPr>
          <a:lstStyle/>
          <a:p>
            <a:pPr algn="just"/>
            <a:r>
              <a:rPr lang="pt-BR" sz="2800" dirty="0" smtClean="0">
                <a:latin typeface="+mn-lt"/>
              </a:rPr>
              <a:t>Para fins de equacionamento do deficit atuarial, poderá a lei complementar autorizar a ampliação da base das contribuições extraordinárias dos aposentados e pensionistas para alcançar o valor que supere um salário mínimo. </a:t>
            </a:r>
            <a:endParaRPr lang="pt-BR" sz="2800" i="1"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Financiamento do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9" name="Retângulo 8"/>
          <p:cNvSpPr/>
          <p:nvPr/>
        </p:nvSpPr>
        <p:spPr>
          <a:xfrm>
            <a:off x="191344" y="4725143"/>
            <a:ext cx="11809312" cy="1944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de cantos arredondados 9"/>
          <p:cNvSpPr/>
          <p:nvPr/>
        </p:nvSpPr>
        <p:spPr>
          <a:xfrm>
            <a:off x="299356" y="443711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299356" y="443711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2" name="Retângulo 11"/>
          <p:cNvSpPr/>
          <p:nvPr/>
        </p:nvSpPr>
        <p:spPr>
          <a:xfrm>
            <a:off x="155340" y="4941168"/>
            <a:ext cx="11809312" cy="1631216"/>
          </a:xfrm>
          <a:prstGeom prst="rect">
            <a:avLst/>
          </a:prstGeom>
        </p:spPr>
        <p:txBody>
          <a:bodyPr wrap="square">
            <a:spAutoFit/>
          </a:bodyPr>
          <a:lstStyle/>
          <a:p>
            <a:pPr algn="just"/>
            <a:r>
              <a:rPr lang="pt-BR" sz="2000" dirty="0">
                <a:latin typeface="+mn-lt"/>
              </a:rPr>
              <a:t>§ 1º-D Excepcionalmente, poderá ser autorizado, nos termos da </a:t>
            </a:r>
            <a:r>
              <a:rPr lang="pt-BR" sz="2000" dirty="0" smtClean="0">
                <a:latin typeface="+mn-lt"/>
              </a:rPr>
              <a:t>lei complementar </a:t>
            </a:r>
            <a:r>
              <a:rPr lang="pt-BR" sz="2000" dirty="0">
                <a:latin typeface="+mn-lt"/>
              </a:rPr>
              <a:t>de que trata o § 1º do art. 40 e conforme os critérios e </a:t>
            </a:r>
            <a:r>
              <a:rPr lang="pt-BR" sz="2000" dirty="0" smtClean="0">
                <a:latin typeface="+mn-lt"/>
              </a:rPr>
              <a:t>os parâmetros </a:t>
            </a:r>
            <a:r>
              <a:rPr lang="pt-BR" sz="2000" dirty="0">
                <a:latin typeface="+mn-lt"/>
              </a:rPr>
              <a:t>nela definidos, que lei do ente federativo amplie a base </a:t>
            </a:r>
            <a:r>
              <a:rPr lang="pt-BR" sz="2000" dirty="0" smtClean="0">
                <a:latin typeface="+mn-lt"/>
              </a:rPr>
              <a:t>das contribuições </a:t>
            </a:r>
            <a:r>
              <a:rPr lang="pt-BR" sz="2000" dirty="0">
                <a:latin typeface="+mn-lt"/>
              </a:rPr>
              <a:t>extraordinárias dos aposentados e dos pensionistas, </a:t>
            </a:r>
            <a:r>
              <a:rPr lang="pt-BR" sz="2000" dirty="0" smtClean="0">
                <a:latin typeface="+mn-lt"/>
              </a:rPr>
              <a:t>por período </a:t>
            </a:r>
            <a:r>
              <a:rPr lang="pt-BR" sz="2000" dirty="0">
                <a:latin typeface="+mn-lt"/>
              </a:rPr>
              <a:t>determinado e para fins de equacionamento do deficit atuarial de </a:t>
            </a:r>
            <a:r>
              <a:rPr lang="pt-BR" sz="2000" dirty="0" smtClean="0">
                <a:latin typeface="+mn-lt"/>
              </a:rPr>
              <a:t>seu regime </a:t>
            </a:r>
            <a:r>
              <a:rPr lang="pt-BR" sz="2000" dirty="0">
                <a:latin typeface="+mn-lt"/>
              </a:rPr>
              <a:t>próprio de previdência social, de forma a alcançar o valor dos</a:t>
            </a:r>
          </a:p>
          <a:p>
            <a:pPr algn="just"/>
            <a:r>
              <a:rPr lang="pt-BR" sz="2000" dirty="0">
                <a:latin typeface="+mn-lt"/>
              </a:rPr>
              <a:t>proventos de aposentadoria e de pensões que superem um salário-mínimo.</a:t>
            </a:r>
          </a:p>
        </p:txBody>
      </p:sp>
    </p:spTree>
    <p:extLst>
      <p:ext uri="{BB962C8B-B14F-4D97-AF65-F5344CB8AC3E}">
        <p14:creationId xmlns:p14="http://schemas.microsoft.com/office/powerpoint/2010/main" val="1591406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259360031"/>
              </p:ext>
            </p:extLst>
          </p:nvPr>
        </p:nvGraphicFramePr>
        <p:xfrm>
          <a:off x="7753" y="0"/>
          <a:ext cx="12240000" cy="687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8" name="Imagem 1037"/>
          <p:cNvPicPr>
            <a:picLocks noChangeAspect="1"/>
          </p:cNvPicPr>
          <p:nvPr/>
        </p:nvPicPr>
        <p:blipFill>
          <a:blip r:embed="rId7"/>
          <a:stretch>
            <a:fillRect/>
          </a:stretch>
        </p:blipFill>
        <p:spPr>
          <a:xfrm>
            <a:off x="7159222" y="2486057"/>
            <a:ext cx="2088232" cy="2389001"/>
          </a:xfrm>
          <a:prstGeom prst="rect">
            <a:avLst/>
          </a:prstGeom>
        </p:spPr>
      </p:pic>
      <p:pic>
        <p:nvPicPr>
          <p:cNvPr id="1039" name="Imagem 1038"/>
          <p:cNvPicPr>
            <a:picLocks noChangeAspect="1"/>
          </p:cNvPicPr>
          <p:nvPr/>
        </p:nvPicPr>
        <p:blipFill>
          <a:blip r:embed="rId8"/>
          <a:stretch>
            <a:fillRect/>
          </a:stretch>
        </p:blipFill>
        <p:spPr>
          <a:xfrm>
            <a:off x="1631628" y="579269"/>
            <a:ext cx="2095126" cy="2386116"/>
          </a:xfrm>
          <a:prstGeom prst="rect">
            <a:avLst/>
          </a:prstGeom>
        </p:spPr>
      </p:pic>
      <p:pic>
        <p:nvPicPr>
          <p:cNvPr id="1040" name="Imagem 1039"/>
          <p:cNvPicPr>
            <a:picLocks noChangeAspect="1"/>
          </p:cNvPicPr>
          <p:nvPr/>
        </p:nvPicPr>
        <p:blipFill>
          <a:blip r:embed="rId9"/>
          <a:stretch>
            <a:fillRect/>
          </a:stretch>
        </p:blipFill>
        <p:spPr>
          <a:xfrm>
            <a:off x="1677200" y="3926455"/>
            <a:ext cx="2049554" cy="2176855"/>
          </a:xfrm>
          <a:prstGeom prst="rect">
            <a:avLst/>
          </a:prstGeom>
        </p:spPr>
      </p:pic>
      <p:pic>
        <p:nvPicPr>
          <p:cNvPr id="1041" name="Imagem 1040"/>
          <p:cNvPicPr>
            <a:picLocks noChangeAspect="1"/>
          </p:cNvPicPr>
          <p:nvPr/>
        </p:nvPicPr>
        <p:blipFill>
          <a:blip r:embed="rId10"/>
          <a:stretch>
            <a:fillRect/>
          </a:stretch>
        </p:blipFill>
        <p:spPr>
          <a:xfrm>
            <a:off x="8532232" y="4416273"/>
            <a:ext cx="2048444" cy="2420888"/>
          </a:xfrm>
          <a:prstGeom prst="rect">
            <a:avLst/>
          </a:prstGeom>
        </p:spPr>
      </p:pic>
      <p:pic>
        <p:nvPicPr>
          <p:cNvPr id="1042" name="Imagem 1041"/>
          <p:cNvPicPr>
            <a:picLocks noChangeAspect="1"/>
          </p:cNvPicPr>
          <p:nvPr/>
        </p:nvPicPr>
        <p:blipFill>
          <a:blip r:embed="rId11"/>
          <a:stretch>
            <a:fillRect/>
          </a:stretch>
        </p:blipFill>
        <p:spPr>
          <a:xfrm>
            <a:off x="7267112" y="157326"/>
            <a:ext cx="1980342" cy="2249856"/>
          </a:xfrm>
          <a:prstGeom prst="rect">
            <a:avLst/>
          </a:prstGeom>
        </p:spPr>
      </p:pic>
      <p:sp>
        <p:nvSpPr>
          <p:cNvPr id="9" name="Título 1"/>
          <p:cNvSpPr>
            <a:spLocks noGrp="1"/>
          </p:cNvSpPr>
          <p:nvPr>
            <p:ph type="ctrTitle"/>
          </p:nvPr>
        </p:nvSpPr>
        <p:spPr>
          <a:xfrm>
            <a:off x="7753" y="-1736"/>
            <a:ext cx="5500682" cy="530415"/>
          </a:xfrm>
        </p:spPr>
        <p:txBody>
          <a:bodyPr/>
          <a:lstStyle/>
          <a:p>
            <a:r>
              <a:rPr lang="pt-BR" sz="3800" b="1" dirty="0" smtClean="0">
                <a:solidFill>
                  <a:schemeClr val="accent3">
                    <a:lumMod val="50000"/>
                  </a:schemeClr>
                </a:solidFill>
                <a:latin typeface="Gisha" panose="020B0502040204020203" pitchFamily="34" charset="-79"/>
                <a:cs typeface="Gisha" panose="020B0502040204020203" pitchFamily="34" charset="-79"/>
              </a:rPr>
              <a:t>QUEM É QUEM</a:t>
            </a:r>
            <a:endParaRPr lang="pt-BR" sz="3800" b="1" dirty="0">
              <a:solidFill>
                <a:schemeClr val="accent3">
                  <a:lumMod val="50000"/>
                </a:schemeClr>
              </a:solidFill>
              <a:latin typeface="Gisha" panose="020B0502040204020203" pitchFamily="34" charset="-79"/>
              <a:cs typeface="Gisha" panose="020B0502040204020203" pitchFamily="34" charset="-79"/>
            </a:endParaRPr>
          </a:p>
        </p:txBody>
      </p:sp>
      <p:sp>
        <p:nvSpPr>
          <p:cNvPr id="3" name="CaixaDeTexto 2"/>
          <p:cNvSpPr txBox="1"/>
          <p:nvPr/>
        </p:nvSpPr>
        <p:spPr>
          <a:xfrm>
            <a:off x="9247454" y="1334444"/>
            <a:ext cx="2387466" cy="338554"/>
          </a:xfrm>
          <a:prstGeom prst="rect">
            <a:avLst/>
          </a:prstGeom>
          <a:noFill/>
        </p:spPr>
        <p:txBody>
          <a:bodyPr wrap="square" rtlCol="0">
            <a:spAutoFit/>
          </a:bodyPr>
          <a:lstStyle/>
          <a:p>
            <a:r>
              <a:rPr lang="pt-BR" sz="1600" dirty="0" smtClean="0"/>
              <a:t>ROGÉRIO MARINHO</a:t>
            </a:r>
            <a:endParaRPr lang="pt-BR" sz="1600" dirty="0"/>
          </a:p>
        </p:txBody>
      </p:sp>
      <p:sp>
        <p:nvSpPr>
          <p:cNvPr id="11" name="CaixaDeTexto 10"/>
          <p:cNvSpPr txBox="1"/>
          <p:nvPr/>
        </p:nvSpPr>
        <p:spPr>
          <a:xfrm>
            <a:off x="483122" y="1382578"/>
            <a:ext cx="1152128" cy="830997"/>
          </a:xfrm>
          <a:prstGeom prst="rect">
            <a:avLst/>
          </a:prstGeom>
          <a:noFill/>
        </p:spPr>
        <p:txBody>
          <a:bodyPr wrap="square" rtlCol="0">
            <a:spAutoFit/>
          </a:bodyPr>
          <a:lstStyle/>
          <a:p>
            <a:r>
              <a:rPr lang="pt-BR" sz="1600" dirty="0" smtClean="0"/>
              <a:t>BRUNO BIANCO LEAL</a:t>
            </a:r>
            <a:endParaRPr lang="pt-BR" sz="1600" dirty="0"/>
          </a:p>
        </p:txBody>
      </p:sp>
      <p:sp>
        <p:nvSpPr>
          <p:cNvPr id="12" name="CaixaDeTexto 11"/>
          <p:cNvSpPr txBox="1"/>
          <p:nvPr/>
        </p:nvSpPr>
        <p:spPr>
          <a:xfrm>
            <a:off x="9247454" y="3287474"/>
            <a:ext cx="2387466" cy="338554"/>
          </a:xfrm>
          <a:prstGeom prst="rect">
            <a:avLst/>
          </a:prstGeom>
          <a:noFill/>
        </p:spPr>
        <p:txBody>
          <a:bodyPr wrap="square" rtlCol="0">
            <a:spAutoFit/>
          </a:bodyPr>
          <a:lstStyle/>
          <a:p>
            <a:r>
              <a:rPr lang="pt-BR" sz="1600" dirty="0" smtClean="0"/>
              <a:t>LEONARDO ROLIM</a:t>
            </a:r>
            <a:endParaRPr lang="pt-BR" sz="1600" dirty="0"/>
          </a:p>
        </p:txBody>
      </p:sp>
      <p:sp>
        <p:nvSpPr>
          <p:cNvPr id="13" name="CaixaDeTexto 12"/>
          <p:cNvSpPr txBox="1"/>
          <p:nvPr/>
        </p:nvSpPr>
        <p:spPr>
          <a:xfrm>
            <a:off x="1088991" y="6151096"/>
            <a:ext cx="3338205" cy="338554"/>
          </a:xfrm>
          <a:prstGeom prst="rect">
            <a:avLst/>
          </a:prstGeom>
          <a:noFill/>
        </p:spPr>
        <p:txBody>
          <a:bodyPr wrap="square" rtlCol="0">
            <a:spAutoFit/>
          </a:bodyPr>
          <a:lstStyle/>
          <a:p>
            <a:r>
              <a:rPr lang="pt-BR" sz="1600" dirty="0" smtClean="0"/>
              <a:t>NARLON GUTIERRE NOGUEIRA</a:t>
            </a:r>
            <a:endParaRPr lang="pt-BR" sz="1600" dirty="0"/>
          </a:p>
        </p:txBody>
      </p:sp>
      <p:sp>
        <p:nvSpPr>
          <p:cNvPr id="14" name="CaixaDeTexto 13"/>
          <p:cNvSpPr txBox="1"/>
          <p:nvPr/>
        </p:nvSpPr>
        <p:spPr>
          <a:xfrm>
            <a:off x="10580676" y="5099142"/>
            <a:ext cx="1757377" cy="584775"/>
          </a:xfrm>
          <a:prstGeom prst="rect">
            <a:avLst/>
          </a:prstGeom>
          <a:noFill/>
        </p:spPr>
        <p:txBody>
          <a:bodyPr wrap="square" rtlCol="0">
            <a:spAutoFit/>
          </a:bodyPr>
          <a:lstStyle/>
          <a:p>
            <a:r>
              <a:rPr lang="pt-BR" sz="1600" dirty="0" smtClean="0"/>
              <a:t>ALLEX ALBERT RODRIGUES</a:t>
            </a:r>
            <a:endParaRPr lang="pt-BR" sz="1600" dirty="0"/>
          </a:p>
        </p:txBody>
      </p:sp>
    </p:spTree>
    <p:extLst>
      <p:ext uri="{BB962C8B-B14F-4D97-AF65-F5344CB8AC3E}">
        <p14:creationId xmlns:p14="http://schemas.microsoft.com/office/powerpoint/2010/main" val="28189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P spid="11"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Fortalecimento dos RPPS</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5705365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412776"/>
            <a:ext cx="11017224" cy="2677656"/>
          </a:xfrm>
          <a:prstGeom prst="rect">
            <a:avLst/>
          </a:prstGeom>
          <a:noFill/>
        </p:spPr>
        <p:txBody>
          <a:bodyPr wrap="square" rtlCol="0">
            <a:spAutoFit/>
          </a:bodyPr>
          <a:lstStyle/>
          <a:p>
            <a:pPr algn="just"/>
            <a:r>
              <a:rPr lang="pt-BR" sz="2800" dirty="0" smtClean="0">
                <a:latin typeface="+mn-lt"/>
              </a:rPr>
              <a:t>Vedação constitucional no art. 167 para: </a:t>
            </a:r>
          </a:p>
          <a:p>
            <a:pPr algn="just"/>
            <a:r>
              <a:rPr lang="pt-BR" sz="2800" dirty="0" smtClean="0">
                <a:latin typeface="+mn-lt"/>
              </a:rPr>
              <a:t>a) utilização dos recursos previdenciários com outra finalidade que não o pagamento dos benefícios dos respectivos fundos; e </a:t>
            </a:r>
          </a:p>
          <a:p>
            <a:pPr algn="just"/>
            <a:r>
              <a:rPr lang="pt-BR" sz="2800" dirty="0" smtClean="0">
                <a:latin typeface="+mn-lt"/>
              </a:rPr>
              <a:t>b) transferências </a:t>
            </a:r>
            <a:r>
              <a:rPr lang="pt-BR" sz="2800" dirty="0">
                <a:latin typeface="+mn-lt"/>
              </a:rPr>
              <a:t>voluntárias aos entes que descumprirem as normas gerais dos RPPS. </a:t>
            </a:r>
          </a:p>
          <a:p>
            <a:pPr algn="just"/>
            <a:endParaRPr lang="pt-BR" sz="2800" i="1"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Fortalecimento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8" name="Retângulo 7"/>
          <p:cNvSpPr/>
          <p:nvPr/>
        </p:nvSpPr>
        <p:spPr>
          <a:xfrm>
            <a:off x="191344" y="4077071"/>
            <a:ext cx="11809312" cy="2668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de cantos arredondados 8"/>
          <p:cNvSpPr/>
          <p:nvPr/>
        </p:nvSpPr>
        <p:spPr>
          <a:xfrm>
            <a:off x="299356" y="378904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299356" y="378904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1" name="Retângulo 10"/>
          <p:cNvSpPr/>
          <p:nvPr/>
        </p:nvSpPr>
        <p:spPr>
          <a:xfrm>
            <a:off x="155340" y="4221088"/>
            <a:ext cx="11809312" cy="2554545"/>
          </a:xfrm>
          <a:prstGeom prst="rect">
            <a:avLst/>
          </a:prstGeom>
        </p:spPr>
        <p:txBody>
          <a:bodyPr wrap="square">
            <a:spAutoFit/>
          </a:bodyPr>
          <a:lstStyle/>
          <a:p>
            <a:pPr algn="just"/>
            <a:r>
              <a:rPr lang="pt-BR" sz="2000" dirty="0">
                <a:latin typeface="+mn-lt"/>
              </a:rPr>
              <a:t>XII - na forma estabelecida na lei complementar prevista no § 1º do art</a:t>
            </a:r>
            <a:r>
              <a:rPr lang="pt-BR" sz="2000" dirty="0" smtClean="0">
                <a:latin typeface="+mn-lt"/>
              </a:rPr>
              <a:t>. 40</a:t>
            </a:r>
            <a:r>
              <a:rPr lang="pt-BR" sz="2000" dirty="0">
                <a:latin typeface="+mn-lt"/>
              </a:rPr>
              <a:t>, a utilização de recursos do regime próprio de previdência social de </a:t>
            </a:r>
            <a:r>
              <a:rPr lang="pt-BR" sz="2000" dirty="0" smtClean="0">
                <a:latin typeface="+mn-lt"/>
              </a:rPr>
              <a:t>que trata </a:t>
            </a:r>
            <a:r>
              <a:rPr lang="pt-BR" sz="2000" dirty="0">
                <a:latin typeface="+mn-lt"/>
              </a:rPr>
              <a:t>o art. 40, incluídos os valores integrantes dos fundos previstos no art.</a:t>
            </a:r>
          </a:p>
          <a:p>
            <a:pPr algn="just"/>
            <a:r>
              <a:rPr lang="pt-BR" sz="2000" dirty="0">
                <a:latin typeface="+mn-lt"/>
              </a:rPr>
              <a:t>249, para a realização de despesas distintas do pagamento dos </a:t>
            </a:r>
            <a:r>
              <a:rPr lang="pt-BR" sz="2000" dirty="0" smtClean="0">
                <a:latin typeface="+mn-lt"/>
              </a:rPr>
              <a:t>benefícios previdenciários </a:t>
            </a:r>
            <a:r>
              <a:rPr lang="pt-BR" sz="2000" dirty="0">
                <a:latin typeface="+mn-lt"/>
              </a:rPr>
              <a:t>do respectivo fundo vinculado àquele regime e das </a:t>
            </a:r>
            <a:r>
              <a:rPr lang="pt-BR" sz="2000" dirty="0" smtClean="0">
                <a:latin typeface="+mn-lt"/>
              </a:rPr>
              <a:t>despesas necessárias </a:t>
            </a:r>
            <a:r>
              <a:rPr lang="pt-BR" sz="2000" dirty="0">
                <a:latin typeface="+mn-lt"/>
              </a:rPr>
              <a:t>à sua organização e ao seu </a:t>
            </a:r>
            <a:r>
              <a:rPr lang="pt-BR" sz="2000" dirty="0" smtClean="0">
                <a:latin typeface="+mn-lt"/>
              </a:rPr>
              <a:t>funcionamento; e</a:t>
            </a:r>
          </a:p>
          <a:p>
            <a:pPr algn="just"/>
            <a:r>
              <a:rPr lang="pt-BR" sz="2000" dirty="0">
                <a:latin typeface="+mn-lt"/>
              </a:rPr>
              <a:t>XIII - a transferência voluntária de recursos pela União, a concessão </a:t>
            </a:r>
            <a:r>
              <a:rPr lang="pt-BR" sz="2000" dirty="0" smtClean="0">
                <a:latin typeface="+mn-lt"/>
              </a:rPr>
              <a:t>de avais</a:t>
            </a:r>
            <a:r>
              <a:rPr lang="pt-BR" sz="2000" dirty="0">
                <a:latin typeface="+mn-lt"/>
              </a:rPr>
              <a:t>, as garantias e as subvenções pela União e a concessão de </a:t>
            </a:r>
            <a:r>
              <a:rPr lang="pt-BR" sz="2000" dirty="0" smtClean="0">
                <a:latin typeface="+mn-lt"/>
              </a:rPr>
              <a:t>empréstimos e </a:t>
            </a:r>
            <a:r>
              <a:rPr lang="pt-BR" sz="2000" dirty="0">
                <a:latin typeface="+mn-lt"/>
              </a:rPr>
              <a:t>de financiamentos por instituições financeiras federais aos Estados, </a:t>
            </a:r>
            <a:r>
              <a:rPr lang="pt-BR" sz="2000" dirty="0" smtClean="0">
                <a:latin typeface="+mn-lt"/>
              </a:rPr>
              <a:t>ao Distrito </a:t>
            </a:r>
            <a:r>
              <a:rPr lang="pt-BR" sz="2000" dirty="0">
                <a:latin typeface="+mn-lt"/>
              </a:rPr>
              <a:t>Federal e aos Municípios na hipótese de descumprimento das </a:t>
            </a:r>
            <a:r>
              <a:rPr lang="pt-BR" sz="2000" dirty="0" smtClean="0">
                <a:latin typeface="+mn-lt"/>
              </a:rPr>
              <a:t>regras gerais </a:t>
            </a:r>
            <a:r>
              <a:rPr lang="pt-BR" sz="2000" dirty="0">
                <a:latin typeface="+mn-lt"/>
              </a:rPr>
              <a:t>de organização e de funcionamento do regime próprio de </a:t>
            </a:r>
            <a:r>
              <a:rPr lang="pt-BR" sz="2000" dirty="0" smtClean="0">
                <a:latin typeface="+mn-lt"/>
              </a:rPr>
              <a:t>previdência social </a:t>
            </a:r>
            <a:r>
              <a:rPr lang="pt-BR" sz="2000" dirty="0">
                <a:latin typeface="+mn-lt"/>
              </a:rPr>
              <a:t>de que trata o art. 40.</a:t>
            </a:r>
          </a:p>
        </p:txBody>
      </p:sp>
    </p:spTree>
    <p:extLst>
      <p:ext uri="{BB962C8B-B14F-4D97-AF65-F5344CB8AC3E}">
        <p14:creationId xmlns:p14="http://schemas.microsoft.com/office/powerpoint/2010/main" val="4045960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Fortalecimento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CaixaDeTexto 6">
            <a:extLst>
              <a:ext uri="{FF2B5EF4-FFF2-40B4-BE49-F238E27FC236}">
                <a16:creationId xmlns="" xmlns:a16="http://schemas.microsoft.com/office/drawing/2014/main" id="{F793ECA1-E25F-2745-A6C0-F8DF81E99EA1}"/>
              </a:ext>
            </a:extLst>
          </p:cNvPr>
          <p:cNvSpPr txBox="1"/>
          <p:nvPr/>
        </p:nvSpPr>
        <p:spPr>
          <a:xfrm>
            <a:off x="623392" y="1556792"/>
            <a:ext cx="11017224" cy="954107"/>
          </a:xfrm>
          <a:prstGeom prst="rect">
            <a:avLst/>
          </a:prstGeom>
          <a:noFill/>
        </p:spPr>
        <p:txBody>
          <a:bodyPr wrap="square" rtlCol="0">
            <a:spAutoFit/>
          </a:bodyPr>
          <a:lstStyle/>
          <a:p>
            <a:pPr algn="just"/>
            <a:r>
              <a:rPr lang="pt-BR" sz="2800" dirty="0" smtClean="0">
                <a:latin typeface="+mn-lt"/>
              </a:rPr>
              <a:t>Possibilidade de vinculação de receitas de impostos estaduais e municipais para pagamento de débitos e contribuições aos RPPS. </a:t>
            </a:r>
          </a:p>
        </p:txBody>
      </p:sp>
      <p:sp>
        <p:nvSpPr>
          <p:cNvPr id="8" name="Retângulo 7"/>
          <p:cNvSpPr/>
          <p:nvPr/>
        </p:nvSpPr>
        <p:spPr>
          <a:xfrm>
            <a:off x="191344" y="4005063"/>
            <a:ext cx="11809312" cy="2668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de cantos arredondados 8"/>
          <p:cNvSpPr/>
          <p:nvPr/>
        </p:nvSpPr>
        <p:spPr>
          <a:xfrm>
            <a:off x="299356" y="371703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299356" y="371703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1" name="Retângulo 10"/>
          <p:cNvSpPr/>
          <p:nvPr/>
        </p:nvSpPr>
        <p:spPr>
          <a:xfrm>
            <a:off x="155340" y="4149080"/>
            <a:ext cx="11809312" cy="2554545"/>
          </a:xfrm>
          <a:prstGeom prst="rect">
            <a:avLst/>
          </a:prstGeom>
        </p:spPr>
        <p:txBody>
          <a:bodyPr wrap="square">
            <a:spAutoFit/>
          </a:bodyPr>
          <a:lstStyle/>
          <a:p>
            <a:pPr algn="just"/>
            <a:r>
              <a:rPr lang="pt-BR" sz="2000" dirty="0">
                <a:latin typeface="+mn-lt"/>
              </a:rPr>
              <a:t>§ 4º É permitida a vinculação de receitas próprias geradas </a:t>
            </a:r>
            <a:r>
              <a:rPr lang="pt-BR" sz="2000" dirty="0" smtClean="0">
                <a:latin typeface="+mn-lt"/>
              </a:rPr>
              <a:t>pelos impostos </a:t>
            </a:r>
            <a:r>
              <a:rPr lang="pt-BR" sz="2000" dirty="0">
                <a:latin typeface="+mn-lt"/>
              </a:rPr>
              <a:t>a que se referem os art. 155 e art. 156 e dos recursos de que </a:t>
            </a:r>
            <a:r>
              <a:rPr lang="pt-BR" sz="2000" dirty="0" smtClean="0">
                <a:latin typeface="+mn-lt"/>
              </a:rPr>
              <a:t>tratam os </a:t>
            </a:r>
            <a:r>
              <a:rPr lang="pt-BR" sz="2000" dirty="0">
                <a:latin typeface="+mn-lt"/>
              </a:rPr>
              <a:t>art. 157 e art. 158 e as alíneas “a” e “b” do inciso I e do inciso II do caput do</a:t>
            </a:r>
          </a:p>
          <a:p>
            <a:pPr algn="just"/>
            <a:r>
              <a:rPr lang="pt-BR" sz="2000" dirty="0">
                <a:latin typeface="+mn-lt"/>
              </a:rPr>
              <a:t>art. 159, para</a:t>
            </a:r>
            <a:r>
              <a:rPr lang="pt-BR" sz="2000" dirty="0" smtClean="0">
                <a:latin typeface="+mn-lt"/>
              </a:rPr>
              <a:t>: </a:t>
            </a:r>
            <a:endParaRPr lang="pt-BR" sz="2000" dirty="0">
              <a:latin typeface="+mn-lt"/>
            </a:endParaRPr>
          </a:p>
          <a:p>
            <a:pPr algn="just"/>
            <a:r>
              <a:rPr lang="pt-BR" sz="2000" dirty="0">
                <a:latin typeface="+mn-lt"/>
              </a:rPr>
              <a:t>I - a prestação de garantia ou contragarantia pelos entes federativos </a:t>
            </a:r>
            <a:r>
              <a:rPr lang="pt-BR" sz="2000" dirty="0" smtClean="0">
                <a:latin typeface="+mn-lt"/>
              </a:rPr>
              <a:t>à União </a:t>
            </a:r>
            <a:r>
              <a:rPr lang="pt-BR" sz="2000" dirty="0">
                <a:latin typeface="+mn-lt"/>
              </a:rPr>
              <a:t>ou para pagamento de débitos que tenham a favor desta; </a:t>
            </a:r>
            <a:r>
              <a:rPr lang="pt-BR" sz="2000" dirty="0" smtClean="0">
                <a:latin typeface="+mn-lt"/>
              </a:rPr>
              <a:t>e</a:t>
            </a:r>
          </a:p>
          <a:p>
            <a:pPr algn="just"/>
            <a:r>
              <a:rPr lang="pt-BR" sz="2000" dirty="0">
                <a:latin typeface="+mn-lt"/>
              </a:rPr>
              <a:t>II - o pagamento das contribuições devidas e dos débitos do </a:t>
            </a:r>
            <a:r>
              <a:rPr lang="pt-BR" sz="2000" dirty="0" smtClean="0">
                <a:latin typeface="+mn-lt"/>
              </a:rPr>
              <a:t>ente federativo </a:t>
            </a:r>
            <a:r>
              <a:rPr lang="pt-BR" sz="2000" dirty="0">
                <a:latin typeface="+mn-lt"/>
              </a:rPr>
              <a:t>com o regime próprio de previdência social de que trata o art. 40</a:t>
            </a:r>
            <a:r>
              <a:rPr lang="pt-BR" sz="2000" dirty="0" smtClean="0">
                <a:latin typeface="+mn-lt"/>
              </a:rPr>
              <a:t>, na </a:t>
            </a:r>
            <a:r>
              <a:rPr lang="pt-BR" sz="2000" dirty="0">
                <a:latin typeface="+mn-lt"/>
              </a:rPr>
              <a:t>hipótese de remanescerem recursos após a aplicação do disposto no </a:t>
            </a:r>
            <a:r>
              <a:rPr lang="pt-BR" sz="2000" dirty="0" smtClean="0">
                <a:latin typeface="+mn-lt"/>
              </a:rPr>
              <a:t>inciso I</a:t>
            </a:r>
            <a:r>
              <a:rPr lang="pt-BR" sz="2000" dirty="0">
                <a:latin typeface="+mn-lt"/>
              </a:rPr>
              <a:t>.</a:t>
            </a:r>
          </a:p>
        </p:txBody>
      </p:sp>
    </p:spTree>
    <p:extLst>
      <p:ext uri="{BB962C8B-B14F-4D97-AF65-F5344CB8AC3E}">
        <p14:creationId xmlns:p14="http://schemas.microsoft.com/office/powerpoint/2010/main" val="1013668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Sistema Integrado de Dados</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29159755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F793ECA1-E25F-2745-A6C0-F8DF81E99EA1}"/>
              </a:ext>
            </a:extLst>
          </p:cNvPr>
          <p:cNvSpPr txBox="1"/>
          <p:nvPr/>
        </p:nvSpPr>
        <p:spPr>
          <a:xfrm>
            <a:off x="623392" y="1556792"/>
            <a:ext cx="11017224" cy="1815882"/>
          </a:xfrm>
          <a:prstGeom prst="rect">
            <a:avLst/>
          </a:prstGeom>
          <a:noFill/>
        </p:spPr>
        <p:txBody>
          <a:bodyPr wrap="square" rtlCol="0">
            <a:spAutoFit/>
          </a:bodyPr>
          <a:lstStyle/>
          <a:p>
            <a:pPr algn="just"/>
            <a:r>
              <a:rPr lang="pt-BR" sz="2800" dirty="0" smtClean="0">
                <a:latin typeface="+mn-lt"/>
              </a:rPr>
              <a:t>Previsão constitucional para um sistema integrado de dados relativos aos RPPS, ao RGPS, ao Regime de Previdência Complementar, programas assistenciais e dos militares para o fortalecimento da gestão, governança e transparência e o cumprimento de dispositivos constitucionais e legais. </a:t>
            </a:r>
            <a:endParaRPr lang="pt-BR" sz="2800" i="1" dirty="0">
              <a:latin typeface="+mn-lt"/>
            </a:endParaRPr>
          </a:p>
        </p:txBody>
      </p:sp>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Sistema integrado de dados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3789038"/>
            <a:ext cx="11809312" cy="3006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de cantos arredondados 8"/>
          <p:cNvSpPr/>
          <p:nvPr/>
        </p:nvSpPr>
        <p:spPr>
          <a:xfrm>
            <a:off x="299356" y="350100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299356" y="350100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1" name="Retângulo 10"/>
          <p:cNvSpPr/>
          <p:nvPr/>
        </p:nvSpPr>
        <p:spPr>
          <a:xfrm>
            <a:off x="155340" y="3933056"/>
            <a:ext cx="11809312" cy="2862322"/>
          </a:xfrm>
          <a:prstGeom prst="rect">
            <a:avLst/>
          </a:prstGeom>
        </p:spPr>
        <p:txBody>
          <a:bodyPr wrap="square">
            <a:spAutoFit/>
          </a:bodyPr>
          <a:lstStyle/>
          <a:p>
            <a:pPr algn="just"/>
            <a:r>
              <a:rPr lang="pt-BR" sz="2000" dirty="0">
                <a:latin typeface="+mn-lt"/>
              </a:rPr>
              <a:t>“Art. 251. A União instituirá sistema integrado de dados relativos </a:t>
            </a:r>
            <a:r>
              <a:rPr lang="pt-BR" sz="2000" dirty="0" smtClean="0">
                <a:latin typeface="+mn-lt"/>
              </a:rPr>
              <a:t>aos regimes </a:t>
            </a:r>
            <a:r>
              <a:rPr lang="pt-BR" sz="2000" dirty="0">
                <a:latin typeface="+mn-lt"/>
              </a:rPr>
              <a:t>de previdência de que tratam os art. 40, art. 201 e art. 202, </a:t>
            </a:r>
            <a:r>
              <a:rPr lang="pt-BR" sz="2000" dirty="0" smtClean="0">
                <a:latin typeface="+mn-lt"/>
              </a:rPr>
              <a:t>aos programas </a:t>
            </a:r>
            <a:r>
              <a:rPr lang="pt-BR" sz="2000" dirty="0">
                <a:latin typeface="+mn-lt"/>
              </a:rPr>
              <a:t>de assistência social de que trata o art. 203 e, no que couber, </a:t>
            </a:r>
            <a:r>
              <a:rPr lang="pt-BR" sz="2000" dirty="0" smtClean="0">
                <a:latin typeface="+mn-lt"/>
              </a:rPr>
              <a:t>aos proventos </a:t>
            </a:r>
            <a:r>
              <a:rPr lang="pt-BR" sz="2000" dirty="0">
                <a:latin typeface="+mn-lt"/>
              </a:rPr>
              <a:t>de inatividade e pensão por morte decorrentes das </a:t>
            </a:r>
            <a:r>
              <a:rPr lang="pt-BR" sz="2000" dirty="0" smtClean="0">
                <a:latin typeface="+mn-lt"/>
              </a:rPr>
              <a:t>atividades militares </a:t>
            </a:r>
            <a:r>
              <a:rPr lang="pt-BR" sz="2000" dirty="0">
                <a:latin typeface="+mn-lt"/>
              </a:rPr>
              <a:t>de que tratam os art. 42 e art. 142, para o fortalecimento de sua gestão, governança e transparência e o cumprimento das </a:t>
            </a:r>
            <a:r>
              <a:rPr lang="pt-BR" sz="2000" dirty="0" smtClean="0">
                <a:latin typeface="+mn-lt"/>
              </a:rPr>
              <a:t>disposições estabelecidas </a:t>
            </a:r>
            <a:r>
              <a:rPr lang="pt-BR" sz="2000" dirty="0">
                <a:latin typeface="+mn-lt"/>
              </a:rPr>
              <a:t>nesta Constituição e na sua legislação de regência</a:t>
            </a:r>
            <a:r>
              <a:rPr lang="pt-BR" sz="2000" dirty="0" smtClean="0">
                <a:latin typeface="+mn-lt"/>
              </a:rPr>
              <a:t>. </a:t>
            </a:r>
          </a:p>
          <a:p>
            <a:pPr algn="just"/>
            <a:r>
              <a:rPr lang="pt-BR" sz="2000" dirty="0">
                <a:latin typeface="+mn-lt"/>
              </a:rPr>
              <a:t>Parágrafo único. A União, os Estados, o Distrito Federal e os </a:t>
            </a:r>
            <a:r>
              <a:rPr lang="pt-BR" sz="2000" dirty="0" smtClean="0">
                <a:latin typeface="+mn-lt"/>
              </a:rPr>
              <a:t>Municípios e </a:t>
            </a:r>
            <a:r>
              <a:rPr lang="pt-BR" sz="2000" dirty="0">
                <a:latin typeface="+mn-lt"/>
              </a:rPr>
              <a:t>as entidades gestoras dos regimes, dos sistemas e dos programas a que </a:t>
            </a:r>
            <a:r>
              <a:rPr lang="pt-BR" sz="2000" dirty="0" smtClean="0">
                <a:latin typeface="+mn-lt"/>
              </a:rPr>
              <a:t>se refere </a:t>
            </a:r>
            <a:r>
              <a:rPr lang="pt-BR" sz="2000" dirty="0">
                <a:latin typeface="+mn-lt"/>
              </a:rPr>
              <a:t>o caput disponibilizarão as informações necessárias para a </a:t>
            </a:r>
            <a:r>
              <a:rPr lang="pt-BR" sz="2000" dirty="0" smtClean="0">
                <a:latin typeface="+mn-lt"/>
              </a:rPr>
              <a:t>estruturação do </a:t>
            </a:r>
            <a:r>
              <a:rPr lang="pt-BR" sz="2000" dirty="0">
                <a:latin typeface="+mn-lt"/>
              </a:rPr>
              <a:t>sistema integrado de dados e terão acesso ao compartilhamento </a:t>
            </a:r>
            <a:r>
              <a:rPr lang="pt-BR" sz="2000" dirty="0" smtClean="0">
                <a:latin typeface="+mn-lt"/>
              </a:rPr>
              <a:t>das referidas </a:t>
            </a:r>
            <a:r>
              <a:rPr lang="pt-BR" sz="2000" dirty="0">
                <a:latin typeface="+mn-lt"/>
              </a:rPr>
              <a:t>informações na forma prevista em lei.</a:t>
            </a:r>
          </a:p>
        </p:txBody>
      </p:sp>
    </p:spTree>
    <p:extLst>
      <p:ext uri="{BB962C8B-B14F-4D97-AF65-F5344CB8AC3E}">
        <p14:creationId xmlns:p14="http://schemas.microsoft.com/office/powerpoint/2010/main" val="2937831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Capitalização individual</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0463042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7949381"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Capitalização individual – Art. 201-A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4725143"/>
            <a:ext cx="11809312" cy="1944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443711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443711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4869160"/>
            <a:ext cx="11809312" cy="1631216"/>
          </a:xfrm>
          <a:prstGeom prst="rect">
            <a:avLst/>
          </a:prstGeom>
        </p:spPr>
        <p:txBody>
          <a:bodyPr wrap="square">
            <a:spAutoFit/>
          </a:bodyPr>
          <a:lstStyle/>
          <a:p>
            <a:pPr algn="just"/>
            <a:r>
              <a:rPr lang="pt-BR" sz="2000" dirty="0">
                <a:latin typeface="+mn-lt"/>
              </a:rPr>
              <a:t>Art. 201-A. Lei complementar de iniciativa do Poder Executivo </a:t>
            </a:r>
            <a:r>
              <a:rPr lang="pt-BR" sz="2000" dirty="0" smtClean="0">
                <a:latin typeface="+mn-lt"/>
              </a:rPr>
              <a:t>federal instituirá </a:t>
            </a:r>
            <a:r>
              <a:rPr lang="pt-BR" sz="2000" dirty="0">
                <a:latin typeface="+mn-lt"/>
              </a:rPr>
              <a:t>novo regime de previdência social, organizado com base em </a:t>
            </a:r>
            <a:r>
              <a:rPr lang="pt-BR" sz="2000" dirty="0" smtClean="0">
                <a:latin typeface="+mn-lt"/>
              </a:rPr>
              <a:t>sistema de </a:t>
            </a:r>
            <a:r>
              <a:rPr lang="pt-BR" sz="2000" dirty="0">
                <a:latin typeface="+mn-lt"/>
              </a:rPr>
              <a:t>capitalização, na modalidade de contribuição definida, de caráter</a:t>
            </a:r>
          </a:p>
          <a:p>
            <a:pPr algn="just"/>
            <a:r>
              <a:rPr lang="pt-BR" sz="2000" dirty="0">
                <a:latin typeface="+mn-lt"/>
              </a:rPr>
              <a:t>obrigatório para quem aderir, com a previsão de conta vinculada para </a:t>
            </a:r>
            <a:r>
              <a:rPr lang="pt-BR" sz="2000" dirty="0" smtClean="0">
                <a:latin typeface="+mn-lt"/>
              </a:rPr>
              <a:t>cada trabalhador </a:t>
            </a:r>
            <a:r>
              <a:rPr lang="pt-BR" sz="2000" dirty="0">
                <a:latin typeface="+mn-lt"/>
              </a:rPr>
              <a:t>e de constituição de reserva individual para o pagamento </a:t>
            </a:r>
            <a:r>
              <a:rPr lang="pt-BR" sz="2000" dirty="0" smtClean="0">
                <a:latin typeface="+mn-lt"/>
              </a:rPr>
              <a:t>do benefício</a:t>
            </a:r>
            <a:r>
              <a:rPr lang="pt-BR" sz="2000" dirty="0">
                <a:latin typeface="+mn-lt"/>
              </a:rPr>
              <a:t>, admitida capitalização nocional, vedada qualquer forma de </a:t>
            </a:r>
            <a:r>
              <a:rPr lang="pt-BR" sz="2000" dirty="0" smtClean="0">
                <a:latin typeface="+mn-lt"/>
              </a:rPr>
              <a:t>uso compulsório </a:t>
            </a:r>
            <a:r>
              <a:rPr lang="pt-BR" sz="2000" dirty="0">
                <a:latin typeface="+mn-lt"/>
              </a:rPr>
              <a:t>dos recursos por parte de ente federativo</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56792"/>
            <a:ext cx="11017224" cy="954107"/>
          </a:xfrm>
          <a:prstGeom prst="rect">
            <a:avLst/>
          </a:prstGeom>
          <a:noFill/>
        </p:spPr>
        <p:txBody>
          <a:bodyPr wrap="square" rtlCol="0">
            <a:spAutoFit/>
          </a:bodyPr>
          <a:lstStyle/>
          <a:p>
            <a:pPr algn="just"/>
            <a:r>
              <a:rPr lang="pt-BR" sz="2800" dirty="0" smtClean="0">
                <a:latin typeface="+mn-lt"/>
              </a:rPr>
              <a:t>Lei complementar instituirá novo regime de previdência social com base em sistema de capitalização, na modalidade de contribuição definida. </a:t>
            </a:r>
            <a:endParaRPr lang="pt-BR" sz="2800" i="1" dirty="0">
              <a:latin typeface="+mn-lt"/>
            </a:endParaRPr>
          </a:p>
        </p:txBody>
      </p:sp>
    </p:spTree>
    <p:extLst>
      <p:ext uri="{BB962C8B-B14F-4D97-AF65-F5344CB8AC3E}">
        <p14:creationId xmlns:p14="http://schemas.microsoft.com/office/powerpoint/2010/main" val="1319893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926435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Capitalização individual – Art. 115 do ADCT</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95400" y="2204864"/>
            <a:ext cx="11017224" cy="2246769"/>
          </a:xfrm>
          <a:prstGeom prst="rect">
            <a:avLst/>
          </a:prstGeom>
          <a:noFill/>
        </p:spPr>
        <p:txBody>
          <a:bodyPr wrap="square" rtlCol="0">
            <a:spAutoFit/>
          </a:bodyPr>
          <a:lstStyle/>
          <a:p>
            <a:pPr algn="just"/>
            <a:r>
              <a:rPr lang="pt-BR" sz="2800" dirty="0" smtClean="0">
                <a:latin typeface="+mn-lt"/>
              </a:rPr>
              <a:t>Novo regime implementado alternativamente ao RGPS e aos RPPS, de capitalização em regime de contribuição definida, admitido contas nocionais, com garantia de piso básico, gerido por entidades públicas e privadas, de livre escolha do trabalhador, com possibilidade de contribuições patronais e garantida a impenhorabilidade. </a:t>
            </a:r>
            <a:endParaRPr lang="pt-BR" sz="2800" i="1" dirty="0">
              <a:latin typeface="+mn-lt"/>
            </a:endParaRPr>
          </a:p>
        </p:txBody>
      </p:sp>
    </p:spTree>
    <p:extLst>
      <p:ext uri="{BB962C8B-B14F-4D97-AF65-F5344CB8AC3E}">
        <p14:creationId xmlns:p14="http://schemas.microsoft.com/office/powerpoint/2010/main" val="186418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548680"/>
            <a:ext cx="926435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Capitalização individual – Art. 115 do ADCT</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263352" y="1484783"/>
            <a:ext cx="11809312" cy="5149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119675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119675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27348" y="1628800"/>
            <a:ext cx="11809312" cy="5016758"/>
          </a:xfrm>
          <a:prstGeom prst="rect">
            <a:avLst/>
          </a:prstGeom>
        </p:spPr>
        <p:txBody>
          <a:bodyPr wrap="square">
            <a:spAutoFit/>
          </a:bodyPr>
          <a:lstStyle/>
          <a:p>
            <a:pPr algn="just"/>
            <a:r>
              <a:rPr lang="pt-BR" sz="2000" dirty="0">
                <a:latin typeface="+mn-lt"/>
              </a:rPr>
              <a:t>Art. 115. O novo regime de previdência social de que tratam o art</a:t>
            </a:r>
            <a:r>
              <a:rPr lang="pt-BR" sz="2000" dirty="0" smtClean="0">
                <a:latin typeface="+mn-lt"/>
              </a:rPr>
              <a:t>. 201-A </a:t>
            </a:r>
            <a:r>
              <a:rPr lang="pt-BR" sz="2000" dirty="0">
                <a:latin typeface="+mn-lt"/>
              </a:rPr>
              <a:t>e o § 6º do art. 40 da Constituição será implementado </a:t>
            </a:r>
            <a:r>
              <a:rPr lang="pt-BR" sz="2000" dirty="0" smtClean="0">
                <a:latin typeface="+mn-lt"/>
              </a:rPr>
              <a:t>alternativamente ao </a:t>
            </a:r>
            <a:r>
              <a:rPr lang="pt-BR" sz="2000" dirty="0">
                <a:latin typeface="+mn-lt"/>
              </a:rPr>
              <a:t>Regime Geral de Previdência Social e aos regimes próprios de </a:t>
            </a:r>
            <a:r>
              <a:rPr lang="pt-BR" sz="2000" dirty="0" smtClean="0">
                <a:latin typeface="+mn-lt"/>
              </a:rPr>
              <a:t>previdência social </a:t>
            </a:r>
            <a:r>
              <a:rPr lang="pt-BR" sz="2000" dirty="0">
                <a:latin typeface="+mn-lt"/>
              </a:rPr>
              <a:t>e adotará, dentre outras, as seguintes diretrizes</a:t>
            </a:r>
            <a:r>
              <a:rPr lang="pt-BR" sz="2000" dirty="0" smtClean="0">
                <a:latin typeface="+mn-lt"/>
              </a:rPr>
              <a:t>:</a:t>
            </a:r>
          </a:p>
          <a:p>
            <a:pPr algn="just"/>
            <a:r>
              <a:rPr lang="pt-BR" sz="2000" dirty="0">
                <a:latin typeface="+mn-lt"/>
              </a:rPr>
              <a:t>I - capitalização em regime de contribuição definida, admitido o </a:t>
            </a:r>
            <a:r>
              <a:rPr lang="pt-BR" sz="2000" dirty="0" smtClean="0">
                <a:latin typeface="+mn-lt"/>
              </a:rPr>
              <a:t>sistema de </a:t>
            </a:r>
            <a:r>
              <a:rPr lang="pt-BR" sz="2000" dirty="0">
                <a:latin typeface="+mn-lt"/>
              </a:rPr>
              <a:t>contas nocionais;</a:t>
            </a:r>
          </a:p>
          <a:p>
            <a:pPr algn="just"/>
            <a:r>
              <a:rPr lang="pt-BR" sz="2000" dirty="0">
                <a:latin typeface="+mn-lt"/>
              </a:rPr>
              <a:t>II - garantia de piso básico, não inferior ao salário-mínimo </a:t>
            </a:r>
            <a:r>
              <a:rPr lang="pt-BR" sz="2000" dirty="0" smtClean="0">
                <a:latin typeface="+mn-lt"/>
              </a:rPr>
              <a:t>para benefícios </a:t>
            </a:r>
            <a:r>
              <a:rPr lang="pt-BR" sz="2000" dirty="0">
                <a:latin typeface="+mn-lt"/>
              </a:rPr>
              <a:t>que substituam o salário de contribuição ou o rendimento </a:t>
            </a:r>
            <a:r>
              <a:rPr lang="pt-BR" sz="2000" dirty="0" smtClean="0">
                <a:latin typeface="+mn-lt"/>
              </a:rPr>
              <a:t>do trabalho</a:t>
            </a:r>
            <a:r>
              <a:rPr lang="pt-BR" sz="2000" dirty="0">
                <a:latin typeface="+mn-lt"/>
              </a:rPr>
              <a:t>, por meio de fundo solidário, organizado e financiado nos </a:t>
            </a:r>
            <a:r>
              <a:rPr lang="pt-BR" sz="2000" dirty="0" smtClean="0">
                <a:latin typeface="+mn-lt"/>
              </a:rPr>
              <a:t>termos estabelecidos </a:t>
            </a:r>
            <a:r>
              <a:rPr lang="pt-BR" sz="2000" dirty="0">
                <a:latin typeface="+mn-lt"/>
              </a:rPr>
              <a:t>na lei complementar de que trata o art. 201-A da Constituição;</a:t>
            </a:r>
          </a:p>
          <a:p>
            <a:pPr algn="just"/>
            <a:r>
              <a:rPr lang="pt-BR" sz="2000" dirty="0">
                <a:latin typeface="+mn-lt"/>
              </a:rPr>
              <a:t>III - gestão das reservas por entidades de previdência públicas </a:t>
            </a:r>
            <a:r>
              <a:rPr lang="pt-BR" sz="2000" dirty="0" smtClean="0">
                <a:latin typeface="+mn-lt"/>
              </a:rPr>
              <a:t>e privadas</a:t>
            </a:r>
            <a:r>
              <a:rPr lang="pt-BR" sz="2000" dirty="0">
                <a:latin typeface="+mn-lt"/>
              </a:rPr>
              <a:t>, habilitadas por órgão regulador, assegurada a ampla </a:t>
            </a:r>
            <a:r>
              <a:rPr lang="pt-BR" sz="2000" dirty="0" smtClean="0">
                <a:latin typeface="+mn-lt"/>
              </a:rPr>
              <a:t>transparência dos </a:t>
            </a:r>
            <a:r>
              <a:rPr lang="pt-BR" sz="2000" dirty="0">
                <a:latin typeface="+mn-lt"/>
              </a:rPr>
              <a:t>fundos, o acompanhamento pelos segurados, beneficiários e </a:t>
            </a:r>
            <a:r>
              <a:rPr lang="pt-BR" sz="2000" dirty="0" smtClean="0">
                <a:latin typeface="+mn-lt"/>
              </a:rPr>
              <a:t>assistidos dos </a:t>
            </a:r>
            <a:r>
              <a:rPr lang="pt-BR" sz="2000" dirty="0">
                <a:latin typeface="+mn-lt"/>
              </a:rPr>
              <a:t>valores depositados e das reservas, e as informações das rentabilidades </a:t>
            </a:r>
            <a:r>
              <a:rPr lang="pt-BR" sz="2000" dirty="0" smtClean="0">
                <a:latin typeface="+mn-lt"/>
              </a:rPr>
              <a:t>e dos </a:t>
            </a:r>
            <a:r>
              <a:rPr lang="pt-BR" sz="2000" dirty="0">
                <a:latin typeface="+mn-lt"/>
              </a:rPr>
              <a:t>encargos administrativos;</a:t>
            </a:r>
          </a:p>
          <a:p>
            <a:pPr algn="just"/>
            <a:r>
              <a:rPr lang="pt-BR" sz="2000" dirty="0">
                <a:latin typeface="+mn-lt"/>
              </a:rPr>
              <a:t>IV - livre escolha, pelo trabalhador, da entidade ou da modalidade </a:t>
            </a:r>
            <a:r>
              <a:rPr lang="pt-BR" sz="2000" dirty="0" smtClean="0">
                <a:latin typeface="+mn-lt"/>
              </a:rPr>
              <a:t>de gestão </a:t>
            </a:r>
            <a:r>
              <a:rPr lang="pt-BR" sz="2000" dirty="0">
                <a:latin typeface="+mn-lt"/>
              </a:rPr>
              <a:t>das reservas, assegurada a portabilidade;</a:t>
            </a:r>
          </a:p>
          <a:p>
            <a:pPr algn="just"/>
            <a:r>
              <a:rPr lang="pt-BR" sz="2000" dirty="0">
                <a:latin typeface="+mn-lt"/>
              </a:rPr>
              <a:t>V - impenhorabilidade, exceto para pagamento de </a:t>
            </a:r>
            <a:r>
              <a:rPr lang="pt-BR" sz="2000" dirty="0" smtClean="0">
                <a:latin typeface="+mn-lt"/>
              </a:rPr>
              <a:t>obrigações alimentares</a:t>
            </a:r>
            <a:r>
              <a:rPr lang="pt-BR" sz="2000" dirty="0">
                <a:latin typeface="+mn-lt"/>
              </a:rPr>
              <a:t>;</a:t>
            </a:r>
          </a:p>
          <a:p>
            <a:pPr algn="just"/>
            <a:r>
              <a:rPr lang="pt-BR" sz="2000" dirty="0">
                <a:latin typeface="+mn-lt"/>
              </a:rPr>
              <a:t>VI - impossibilidade de qualquer forma de uso compulsório dos </a:t>
            </a:r>
            <a:r>
              <a:rPr lang="pt-BR" sz="2000" dirty="0" smtClean="0">
                <a:latin typeface="+mn-lt"/>
              </a:rPr>
              <a:t>recursos por </a:t>
            </a:r>
            <a:r>
              <a:rPr lang="pt-BR" sz="2000" dirty="0">
                <a:latin typeface="+mn-lt"/>
              </a:rPr>
              <a:t>parte de ente federativo; e</a:t>
            </a:r>
          </a:p>
          <a:p>
            <a:pPr algn="just"/>
            <a:r>
              <a:rPr lang="pt-BR" sz="2000" dirty="0">
                <a:latin typeface="+mn-lt"/>
              </a:rPr>
              <a:t>VII - possibilidade de contribuições patronais e do trabalhador, </a:t>
            </a:r>
            <a:r>
              <a:rPr lang="pt-BR" sz="2000" dirty="0" smtClean="0">
                <a:latin typeface="+mn-lt"/>
              </a:rPr>
              <a:t>dos entes </a:t>
            </a:r>
            <a:r>
              <a:rPr lang="pt-BR" sz="2000" dirty="0">
                <a:latin typeface="+mn-lt"/>
              </a:rPr>
              <a:t>federativos e do servidor, vedada a transferência de recursos públicos.</a:t>
            </a:r>
          </a:p>
        </p:txBody>
      </p:sp>
    </p:spTree>
    <p:extLst>
      <p:ext uri="{BB962C8B-B14F-4D97-AF65-F5344CB8AC3E}">
        <p14:creationId xmlns:p14="http://schemas.microsoft.com/office/powerpoint/2010/main" val="632990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9480377"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Capitalização individual – Art. 115 do ADCT</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Retângulo 3"/>
          <p:cNvSpPr/>
          <p:nvPr/>
        </p:nvSpPr>
        <p:spPr>
          <a:xfrm>
            <a:off x="191344" y="3284983"/>
            <a:ext cx="11809312" cy="3314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299695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299695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3429000"/>
            <a:ext cx="11809312" cy="3170099"/>
          </a:xfrm>
          <a:prstGeom prst="rect">
            <a:avLst/>
          </a:prstGeom>
        </p:spPr>
        <p:txBody>
          <a:bodyPr wrap="square">
            <a:spAutoFit/>
          </a:bodyPr>
          <a:lstStyle/>
          <a:p>
            <a:pPr algn="just"/>
            <a:r>
              <a:rPr lang="pt-BR" sz="2000" dirty="0">
                <a:latin typeface="+mn-lt"/>
              </a:rPr>
              <a:t>§ 1º A lei complementar de que trata o art. 201-A da </a:t>
            </a:r>
            <a:r>
              <a:rPr lang="pt-BR" sz="2000" dirty="0" smtClean="0">
                <a:latin typeface="+mn-lt"/>
              </a:rPr>
              <a:t>Constituição definirá </a:t>
            </a:r>
            <a:r>
              <a:rPr lang="pt-BR" sz="2000" dirty="0">
                <a:latin typeface="+mn-lt"/>
              </a:rPr>
              <a:t>os segurados obrigatórios do novo regime de previdência social </a:t>
            </a:r>
            <a:r>
              <a:rPr lang="pt-BR" sz="2000" dirty="0" smtClean="0">
                <a:latin typeface="+mn-lt"/>
              </a:rPr>
              <a:t>de que </a:t>
            </a:r>
            <a:r>
              <a:rPr lang="pt-BR" sz="2000" dirty="0">
                <a:latin typeface="+mn-lt"/>
              </a:rPr>
              <a:t>trata o caput.</a:t>
            </a:r>
          </a:p>
          <a:p>
            <a:pPr algn="just"/>
            <a:r>
              <a:rPr lang="pt-BR" sz="2000" dirty="0">
                <a:latin typeface="+mn-lt"/>
              </a:rPr>
              <a:t>§ 2º O novo regime de previdência social, de que trata o caput</a:t>
            </a:r>
            <a:r>
              <a:rPr lang="pt-BR" sz="2000" dirty="0" smtClean="0">
                <a:latin typeface="+mn-lt"/>
              </a:rPr>
              <a:t>, atenderá</a:t>
            </a:r>
            <a:r>
              <a:rPr lang="pt-BR" sz="2000" dirty="0">
                <a:latin typeface="+mn-lt"/>
              </a:rPr>
              <a:t>, na forma estabelecida na lei complementar de que trata o art. </a:t>
            </a:r>
            <a:r>
              <a:rPr lang="pt-BR" sz="2000" dirty="0" smtClean="0">
                <a:latin typeface="+mn-lt"/>
              </a:rPr>
              <a:t>201-A </a:t>
            </a:r>
            <a:r>
              <a:rPr lang="pt-BR" sz="2000" dirty="0">
                <a:latin typeface="+mn-lt"/>
              </a:rPr>
              <a:t>da Constituição, a:</a:t>
            </a:r>
          </a:p>
          <a:p>
            <a:pPr algn="just"/>
            <a:r>
              <a:rPr lang="pt-BR" sz="2000" dirty="0">
                <a:latin typeface="+mn-lt"/>
              </a:rPr>
              <a:t>I - benefício programado de idade avançada;</a:t>
            </a:r>
          </a:p>
          <a:p>
            <a:pPr algn="just"/>
            <a:r>
              <a:rPr lang="pt-BR" sz="2000" dirty="0">
                <a:latin typeface="+mn-lt"/>
              </a:rPr>
              <a:t>II - benefícios não programados, garantidas as coberturas mínimas para:</a:t>
            </a:r>
          </a:p>
          <a:p>
            <a:pPr algn="just"/>
            <a:r>
              <a:rPr lang="pt-BR" sz="2000" dirty="0">
                <a:latin typeface="+mn-lt"/>
              </a:rPr>
              <a:t>a) maternidade;</a:t>
            </a:r>
          </a:p>
          <a:p>
            <a:pPr algn="just"/>
            <a:r>
              <a:rPr lang="pt-BR" sz="2000" dirty="0">
                <a:latin typeface="+mn-lt"/>
              </a:rPr>
              <a:t>b) incapacidade temporária ou permanente; e</a:t>
            </a:r>
          </a:p>
          <a:p>
            <a:pPr algn="just"/>
            <a:r>
              <a:rPr lang="pt-BR" sz="2000" dirty="0">
                <a:latin typeface="+mn-lt"/>
              </a:rPr>
              <a:t>c) morte do segurado; e</a:t>
            </a:r>
          </a:p>
          <a:p>
            <a:pPr algn="just"/>
            <a:r>
              <a:rPr lang="pt-BR" sz="2000" dirty="0">
                <a:latin typeface="+mn-lt"/>
              </a:rPr>
              <a:t>III - risco de longevidade do beneficiário.</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623392" y="1556792"/>
            <a:ext cx="11017224" cy="1384995"/>
          </a:xfrm>
          <a:prstGeom prst="rect">
            <a:avLst/>
          </a:prstGeom>
          <a:noFill/>
        </p:spPr>
        <p:txBody>
          <a:bodyPr wrap="square" rtlCol="0">
            <a:spAutoFit/>
          </a:bodyPr>
          <a:lstStyle/>
          <a:p>
            <a:pPr algn="just"/>
            <a:r>
              <a:rPr lang="pt-BR" sz="2800" dirty="0" smtClean="0">
                <a:latin typeface="+mn-lt"/>
              </a:rPr>
              <a:t>Lei definirá os segurados obrigatórios e o novo regime atendará a benefícios por idade avançada, maternidade, incapacidade, morte e risco de longevidade do beneficiário. </a:t>
            </a:r>
            <a:endParaRPr lang="pt-BR" sz="2800" i="1" dirty="0">
              <a:latin typeface="+mn-lt"/>
            </a:endParaRPr>
          </a:p>
        </p:txBody>
      </p:sp>
    </p:spTree>
    <p:extLst>
      <p:ext uri="{BB962C8B-B14F-4D97-AF65-F5344CB8AC3E}">
        <p14:creationId xmlns:p14="http://schemas.microsoft.com/office/powerpoint/2010/main" val="3518545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340768"/>
            <a:ext cx="12192000" cy="3672408"/>
          </a:xfrm>
        </p:spPr>
        <p:txBody>
          <a:bodyPr/>
          <a:lstStyle/>
          <a:p>
            <a:r>
              <a:rPr lang="pt-BR" sz="5400" b="1" dirty="0" smtClean="0">
                <a:solidFill>
                  <a:schemeClr val="accent3">
                    <a:lumMod val="50000"/>
                  </a:schemeClr>
                </a:solidFill>
                <a:latin typeface="Gisha" panose="020B0502040204020203" pitchFamily="34" charset="-79"/>
                <a:cs typeface="Gisha" panose="020B0502040204020203" pitchFamily="34" charset="-79"/>
              </a:rPr>
              <a:t>RETOMANDO... A PEC Nº 06/2019</a:t>
            </a:r>
            <a:endParaRPr lang="pt-BR" sz="54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59964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ctr"/>
            <a:r>
              <a:rPr lang="pt-BR" sz="6000" b="1" dirty="0" smtClean="0">
                <a:solidFill>
                  <a:schemeClr val="accent3">
                    <a:lumMod val="50000"/>
                  </a:schemeClr>
                </a:solidFill>
                <a:latin typeface="Gisha" panose="020B0502040204020203" pitchFamily="34" charset="-79"/>
                <a:cs typeface="Gisha" panose="020B0502040204020203" pitchFamily="34" charset="-79"/>
              </a:rPr>
              <a:t>Contribuições aos RPPS</a:t>
            </a:r>
            <a:endParaRPr lang="pt-BR" sz="60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860459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 y="692696"/>
            <a:ext cx="9192345"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Alíquotas ordinárias do RPPS da União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7" name="Espaço Reservado para Conteúdo 3">
            <a:extLst>
              <a:ext uri="{FF2B5EF4-FFF2-40B4-BE49-F238E27FC236}">
                <a16:creationId xmlns="" xmlns:a16="http://schemas.microsoft.com/office/drawing/2014/main" id="{5474355F-AF1B-4F52-B1BC-EBA3401B1776}"/>
              </a:ext>
            </a:extLst>
          </p:cNvPr>
          <p:cNvGraphicFramePr>
            <a:graphicFrameLocks/>
          </p:cNvGraphicFramePr>
          <p:nvPr>
            <p:extLst>
              <p:ext uri="{D42A27DB-BD31-4B8C-83A1-F6EECF244321}">
                <p14:modId xmlns:p14="http://schemas.microsoft.com/office/powerpoint/2010/main" val="2299189795"/>
              </p:ext>
            </p:extLst>
          </p:nvPr>
        </p:nvGraphicFramePr>
        <p:xfrm>
          <a:off x="2063552" y="1628800"/>
          <a:ext cx="7776865" cy="4710194"/>
        </p:xfrm>
        <a:graphic>
          <a:graphicData uri="http://schemas.openxmlformats.org/drawingml/2006/table">
            <a:tbl>
              <a:tblPr firstRow="1" bandRow="1">
                <a:tableStyleId>{5A111915-BE36-4E01-A7E5-04B1672EAD32}</a:tableStyleId>
              </a:tblPr>
              <a:tblGrid>
                <a:gridCol w="3110347">
                  <a:extLst>
                    <a:ext uri="{9D8B030D-6E8A-4147-A177-3AD203B41FA5}">
                      <a16:colId xmlns="" xmlns:a16="http://schemas.microsoft.com/office/drawing/2014/main" val="1854705044"/>
                    </a:ext>
                  </a:extLst>
                </a:gridCol>
                <a:gridCol w="2333259">
                  <a:extLst>
                    <a:ext uri="{9D8B030D-6E8A-4147-A177-3AD203B41FA5}">
                      <a16:colId xmlns="" xmlns:a16="http://schemas.microsoft.com/office/drawing/2014/main" val="2251244685"/>
                    </a:ext>
                  </a:extLst>
                </a:gridCol>
                <a:gridCol w="2333259"/>
              </a:tblGrid>
              <a:tr h="40667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u="none" strike="noStrike" cap="none" normalizeH="0" baseline="0" dirty="0" smtClean="0">
                          <a:ln>
                            <a:noFill/>
                          </a:ln>
                          <a:effectLst/>
                        </a:rPr>
                        <a:t>RPPS da União</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1391727351"/>
                  </a:ext>
                </a:extLst>
              </a:tr>
              <a:tr h="478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u="none" strike="noStrike" cap="none" normalizeH="0" baseline="0" dirty="0">
                          <a:ln>
                            <a:noFill/>
                          </a:ln>
                          <a:effectLst/>
                        </a:rPr>
                        <a:t>Faixa Salarial (R$)</a:t>
                      </a:r>
                      <a:endParaRPr kumimoji="0" lang="pt-BR" sz="2000" b="1" i="0" u="none" strike="noStrike" cap="none" normalizeH="0" baseline="30000" dirty="0">
                        <a:ln>
                          <a:noFill/>
                        </a:ln>
                        <a:solidFill>
                          <a:schemeClr val="bg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u="none" strike="noStrike" cap="none" normalizeH="0" baseline="0" dirty="0">
                          <a:ln>
                            <a:noFill/>
                          </a:ln>
                          <a:effectLst/>
                        </a:rPr>
                        <a:t>Alíquota </a:t>
                      </a:r>
                      <a:r>
                        <a:rPr kumimoji="0" lang="pt-BR" sz="2000" b="1" u="none" strike="noStrike" cap="none" normalizeH="0" baseline="0" dirty="0" smtClean="0">
                          <a:ln>
                            <a:noFill/>
                          </a:ln>
                          <a:effectLst/>
                        </a:rPr>
                        <a:t>Efetiva </a:t>
                      </a:r>
                      <a:endParaRPr kumimoji="0" lang="pt-BR" sz="2000" b="1" i="0" u="none" strike="noStrike" cap="none" normalizeH="0" baseline="30000" dirty="0">
                        <a:ln>
                          <a:noFill/>
                        </a:ln>
                        <a:solidFill>
                          <a:schemeClr val="bg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b="1" u="none" strike="noStrike" cap="none" normalizeH="0" baseline="0" dirty="0" smtClean="0">
                          <a:ln>
                            <a:noFill/>
                          </a:ln>
                          <a:effectLst/>
                          <a:latin typeface="+mn-lt"/>
                        </a:rPr>
                        <a:t>Alíquota Progressiva</a:t>
                      </a:r>
                      <a:endParaRPr kumimoji="0" lang="pt-BR" sz="2000" b="1" i="0" u="none" strike="noStrike" cap="none" normalizeH="0" baseline="30000" dirty="0" smtClean="0">
                        <a:ln>
                          <a:noFill/>
                        </a:ln>
                        <a:solidFill>
                          <a:schemeClr val="bg1"/>
                        </a:solidFill>
                        <a:effectLst/>
                        <a:latin typeface="+mn-lt"/>
                        <a:cs typeface="Arial" charset="0"/>
                      </a:endParaRPr>
                    </a:p>
                  </a:txBody>
                  <a:tcPr marL="68580" marR="68580" anchor="ctr" horzOverflow="overflow"/>
                </a:tc>
                <a:extLst>
                  <a:ext uri="{0D108BD9-81ED-4DB2-BD59-A6C34878D82A}">
                    <a16:rowId xmlns="" xmlns:a16="http://schemas.microsoft.com/office/drawing/2014/main" val="3764037998"/>
                  </a:ext>
                </a:extLst>
              </a:tr>
              <a:tr h="474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Até 1 Salário </a:t>
                      </a:r>
                      <a:r>
                        <a:rPr kumimoji="0" lang="pt-BR" sz="2000" u="none" strike="noStrike" cap="none" normalizeH="0" baseline="0" dirty="0" smtClean="0">
                          <a:ln>
                            <a:noFill/>
                          </a:ln>
                          <a:effectLst/>
                        </a:rPr>
                        <a:t>Mínimo</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a:t>7,5%</a:t>
                      </a:r>
                      <a:endParaRPr lang="pt-BR" sz="2000" b="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latin typeface="+mn-lt"/>
                          <a:cs typeface="Arial" panose="020B0604020202020204" pitchFamily="34" charset="0"/>
                        </a:rPr>
                        <a:t>7,5%</a:t>
                      </a:r>
                      <a:endParaRPr lang="pt-BR" sz="2000" b="0" dirty="0">
                        <a:solidFill>
                          <a:schemeClr val="tx1"/>
                        </a:solidFill>
                        <a:latin typeface="+mn-lt"/>
                        <a:cs typeface="Arial" panose="020B0604020202020204" pitchFamily="34" charset="0"/>
                      </a:endParaRPr>
                    </a:p>
                  </a:txBody>
                  <a:tcPr marL="68580" marR="68580" anchor="ctr"/>
                </a:tc>
                <a:extLst>
                  <a:ext uri="{0D108BD9-81ED-4DB2-BD59-A6C34878D82A}">
                    <a16:rowId xmlns="" xmlns:a16="http://schemas.microsoft.com/office/drawing/2014/main" val="2603498770"/>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998,01 a 2.000,00</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smtClean="0"/>
                        <a:t>7,5% a 8,25%</a:t>
                      </a:r>
                      <a:endParaRPr lang="pt-BR" sz="2000" b="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latin typeface="+mn-lt"/>
                          <a:cs typeface="Arial" panose="020B0604020202020204" pitchFamily="34" charset="0"/>
                        </a:rPr>
                        <a:t>9,0%</a:t>
                      </a:r>
                      <a:endParaRPr lang="pt-BR" sz="2000" b="0" dirty="0">
                        <a:solidFill>
                          <a:schemeClr val="tx1"/>
                        </a:solidFill>
                        <a:latin typeface="+mn-lt"/>
                        <a:cs typeface="Arial" panose="020B0604020202020204" pitchFamily="34" charset="0"/>
                      </a:endParaRPr>
                    </a:p>
                  </a:txBody>
                  <a:tcPr marL="68580" marR="68580" anchor="ctr"/>
                </a:tc>
                <a:extLst>
                  <a:ext uri="{0D108BD9-81ED-4DB2-BD59-A6C34878D82A}">
                    <a16:rowId xmlns="" xmlns:a16="http://schemas.microsoft.com/office/drawing/2014/main" val="3459952210"/>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2.000,01 a 3.000,00</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smtClean="0"/>
                        <a:t>8,25% a 9,5%</a:t>
                      </a:r>
                      <a:endParaRPr lang="pt-BR" sz="2000" b="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latin typeface="+mn-lt"/>
                          <a:cs typeface="Arial" panose="020B0604020202020204" pitchFamily="34" charset="0"/>
                        </a:rPr>
                        <a:t>12,0%</a:t>
                      </a:r>
                      <a:endParaRPr lang="pt-BR" sz="2000" b="0" dirty="0">
                        <a:solidFill>
                          <a:schemeClr val="tx1"/>
                        </a:solidFill>
                        <a:latin typeface="+mn-lt"/>
                        <a:cs typeface="Arial" panose="020B0604020202020204" pitchFamily="34" charset="0"/>
                      </a:endParaRPr>
                    </a:p>
                  </a:txBody>
                  <a:tcPr marL="68580" marR="68580" anchor="ctr"/>
                </a:tc>
                <a:extLst>
                  <a:ext uri="{0D108BD9-81ED-4DB2-BD59-A6C34878D82A}">
                    <a16:rowId xmlns="" xmlns:a16="http://schemas.microsoft.com/office/drawing/2014/main" val="347534674"/>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3.000,01 a 5.839,45</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smtClean="0"/>
                        <a:t>9,5% a 11,68%</a:t>
                      </a:r>
                      <a:endParaRPr lang="pt-BR" sz="2000" b="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dirty="0" smtClean="0">
                          <a:solidFill>
                            <a:schemeClr val="tx1"/>
                          </a:solidFill>
                          <a:latin typeface="+mn-lt"/>
                          <a:cs typeface="Arial" panose="020B0604020202020204" pitchFamily="34" charset="0"/>
                        </a:rPr>
                        <a:t>14,0%</a:t>
                      </a:r>
                      <a:endParaRPr lang="pt-BR" sz="2000" b="0" dirty="0">
                        <a:solidFill>
                          <a:schemeClr val="tx1"/>
                        </a:solidFill>
                        <a:latin typeface="+mn-lt"/>
                        <a:cs typeface="Arial" panose="020B0604020202020204" pitchFamily="34" charset="0"/>
                      </a:endParaRPr>
                    </a:p>
                  </a:txBody>
                  <a:tcPr marL="68580" marR="68580" anchor="ctr"/>
                </a:tc>
                <a:extLst>
                  <a:ext uri="{0D108BD9-81ED-4DB2-BD59-A6C34878D82A}">
                    <a16:rowId xmlns="" xmlns:a16="http://schemas.microsoft.com/office/drawing/2014/main" val="4127919378"/>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5.839,46 a 10.000,00</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smtClean="0">
                          <a:ln>
                            <a:noFill/>
                          </a:ln>
                          <a:effectLst/>
                        </a:rPr>
                        <a:t>11,68% a 12,86%</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mn-lt"/>
                          <a:cs typeface="Arial" charset="0"/>
                        </a:rPr>
                        <a:t>14,5%</a:t>
                      </a:r>
                      <a:endParaRPr kumimoji="0" lang="pt-BR" sz="2000" b="0" i="0" u="none" strike="noStrike" cap="none" normalizeH="0" baseline="0" dirty="0">
                        <a:ln>
                          <a:noFill/>
                        </a:ln>
                        <a:solidFill>
                          <a:schemeClr val="tx1"/>
                        </a:solidFill>
                        <a:effectLst/>
                        <a:latin typeface="+mn-lt"/>
                        <a:cs typeface="Arial" charset="0"/>
                      </a:endParaRPr>
                    </a:p>
                  </a:txBody>
                  <a:tcPr marL="68580" marR="68580" anchor="ctr" horzOverflow="overflow"/>
                </a:tc>
                <a:extLst>
                  <a:ext uri="{0D108BD9-81ED-4DB2-BD59-A6C34878D82A}">
                    <a16:rowId xmlns="" xmlns:a16="http://schemas.microsoft.com/office/drawing/2014/main" val="1712583232"/>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10.000,01 a 20.000,00</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smtClean="0">
                          <a:ln>
                            <a:noFill/>
                          </a:ln>
                          <a:effectLst/>
                        </a:rPr>
                        <a:t>12,86% a 14,68%</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mn-lt"/>
                          <a:cs typeface="Arial" charset="0"/>
                        </a:rPr>
                        <a:t>16,5%</a:t>
                      </a:r>
                      <a:endParaRPr kumimoji="0" lang="pt-BR" sz="2000" b="0" i="0" u="none" strike="noStrike" cap="none" normalizeH="0" baseline="0" dirty="0">
                        <a:ln>
                          <a:noFill/>
                        </a:ln>
                        <a:solidFill>
                          <a:schemeClr val="tx1"/>
                        </a:solidFill>
                        <a:effectLst/>
                        <a:latin typeface="+mn-lt"/>
                        <a:cs typeface="Arial" charset="0"/>
                      </a:endParaRPr>
                    </a:p>
                  </a:txBody>
                  <a:tcPr marL="68580" marR="68580" anchor="ctr" horzOverflow="overflow"/>
                </a:tc>
                <a:extLst>
                  <a:ext uri="{0D108BD9-81ED-4DB2-BD59-A6C34878D82A}">
                    <a16:rowId xmlns="" xmlns:a16="http://schemas.microsoft.com/office/drawing/2014/main" val="2736834599"/>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20.000,01 a 39.000,00</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smtClean="0">
                          <a:ln>
                            <a:noFill/>
                          </a:ln>
                          <a:effectLst/>
                        </a:rPr>
                        <a:t>14,68% a 16,79%</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mn-lt"/>
                          <a:cs typeface="Arial" charset="0"/>
                        </a:rPr>
                        <a:t>19,0%</a:t>
                      </a:r>
                      <a:endParaRPr kumimoji="0" lang="pt-BR" sz="2000" b="0" i="0" u="none" strike="noStrike" cap="none" normalizeH="0" baseline="0" dirty="0">
                        <a:ln>
                          <a:noFill/>
                        </a:ln>
                        <a:solidFill>
                          <a:schemeClr val="tx1"/>
                        </a:solidFill>
                        <a:effectLst/>
                        <a:latin typeface="+mn-lt"/>
                        <a:cs typeface="Arial" charset="0"/>
                      </a:endParaRPr>
                    </a:p>
                  </a:txBody>
                  <a:tcPr marL="68580" marR="68580" anchor="ctr" horzOverflow="overflow"/>
                </a:tc>
                <a:extLst>
                  <a:ext uri="{0D108BD9-81ED-4DB2-BD59-A6C34878D82A}">
                    <a16:rowId xmlns="" xmlns:a16="http://schemas.microsoft.com/office/drawing/2014/main" val="3037365679"/>
                  </a:ext>
                </a:extLst>
              </a:tr>
              <a:tr h="47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Acima de 39.000,00</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 de </a:t>
                      </a:r>
                      <a:r>
                        <a:rPr kumimoji="0" lang="pt-BR" sz="2000" u="none" strike="noStrike" cap="none" normalizeH="0" baseline="0" dirty="0" smtClean="0">
                          <a:ln>
                            <a:noFill/>
                          </a:ln>
                          <a:effectLst/>
                        </a:rPr>
                        <a:t>16,79%</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mn-lt"/>
                          <a:cs typeface="Arial" charset="0"/>
                        </a:rPr>
                        <a:t>22,0%</a:t>
                      </a:r>
                      <a:endParaRPr kumimoji="0" lang="pt-BR" sz="2000" b="0" i="0" u="none" strike="noStrike" cap="none" normalizeH="0" baseline="0" dirty="0">
                        <a:ln>
                          <a:noFill/>
                        </a:ln>
                        <a:solidFill>
                          <a:schemeClr val="tx1"/>
                        </a:solidFill>
                        <a:effectLst/>
                        <a:latin typeface="+mn-lt"/>
                        <a:cs typeface="Arial" charset="0"/>
                      </a:endParaRPr>
                    </a:p>
                  </a:txBody>
                  <a:tcPr marL="68580" marR="68580" anchor="ctr" horzOverflow="overflow"/>
                </a:tc>
                <a:extLst>
                  <a:ext uri="{0D108BD9-81ED-4DB2-BD59-A6C34878D82A}">
                    <a16:rowId xmlns="" xmlns:a16="http://schemas.microsoft.com/office/drawing/2014/main" val="600082768"/>
                  </a:ext>
                </a:extLst>
              </a:tr>
            </a:tbl>
          </a:graphicData>
        </a:graphic>
      </p:graphicFrame>
    </p:spTree>
    <p:extLst>
      <p:ext uri="{BB962C8B-B14F-4D97-AF65-F5344CB8AC3E}">
        <p14:creationId xmlns:p14="http://schemas.microsoft.com/office/powerpoint/2010/main" val="919249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63352" y="1591646"/>
            <a:ext cx="11809312" cy="49336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1303615"/>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1303615"/>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27348" y="1735663"/>
            <a:ext cx="11809312" cy="4708981"/>
          </a:xfrm>
          <a:prstGeom prst="rect">
            <a:avLst/>
          </a:prstGeom>
        </p:spPr>
        <p:txBody>
          <a:bodyPr wrap="square">
            <a:spAutoFit/>
          </a:bodyPr>
          <a:lstStyle/>
          <a:p>
            <a:pPr algn="just"/>
            <a:r>
              <a:rPr lang="pt-BR" sz="2000" dirty="0">
                <a:latin typeface="+mn-lt"/>
              </a:rPr>
              <a:t>Art. 14. Até que entre em vigor a lei que altere o plano de custeio do </a:t>
            </a:r>
            <a:r>
              <a:rPr lang="pt-BR" sz="2000" dirty="0" smtClean="0">
                <a:latin typeface="+mn-lt"/>
              </a:rPr>
              <a:t>regime próprio </a:t>
            </a:r>
            <a:r>
              <a:rPr lang="pt-BR" sz="2000" dirty="0">
                <a:latin typeface="+mn-lt"/>
              </a:rPr>
              <a:t>de previdência social da União, a contribuição previdenciária ordinária do </a:t>
            </a:r>
            <a:r>
              <a:rPr lang="pt-BR" sz="2000" dirty="0" smtClean="0">
                <a:latin typeface="+mn-lt"/>
              </a:rPr>
              <a:t>servidor público </a:t>
            </a:r>
            <a:r>
              <a:rPr lang="pt-BR" sz="2000" dirty="0">
                <a:latin typeface="+mn-lt"/>
              </a:rPr>
              <a:t>ativo de quaisquer de seus Poderes, incluídas suas entidades autárquicas e </a:t>
            </a:r>
            <a:r>
              <a:rPr lang="pt-BR" sz="2000" dirty="0" smtClean="0">
                <a:latin typeface="+mn-lt"/>
              </a:rPr>
              <a:t>suas fundações </a:t>
            </a:r>
            <a:r>
              <a:rPr lang="pt-BR" sz="2000" dirty="0">
                <a:latin typeface="+mn-lt"/>
              </a:rPr>
              <a:t>públicas, para a manutenção do regime próprio de previdência social, será </a:t>
            </a:r>
            <a:r>
              <a:rPr lang="pt-BR" sz="2000" dirty="0" smtClean="0">
                <a:latin typeface="+mn-lt"/>
              </a:rPr>
              <a:t>de quatorze </a:t>
            </a:r>
            <a:r>
              <a:rPr lang="pt-BR" sz="2000" dirty="0">
                <a:latin typeface="+mn-lt"/>
              </a:rPr>
              <a:t>por cento, incidentes sobre a base de contribuição estabelecida no art. 4º da Lei </a:t>
            </a:r>
            <a:r>
              <a:rPr lang="pt-BR" sz="2000" dirty="0" smtClean="0">
                <a:latin typeface="+mn-lt"/>
              </a:rPr>
              <a:t>nº 10.887</a:t>
            </a:r>
            <a:r>
              <a:rPr lang="pt-BR" sz="2000" dirty="0">
                <a:latin typeface="+mn-lt"/>
              </a:rPr>
              <a:t>, de 18 de junho de 2004.</a:t>
            </a:r>
          </a:p>
          <a:p>
            <a:pPr algn="just"/>
            <a:r>
              <a:rPr lang="pt-BR" sz="2000" dirty="0">
                <a:latin typeface="+mn-lt"/>
              </a:rPr>
              <a:t>§ 1º A alíquota prevista no caput será reduzida ou majorada, considerado </a:t>
            </a:r>
            <a:r>
              <a:rPr lang="pt-BR" sz="2000" dirty="0" smtClean="0">
                <a:latin typeface="+mn-lt"/>
              </a:rPr>
              <a:t>o valor </a:t>
            </a:r>
            <a:r>
              <a:rPr lang="pt-BR" sz="2000" dirty="0">
                <a:latin typeface="+mn-lt"/>
              </a:rPr>
              <a:t>da base de contribuição ou do benefício recebido, de acordo com os </a:t>
            </a:r>
            <a:r>
              <a:rPr lang="pt-BR" sz="2000" dirty="0" smtClean="0">
                <a:latin typeface="+mn-lt"/>
              </a:rPr>
              <a:t>seguintes parâmetros</a:t>
            </a:r>
            <a:r>
              <a:rPr lang="pt-BR" sz="2000" dirty="0">
                <a:latin typeface="+mn-lt"/>
              </a:rPr>
              <a:t>:</a:t>
            </a:r>
          </a:p>
          <a:p>
            <a:pPr algn="just"/>
            <a:r>
              <a:rPr lang="pt-BR" sz="2000" dirty="0">
                <a:latin typeface="+mn-lt"/>
              </a:rPr>
              <a:t>I - até um salário-mínimo, redução de seis inteiros e cinco décimos </a:t>
            </a:r>
            <a:r>
              <a:rPr lang="pt-BR" sz="2000" dirty="0" smtClean="0">
                <a:latin typeface="+mn-lt"/>
              </a:rPr>
              <a:t>pontos percentuais</a:t>
            </a:r>
            <a:r>
              <a:rPr lang="pt-BR" sz="2000" dirty="0">
                <a:latin typeface="+mn-lt"/>
              </a:rPr>
              <a:t>;</a:t>
            </a:r>
          </a:p>
          <a:p>
            <a:pPr algn="just"/>
            <a:r>
              <a:rPr lang="pt-BR" sz="2000" dirty="0">
                <a:latin typeface="+mn-lt"/>
              </a:rPr>
              <a:t>II - acima de um salário-mínimo até R$ </a:t>
            </a:r>
            <a:r>
              <a:rPr lang="pt-BR" sz="2000" dirty="0" smtClean="0">
                <a:latin typeface="+mn-lt"/>
              </a:rPr>
              <a:t>2.000,00, </a:t>
            </a:r>
            <a:r>
              <a:rPr lang="pt-BR" sz="2000" dirty="0">
                <a:latin typeface="+mn-lt"/>
              </a:rPr>
              <a:t>redução </a:t>
            </a:r>
            <a:r>
              <a:rPr lang="pt-BR" sz="2000" dirty="0" smtClean="0">
                <a:latin typeface="+mn-lt"/>
              </a:rPr>
              <a:t>de cinco </a:t>
            </a:r>
            <a:r>
              <a:rPr lang="pt-BR" sz="2000" dirty="0">
                <a:latin typeface="+mn-lt"/>
              </a:rPr>
              <a:t>pontos percentuais;</a:t>
            </a:r>
          </a:p>
          <a:p>
            <a:pPr algn="just"/>
            <a:r>
              <a:rPr lang="pt-BR" sz="2000" dirty="0">
                <a:latin typeface="+mn-lt"/>
              </a:rPr>
              <a:t>III - de R$ </a:t>
            </a:r>
            <a:r>
              <a:rPr lang="pt-BR" sz="2000" dirty="0" smtClean="0">
                <a:latin typeface="+mn-lt"/>
              </a:rPr>
              <a:t>2.000,01 </a:t>
            </a:r>
            <a:r>
              <a:rPr lang="pt-BR" sz="2000" dirty="0">
                <a:latin typeface="+mn-lt"/>
              </a:rPr>
              <a:t>até R$ </a:t>
            </a:r>
            <a:r>
              <a:rPr lang="pt-BR" sz="2000" dirty="0" smtClean="0">
                <a:latin typeface="+mn-lt"/>
              </a:rPr>
              <a:t>3.000,00 </a:t>
            </a:r>
            <a:r>
              <a:rPr lang="pt-BR" sz="2000" dirty="0">
                <a:latin typeface="+mn-lt"/>
              </a:rPr>
              <a:t>redução de dois pontos percentuais;</a:t>
            </a:r>
          </a:p>
          <a:p>
            <a:pPr algn="just"/>
            <a:r>
              <a:rPr lang="pt-BR" sz="2000" dirty="0">
                <a:latin typeface="+mn-lt"/>
              </a:rPr>
              <a:t>IV - de R$ </a:t>
            </a:r>
            <a:r>
              <a:rPr lang="pt-BR" sz="2000" dirty="0" smtClean="0">
                <a:latin typeface="+mn-lt"/>
              </a:rPr>
              <a:t>3.000,01 </a:t>
            </a:r>
            <a:r>
              <a:rPr lang="pt-BR" sz="2000" dirty="0">
                <a:latin typeface="+mn-lt"/>
              </a:rPr>
              <a:t>até R$ </a:t>
            </a:r>
            <a:r>
              <a:rPr lang="pt-BR" sz="2000" dirty="0" smtClean="0">
                <a:latin typeface="+mn-lt"/>
              </a:rPr>
              <a:t>5.839,45, </a:t>
            </a:r>
            <a:r>
              <a:rPr lang="pt-BR" sz="2000" dirty="0">
                <a:latin typeface="+mn-lt"/>
              </a:rPr>
              <a:t>sem redução ou acréscimo</a:t>
            </a:r>
            <a:r>
              <a:rPr lang="pt-BR" sz="2000" dirty="0" smtClean="0">
                <a:latin typeface="+mn-lt"/>
              </a:rPr>
              <a:t>; </a:t>
            </a:r>
            <a:endParaRPr lang="pt-BR" sz="2000" dirty="0">
              <a:latin typeface="+mn-lt"/>
            </a:endParaRPr>
          </a:p>
          <a:p>
            <a:pPr algn="just"/>
            <a:r>
              <a:rPr lang="pt-BR" sz="2000" dirty="0">
                <a:latin typeface="+mn-lt"/>
              </a:rPr>
              <a:t>V - de R$ 5.839,46 </a:t>
            </a:r>
            <a:r>
              <a:rPr lang="pt-BR" sz="2000" dirty="0" smtClean="0">
                <a:latin typeface="+mn-lt"/>
              </a:rPr>
              <a:t>até </a:t>
            </a:r>
            <a:r>
              <a:rPr lang="pt-BR" sz="2000" dirty="0">
                <a:latin typeface="+mn-lt"/>
              </a:rPr>
              <a:t>R$ </a:t>
            </a:r>
            <a:r>
              <a:rPr lang="pt-BR" sz="2000" dirty="0" smtClean="0">
                <a:latin typeface="+mn-lt"/>
              </a:rPr>
              <a:t>10.000,00, </a:t>
            </a:r>
            <a:r>
              <a:rPr lang="pt-BR" sz="2000" dirty="0">
                <a:latin typeface="+mn-lt"/>
              </a:rPr>
              <a:t>acréscimo de meio ponto percentual</a:t>
            </a:r>
            <a:r>
              <a:rPr lang="pt-BR" sz="2000" dirty="0" smtClean="0">
                <a:latin typeface="+mn-lt"/>
              </a:rPr>
              <a:t>; </a:t>
            </a:r>
            <a:endParaRPr lang="pt-BR" sz="2000" dirty="0">
              <a:latin typeface="+mn-lt"/>
            </a:endParaRPr>
          </a:p>
          <a:p>
            <a:pPr algn="just"/>
            <a:r>
              <a:rPr lang="pt-BR" sz="2000" dirty="0">
                <a:latin typeface="+mn-lt"/>
              </a:rPr>
              <a:t>VI - de R$ </a:t>
            </a:r>
            <a:r>
              <a:rPr lang="pt-BR" sz="2000" dirty="0" smtClean="0">
                <a:latin typeface="+mn-lt"/>
              </a:rPr>
              <a:t>10.000,01 </a:t>
            </a:r>
            <a:r>
              <a:rPr lang="pt-BR" sz="2000" dirty="0">
                <a:latin typeface="+mn-lt"/>
              </a:rPr>
              <a:t>até R$ </a:t>
            </a:r>
            <a:r>
              <a:rPr lang="pt-BR" sz="2000" dirty="0" smtClean="0">
                <a:latin typeface="+mn-lt"/>
              </a:rPr>
              <a:t>20.000,00, </a:t>
            </a:r>
            <a:r>
              <a:rPr lang="pt-BR" sz="2000" dirty="0">
                <a:latin typeface="+mn-lt"/>
              </a:rPr>
              <a:t>acréscimo de dois inteiros e cinco décimos pontos </a:t>
            </a:r>
            <a:r>
              <a:rPr lang="pt-BR" sz="2000" dirty="0" smtClean="0">
                <a:latin typeface="+mn-lt"/>
              </a:rPr>
              <a:t>percentuais;</a:t>
            </a:r>
            <a:endParaRPr lang="pt-BR" sz="2000" dirty="0">
              <a:latin typeface="+mn-lt"/>
            </a:endParaRPr>
          </a:p>
          <a:p>
            <a:pPr algn="just"/>
            <a:r>
              <a:rPr lang="pt-BR" sz="2000" dirty="0">
                <a:latin typeface="+mn-lt"/>
              </a:rPr>
              <a:t>VII - de R$ </a:t>
            </a:r>
            <a:r>
              <a:rPr lang="pt-BR" sz="2000" dirty="0" smtClean="0">
                <a:latin typeface="+mn-lt"/>
              </a:rPr>
              <a:t>20.000,01 </a:t>
            </a:r>
            <a:r>
              <a:rPr lang="pt-BR" sz="2000" dirty="0">
                <a:latin typeface="+mn-lt"/>
              </a:rPr>
              <a:t>até R$ </a:t>
            </a:r>
            <a:r>
              <a:rPr lang="pt-BR" sz="2000" dirty="0" smtClean="0">
                <a:latin typeface="+mn-lt"/>
              </a:rPr>
              <a:t>39.000,00, </a:t>
            </a:r>
            <a:r>
              <a:rPr lang="pt-BR" sz="2000" dirty="0">
                <a:latin typeface="+mn-lt"/>
              </a:rPr>
              <a:t>acréscimo de cinco pontos percentuais; </a:t>
            </a:r>
            <a:r>
              <a:rPr lang="pt-BR" sz="2000" dirty="0" smtClean="0">
                <a:latin typeface="+mn-lt"/>
              </a:rPr>
              <a:t>e </a:t>
            </a:r>
          </a:p>
          <a:p>
            <a:pPr algn="just"/>
            <a:r>
              <a:rPr lang="pt-BR" sz="2000" dirty="0" smtClean="0">
                <a:latin typeface="+mn-lt"/>
              </a:rPr>
              <a:t>VIII </a:t>
            </a:r>
            <a:r>
              <a:rPr lang="pt-BR" sz="2000" dirty="0">
                <a:latin typeface="+mn-lt"/>
              </a:rPr>
              <a:t>- acima de R$ </a:t>
            </a:r>
            <a:r>
              <a:rPr lang="pt-BR" sz="2000" dirty="0" smtClean="0">
                <a:latin typeface="+mn-lt"/>
              </a:rPr>
              <a:t>39.000,01, acréscimo de </a:t>
            </a:r>
            <a:r>
              <a:rPr lang="pt-BR" sz="2000" dirty="0">
                <a:latin typeface="+mn-lt"/>
              </a:rPr>
              <a:t>oito pontos percentuais.</a:t>
            </a:r>
          </a:p>
        </p:txBody>
      </p:sp>
      <p:sp>
        <p:nvSpPr>
          <p:cNvPr id="10" name="CaixaDeTexto 9"/>
          <p:cNvSpPr txBox="1"/>
          <p:nvPr/>
        </p:nvSpPr>
        <p:spPr>
          <a:xfrm>
            <a:off x="-240704" y="548680"/>
            <a:ext cx="9192345"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Alíquotas ordinárias do RPPS da União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764542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 xmlns:a16="http://schemas.microsoft.com/office/drawing/2014/main" id="{5474355F-AF1B-4F52-B1BC-EBA3401B1776}"/>
              </a:ext>
            </a:extLst>
          </p:cNvPr>
          <p:cNvGraphicFramePr>
            <a:graphicFrameLocks/>
          </p:cNvGraphicFramePr>
          <p:nvPr>
            <p:extLst>
              <p:ext uri="{D42A27DB-BD31-4B8C-83A1-F6EECF244321}">
                <p14:modId xmlns:p14="http://schemas.microsoft.com/office/powerpoint/2010/main" val="151633658"/>
              </p:ext>
            </p:extLst>
          </p:nvPr>
        </p:nvGraphicFramePr>
        <p:xfrm>
          <a:off x="5411924" y="1772816"/>
          <a:ext cx="5400600" cy="4608515"/>
        </p:xfrm>
        <a:graphic>
          <a:graphicData uri="http://schemas.openxmlformats.org/drawingml/2006/table">
            <a:tbl>
              <a:tblPr firstRow="1" bandRow="1">
                <a:tableStyleId>{5A111915-BE36-4E01-A7E5-04B1672EAD32}</a:tableStyleId>
              </a:tblPr>
              <a:tblGrid>
                <a:gridCol w="2030969">
                  <a:extLst>
                    <a:ext uri="{9D8B030D-6E8A-4147-A177-3AD203B41FA5}">
                      <a16:colId xmlns="" xmlns:a16="http://schemas.microsoft.com/office/drawing/2014/main" val="1854705044"/>
                    </a:ext>
                  </a:extLst>
                </a:gridCol>
                <a:gridCol w="1853461">
                  <a:extLst>
                    <a:ext uri="{9D8B030D-6E8A-4147-A177-3AD203B41FA5}">
                      <a16:colId xmlns="" xmlns:a16="http://schemas.microsoft.com/office/drawing/2014/main" val="2251244685"/>
                    </a:ext>
                  </a:extLst>
                </a:gridCol>
                <a:gridCol w="1516170">
                  <a:extLst>
                    <a:ext uri="{9D8B030D-6E8A-4147-A177-3AD203B41FA5}">
                      <a16:colId xmlns="" xmlns:a16="http://schemas.microsoft.com/office/drawing/2014/main" val="1648333137"/>
                    </a:ext>
                  </a:extLst>
                </a:gridCol>
              </a:tblGrid>
              <a:tr h="609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smtClean="0"/>
                        <a:t>Faixas salariais</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Alíquota </a:t>
                      </a:r>
                      <a:r>
                        <a:rPr lang="pt-BR" sz="2000" kern="1200" dirty="0" smtClean="0"/>
                        <a:t>Efetiva</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Contribuição</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1391727351"/>
                  </a:ext>
                </a:extLst>
              </a:tr>
              <a:tr h="614977">
                <a:tc>
                  <a:txBody>
                    <a:bodyPr/>
                    <a:lstStyle/>
                    <a:p>
                      <a:pPr algn="ctr"/>
                      <a:r>
                        <a:rPr lang="pt-BR" sz="2000" b="1" kern="1200" dirty="0"/>
                        <a:t>R$30 mil</a:t>
                      </a: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u="none" strike="noStrike" cap="none" normalizeH="0" baseline="0" dirty="0">
                          <a:ln>
                            <a:noFill/>
                          </a:ln>
                          <a:effectLst/>
                        </a:rPr>
                        <a:t>16,11%</a:t>
                      </a:r>
                      <a:endParaRPr kumimoji="0" lang="pt-BR" sz="2000" b="1" i="0" u="none" strike="noStrike" cap="none" normalizeH="0" baseline="0" dirty="0">
                        <a:ln>
                          <a:noFill/>
                        </a:ln>
                        <a:solidFill>
                          <a:schemeClr val="tx1"/>
                        </a:solidFill>
                        <a:effectLst/>
                        <a:latin typeface="Arial" charset="0"/>
                        <a:cs typeface="Arial" charset="0"/>
                      </a:endParaRPr>
                    </a:p>
                  </a:txBody>
                  <a:tcPr marL="68580" marR="68580" anchor="ctr" horzOverflow="overflow">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1" kern="1200" dirty="0"/>
                        <a:t>R$4.835,83</a:t>
                      </a: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solidFill>
                      <a:schemeClr val="accent5">
                        <a:lumMod val="40000"/>
                        <a:lumOff val="60000"/>
                      </a:schemeClr>
                    </a:solidFill>
                  </a:tcPr>
                </a:tc>
                <a:extLst>
                  <a:ext uri="{0D108BD9-81ED-4DB2-BD59-A6C34878D82A}">
                    <a16:rowId xmlns="" xmlns:a16="http://schemas.microsoft.com/office/drawing/2014/main" val="2603498770"/>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R$10.000,04</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19%</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R$1.900,00</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3459952210"/>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R$9.999,99</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16,5%</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R$1.649,99</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347534674"/>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R$4.160,55</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14,5%</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R$603,27</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4127919378"/>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R$2.389,44 </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14%</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R$397,52</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1712583232"/>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R$999,99</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12%</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R$119,99</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2736834599"/>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R$1.001,99</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9%</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R$90,17</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3037365679"/>
                  </a:ext>
                </a:extLst>
              </a:tr>
              <a:tr h="4834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kern="1200" dirty="0"/>
                        <a:t>R$998,00</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u="none" strike="noStrike" cap="none" normalizeH="0" baseline="0" dirty="0">
                          <a:ln>
                            <a:noFill/>
                          </a:ln>
                          <a:effectLst/>
                        </a:rPr>
                        <a:t>7,5%</a:t>
                      </a:r>
                      <a:endParaRPr kumimoji="0" lang="pt-BR" sz="2000" b="0" i="0" u="none" strike="noStrike" cap="none" normalizeH="0" baseline="0" dirty="0">
                        <a:ln>
                          <a:noFill/>
                        </a:ln>
                        <a:solidFill>
                          <a:schemeClr val="tx1"/>
                        </a:solidFill>
                        <a:effectLst/>
                        <a:latin typeface="Arial" charset="0"/>
                        <a:cs typeface="Arial" charset="0"/>
                      </a:endParaRPr>
                    </a:p>
                  </a:txBody>
                  <a:tcPr marL="68580" marR="68580"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R$74,75</a:t>
                      </a:r>
                      <a:endParaRPr lang="pt-BR" sz="2000" b="0"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600082768"/>
                  </a:ext>
                </a:extLst>
              </a:tr>
            </a:tbl>
          </a:graphicData>
        </a:graphic>
      </p:graphicFrame>
      <p:cxnSp>
        <p:nvCxnSpPr>
          <p:cNvPr id="5" name="Conector de Seta Reta 28">
            <a:extLst>
              <a:ext uri="{FF2B5EF4-FFF2-40B4-BE49-F238E27FC236}">
                <a16:creationId xmlns="" xmlns:a16="http://schemas.microsoft.com/office/drawing/2014/main" id="{A0E2CF86-6A04-A74E-AEAA-C99CDBA8D1F9}"/>
              </a:ext>
            </a:extLst>
          </p:cNvPr>
          <p:cNvCxnSpPr>
            <a:cxnSpLocks/>
          </p:cNvCxnSpPr>
          <p:nvPr/>
        </p:nvCxnSpPr>
        <p:spPr>
          <a:xfrm flipV="1">
            <a:off x="9048328" y="3356992"/>
            <a:ext cx="0" cy="275543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Espaço Reservado para Conteúdo 3">
            <a:extLst>
              <a:ext uri="{FF2B5EF4-FFF2-40B4-BE49-F238E27FC236}">
                <a16:creationId xmlns="" xmlns:a16="http://schemas.microsoft.com/office/drawing/2014/main" id="{4367D701-6999-43A8-8E04-E2B52439F99F}"/>
              </a:ext>
            </a:extLst>
          </p:cNvPr>
          <p:cNvGraphicFramePr>
            <a:graphicFrameLocks/>
          </p:cNvGraphicFramePr>
          <p:nvPr>
            <p:extLst>
              <p:ext uri="{D42A27DB-BD31-4B8C-83A1-F6EECF244321}">
                <p14:modId xmlns:p14="http://schemas.microsoft.com/office/powerpoint/2010/main" val="4188990987"/>
              </p:ext>
            </p:extLst>
          </p:nvPr>
        </p:nvGraphicFramePr>
        <p:xfrm>
          <a:off x="191344" y="2279477"/>
          <a:ext cx="4320480" cy="1571827"/>
        </p:xfrm>
        <a:graphic>
          <a:graphicData uri="http://schemas.openxmlformats.org/drawingml/2006/table">
            <a:tbl>
              <a:tblPr firstRow="1" bandRow="1">
                <a:tableStyleId>{C083E6E3-FA7D-4D7B-A595-EF9225AFEA82}</a:tableStyleId>
              </a:tblPr>
              <a:tblGrid>
                <a:gridCol w="1446288">
                  <a:extLst>
                    <a:ext uri="{9D8B030D-6E8A-4147-A177-3AD203B41FA5}">
                      <a16:colId xmlns="" xmlns:a16="http://schemas.microsoft.com/office/drawing/2014/main" val="1854705044"/>
                    </a:ext>
                  </a:extLst>
                </a:gridCol>
                <a:gridCol w="1307228">
                  <a:extLst>
                    <a:ext uri="{9D8B030D-6E8A-4147-A177-3AD203B41FA5}">
                      <a16:colId xmlns="" xmlns:a16="http://schemas.microsoft.com/office/drawing/2014/main" val="2251244685"/>
                    </a:ext>
                  </a:extLst>
                </a:gridCol>
                <a:gridCol w="1566964">
                  <a:extLst>
                    <a:ext uri="{9D8B030D-6E8A-4147-A177-3AD203B41FA5}">
                      <a16:colId xmlns="" xmlns:a16="http://schemas.microsoft.com/office/drawing/2014/main" val="4194062419"/>
                    </a:ext>
                  </a:extLst>
                </a:gridCol>
              </a:tblGrid>
              <a:tr h="50701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1" kern="1200" baseline="30000" dirty="0" smtClean="0">
                          <a:solidFill>
                            <a:srgbClr val="007033"/>
                          </a:solidFill>
                          <a:latin typeface="Arial" panose="020B0604020202020204" pitchFamily="34" charset="0"/>
                          <a:ea typeface="+mn-ea"/>
                          <a:cs typeface="Arial" panose="020B0604020202020204" pitchFamily="34" charset="0"/>
                        </a:rPr>
                        <a:t>Alíquota vigente</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r>
              <a:tr h="507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Salário</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Alíquota </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Contribuição</a:t>
                      </a:r>
                      <a:endParaRPr lang="pt-BR" sz="2000" b="1" kern="1200" baseline="30000" dirty="0">
                        <a:solidFill>
                          <a:srgbClr val="007033"/>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3764037998"/>
                  </a:ext>
                </a:extLst>
              </a:tr>
              <a:tr h="557795">
                <a:tc>
                  <a:txBody>
                    <a:bodyPr/>
                    <a:lstStyle/>
                    <a:p>
                      <a:pPr algn="ctr"/>
                      <a:r>
                        <a:rPr lang="pt-BR" sz="2000" kern="1200" dirty="0"/>
                        <a:t>R$ 30 mil</a:t>
                      </a: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kern="1200" dirty="0"/>
                        <a:t>11%</a:t>
                      </a: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tc>
                  <a: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lang="pt-BR" sz="2000" kern="1200" dirty="0"/>
                        <a:t>R$ 3.300</a:t>
                      </a: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marL="68580" marR="68580" anchor="ctr"/>
                </a:tc>
                <a:extLst>
                  <a:ext uri="{0D108BD9-81ED-4DB2-BD59-A6C34878D82A}">
                    <a16:rowId xmlns="" xmlns:a16="http://schemas.microsoft.com/office/drawing/2014/main" val="2603498770"/>
                  </a:ext>
                </a:extLst>
              </a:tr>
            </a:tbl>
          </a:graphicData>
        </a:graphic>
      </p:graphicFrame>
      <p:sp>
        <p:nvSpPr>
          <p:cNvPr id="2" name="Elipse 1"/>
          <p:cNvSpPr/>
          <p:nvPr/>
        </p:nvSpPr>
        <p:spPr>
          <a:xfrm>
            <a:off x="7727505" y="2492896"/>
            <a:ext cx="1224136" cy="403699"/>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240704" y="548680"/>
            <a:ext cx="9192345" cy="1077218"/>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Alíquotas ordinárias do RPPS da União - Exemplo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3" name="CaixaDeTexto 2"/>
          <p:cNvSpPr txBox="1"/>
          <p:nvPr/>
        </p:nvSpPr>
        <p:spPr>
          <a:xfrm rot="16200000">
            <a:off x="7284713" y="4489404"/>
            <a:ext cx="3096343" cy="430887"/>
          </a:xfrm>
          <a:prstGeom prst="rect">
            <a:avLst/>
          </a:prstGeom>
          <a:noFill/>
        </p:spPr>
        <p:txBody>
          <a:bodyPr wrap="square" rtlCol="0">
            <a:spAutoFit/>
          </a:bodyPr>
          <a:lstStyle/>
          <a:p>
            <a:pPr algn="ctr"/>
            <a:r>
              <a:rPr lang="pt-BR" sz="2200" dirty="0" smtClean="0">
                <a:solidFill>
                  <a:srgbClr val="FF0000"/>
                </a:solidFill>
              </a:rPr>
              <a:t>Alíquotas Progressivas</a:t>
            </a:r>
            <a:endParaRPr lang="pt-BR" sz="2200" b="1" baseline="30000" dirty="0">
              <a:solidFill>
                <a:srgbClr val="FF0000"/>
              </a:solidFill>
            </a:endParaRPr>
          </a:p>
        </p:txBody>
      </p:sp>
      <p:sp>
        <p:nvSpPr>
          <p:cNvPr id="6" name="Seta para baixo 5"/>
          <p:cNvSpPr/>
          <p:nvPr/>
        </p:nvSpPr>
        <p:spPr>
          <a:xfrm>
            <a:off x="8231561" y="2228709"/>
            <a:ext cx="216024" cy="33208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730120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91344" y="3283236"/>
            <a:ext cx="11809312" cy="3314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2995205"/>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2995205"/>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55340" y="3427253"/>
            <a:ext cx="11809312" cy="3170099"/>
          </a:xfrm>
          <a:prstGeom prst="rect">
            <a:avLst/>
          </a:prstGeom>
        </p:spPr>
        <p:txBody>
          <a:bodyPr wrap="square">
            <a:spAutoFit/>
          </a:bodyPr>
          <a:lstStyle/>
          <a:p>
            <a:pPr algn="just"/>
            <a:r>
              <a:rPr lang="pt-BR" sz="2000" dirty="0">
                <a:latin typeface="+mn-lt"/>
              </a:rPr>
              <a:t>§ 2º A alíquota reduzida ou majorada, apurada nos termos do disposto no </a:t>
            </a:r>
            <a:r>
              <a:rPr lang="pt-BR" sz="2000" dirty="0" smtClean="0">
                <a:latin typeface="+mn-lt"/>
              </a:rPr>
              <a:t>§ 1º</a:t>
            </a:r>
            <a:r>
              <a:rPr lang="pt-BR" sz="2000" dirty="0">
                <a:latin typeface="+mn-lt"/>
              </a:rPr>
              <a:t>, será aplicada de forma progressiva sobre a base de contribuição do servidor público</a:t>
            </a:r>
            <a:r>
              <a:rPr lang="pt-BR" sz="2000" dirty="0" smtClean="0">
                <a:latin typeface="+mn-lt"/>
              </a:rPr>
              <a:t>. </a:t>
            </a:r>
            <a:endParaRPr lang="pt-BR" sz="2000" dirty="0">
              <a:latin typeface="+mn-lt"/>
            </a:endParaRPr>
          </a:p>
          <a:p>
            <a:pPr algn="just"/>
            <a:r>
              <a:rPr lang="pt-BR" sz="2000" dirty="0">
                <a:latin typeface="+mn-lt"/>
              </a:rPr>
              <a:t>§ 3º Os valores previstos no § 1º serão reajustados, a partir da data </a:t>
            </a:r>
            <a:r>
              <a:rPr lang="pt-BR" sz="2000" dirty="0" smtClean="0">
                <a:latin typeface="+mn-lt"/>
              </a:rPr>
              <a:t>de promulgação </a:t>
            </a:r>
            <a:r>
              <a:rPr lang="pt-BR" sz="2000" dirty="0">
                <a:latin typeface="+mn-lt"/>
              </a:rPr>
              <a:t>desta Emenda à Constituição, na mesma data e no mesmo índice em que </a:t>
            </a:r>
            <a:r>
              <a:rPr lang="pt-BR" sz="2000" dirty="0" smtClean="0">
                <a:latin typeface="+mn-lt"/>
              </a:rPr>
              <a:t>se der </a:t>
            </a:r>
            <a:r>
              <a:rPr lang="pt-BR" sz="2000" dirty="0">
                <a:latin typeface="+mn-lt"/>
              </a:rPr>
              <a:t>o reajuste dos benefícios do Regime Geral de Previdência Social, ressalvados </a:t>
            </a:r>
            <a:r>
              <a:rPr lang="pt-BR" sz="2000" dirty="0" smtClean="0">
                <a:latin typeface="+mn-lt"/>
              </a:rPr>
              <a:t>aqueles vinculados </a:t>
            </a:r>
            <a:r>
              <a:rPr lang="pt-BR" sz="2000" dirty="0">
                <a:latin typeface="+mn-lt"/>
              </a:rPr>
              <a:t>ao salário-mínimo, aos quais se aplica a legislação específica.</a:t>
            </a:r>
          </a:p>
          <a:p>
            <a:pPr algn="just"/>
            <a:r>
              <a:rPr lang="pt-BR" sz="2000" dirty="0">
                <a:latin typeface="+mn-lt"/>
              </a:rPr>
              <a:t>§ 4º A contribuição de que trata o caput, com a redução ou a majoração </a:t>
            </a:r>
            <a:r>
              <a:rPr lang="pt-BR" sz="2000" dirty="0" smtClean="0">
                <a:latin typeface="+mn-lt"/>
              </a:rPr>
              <a:t>a que </a:t>
            </a:r>
            <a:r>
              <a:rPr lang="pt-BR" sz="2000" dirty="0">
                <a:latin typeface="+mn-lt"/>
              </a:rPr>
              <a:t>se refere o § 1º, será devida pelos aposentados e pensionistas de quaisquer dos </a:t>
            </a:r>
            <a:r>
              <a:rPr lang="pt-BR" sz="2000" dirty="0" smtClean="0">
                <a:latin typeface="+mn-lt"/>
              </a:rPr>
              <a:t>Poderes da </a:t>
            </a:r>
            <a:r>
              <a:rPr lang="pt-BR" sz="2000" dirty="0">
                <a:latin typeface="+mn-lt"/>
              </a:rPr>
              <a:t>União, incluídas suas entidades autárquicas e suas fundações, incidentes sobre o valor </a:t>
            </a:r>
            <a:r>
              <a:rPr lang="pt-BR" sz="2000" dirty="0" smtClean="0">
                <a:latin typeface="+mn-lt"/>
              </a:rPr>
              <a:t>da parcela </a:t>
            </a:r>
            <a:r>
              <a:rPr lang="pt-BR" sz="2000" dirty="0">
                <a:latin typeface="+mn-lt"/>
              </a:rPr>
              <a:t>dos proventos de aposentadorias e pensões que superem o limite </a:t>
            </a:r>
            <a:r>
              <a:rPr lang="pt-BR" sz="2000" dirty="0" smtClean="0">
                <a:latin typeface="+mn-lt"/>
              </a:rPr>
              <a:t>máximo estabelecido </a:t>
            </a:r>
            <a:r>
              <a:rPr lang="pt-BR" sz="2000" dirty="0">
                <a:latin typeface="+mn-lt"/>
              </a:rPr>
              <a:t>para os benefícios do Regime Geral de Previdência Social, hipótese em que </a:t>
            </a:r>
            <a:r>
              <a:rPr lang="pt-BR" sz="2000" dirty="0" smtClean="0">
                <a:latin typeface="+mn-lt"/>
              </a:rPr>
              <a:t>será considerada </a:t>
            </a:r>
            <a:r>
              <a:rPr lang="pt-BR" sz="2000" dirty="0">
                <a:latin typeface="+mn-lt"/>
              </a:rPr>
              <a:t>a totalidade do valor do benefício para fins de definição das alíquotas aplicáveis.</a:t>
            </a:r>
          </a:p>
        </p:txBody>
      </p:sp>
      <p:sp>
        <p:nvSpPr>
          <p:cNvPr id="10" name="CaixaDeTexto 9">
            <a:extLst>
              <a:ext uri="{FF2B5EF4-FFF2-40B4-BE49-F238E27FC236}">
                <a16:creationId xmlns="" xmlns:a16="http://schemas.microsoft.com/office/drawing/2014/main" id="{F793ECA1-E25F-2745-A6C0-F8DF81E99EA1}"/>
              </a:ext>
            </a:extLst>
          </p:cNvPr>
          <p:cNvSpPr txBox="1"/>
          <p:nvPr/>
        </p:nvSpPr>
        <p:spPr>
          <a:xfrm>
            <a:off x="479376" y="1037054"/>
            <a:ext cx="11305256" cy="1815882"/>
          </a:xfrm>
          <a:prstGeom prst="rect">
            <a:avLst/>
          </a:prstGeom>
          <a:noFill/>
        </p:spPr>
        <p:txBody>
          <a:bodyPr wrap="square" rtlCol="0">
            <a:spAutoFit/>
          </a:bodyPr>
          <a:lstStyle/>
          <a:p>
            <a:pPr algn="just"/>
            <a:r>
              <a:rPr lang="pt-BR" sz="2800" dirty="0" smtClean="0">
                <a:latin typeface="+mn-lt"/>
              </a:rPr>
              <a:t>A alíquota ordinária será progressiva, os valores das faixas serão corrigidos pelos mesmos índices do RGPS e a contribuição dos aposentados e pensionistas incidirá sobre o que superar o RGPS, sendo que a alíquota incidente será definida de acordo com o valor total do benefício recebido. </a:t>
            </a:r>
            <a:endParaRPr lang="pt-BR" sz="2800" i="1" dirty="0">
              <a:latin typeface="+mn-lt"/>
            </a:endParaRPr>
          </a:p>
        </p:txBody>
      </p:sp>
      <p:sp>
        <p:nvSpPr>
          <p:cNvPr id="11" name="CaixaDeTexto 10"/>
          <p:cNvSpPr txBox="1"/>
          <p:nvPr/>
        </p:nvSpPr>
        <p:spPr>
          <a:xfrm>
            <a:off x="-240704" y="476672"/>
            <a:ext cx="9192345"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Alíquotas ordinárias do RPPS da União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178285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 y="692696"/>
            <a:ext cx="10128449"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Alíquotas dos RPPS dos Estados, DF e Municípios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6" name="CaixaDeTexto 5">
            <a:extLst>
              <a:ext uri="{FF2B5EF4-FFF2-40B4-BE49-F238E27FC236}">
                <a16:creationId xmlns="" xmlns:a16="http://schemas.microsoft.com/office/drawing/2014/main" id="{F793ECA1-E25F-2745-A6C0-F8DF81E99EA1}"/>
              </a:ext>
            </a:extLst>
          </p:cNvPr>
          <p:cNvSpPr txBox="1"/>
          <p:nvPr/>
        </p:nvSpPr>
        <p:spPr>
          <a:xfrm>
            <a:off x="479376" y="1400864"/>
            <a:ext cx="11017224" cy="1384995"/>
          </a:xfrm>
          <a:prstGeom prst="rect">
            <a:avLst/>
          </a:prstGeom>
          <a:noFill/>
        </p:spPr>
        <p:txBody>
          <a:bodyPr wrap="square" rtlCol="0">
            <a:spAutoFit/>
          </a:bodyPr>
          <a:lstStyle/>
          <a:p>
            <a:pPr algn="just"/>
            <a:r>
              <a:rPr lang="pt-BR" sz="2800" dirty="0" smtClean="0">
                <a:latin typeface="+mn-lt"/>
              </a:rPr>
              <a:t>A alíquota de 14% (ordinária) prevista para União, </a:t>
            </a:r>
            <a:r>
              <a:rPr lang="pt-BR" sz="2800" b="1" u="sng" dirty="0" smtClean="0">
                <a:latin typeface="+mn-lt"/>
              </a:rPr>
              <a:t>aplica-se imediatamente aos demais entes federativos</a:t>
            </a:r>
            <a:r>
              <a:rPr lang="pt-BR" sz="2800" dirty="0" smtClean="0">
                <a:latin typeface="+mn-lt"/>
              </a:rPr>
              <a:t>, que terão o prazo de 180 dias para modificarem suas alíquotas.</a:t>
            </a:r>
          </a:p>
        </p:txBody>
      </p:sp>
      <p:sp>
        <p:nvSpPr>
          <p:cNvPr id="11" name="Retângulo 10"/>
          <p:cNvSpPr/>
          <p:nvPr/>
        </p:nvSpPr>
        <p:spPr>
          <a:xfrm>
            <a:off x="191344" y="3356991"/>
            <a:ext cx="11809312" cy="3314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de cantos arredondados 11"/>
          <p:cNvSpPr/>
          <p:nvPr/>
        </p:nvSpPr>
        <p:spPr>
          <a:xfrm>
            <a:off x="299356" y="306896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p:cNvSpPr txBox="1"/>
          <p:nvPr/>
        </p:nvSpPr>
        <p:spPr>
          <a:xfrm>
            <a:off x="299356" y="306896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4" name="Retângulo 13"/>
          <p:cNvSpPr/>
          <p:nvPr/>
        </p:nvSpPr>
        <p:spPr>
          <a:xfrm>
            <a:off x="155340" y="3501008"/>
            <a:ext cx="11809312" cy="3170099"/>
          </a:xfrm>
          <a:prstGeom prst="rect">
            <a:avLst/>
          </a:prstGeom>
        </p:spPr>
        <p:txBody>
          <a:bodyPr wrap="square">
            <a:spAutoFit/>
          </a:bodyPr>
          <a:lstStyle/>
          <a:p>
            <a:pPr algn="just"/>
            <a:r>
              <a:rPr lang="pt-BR" sz="2000" dirty="0">
                <a:latin typeface="+mn-lt"/>
              </a:rPr>
              <a:t>Art. 15. Aplica-se imediatamente, em caráter provisório, aos servidores </a:t>
            </a:r>
            <a:r>
              <a:rPr lang="pt-BR" sz="2000" dirty="0" smtClean="0">
                <a:latin typeface="+mn-lt"/>
              </a:rPr>
              <a:t>dos Estados</a:t>
            </a:r>
            <a:r>
              <a:rPr lang="pt-BR" sz="2000" dirty="0">
                <a:latin typeface="+mn-lt"/>
              </a:rPr>
              <a:t>, do Distrito Federal e dos Municípios a alíquota estabelecida no caput do art. </a:t>
            </a:r>
            <a:r>
              <a:rPr lang="pt-BR" sz="2000" dirty="0" smtClean="0">
                <a:latin typeface="+mn-lt"/>
              </a:rPr>
              <a:t>14 para </a:t>
            </a:r>
            <a:r>
              <a:rPr lang="pt-BR" sz="2000" dirty="0">
                <a:latin typeface="+mn-lt"/>
              </a:rPr>
              <a:t>a União para contribuição ao respectivo regime próprio de previdência social</a:t>
            </a:r>
            <a:r>
              <a:rPr lang="pt-BR" sz="2000" dirty="0" smtClean="0">
                <a:latin typeface="+mn-lt"/>
              </a:rPr>
              <a:t>. </a:t>
            </a:r>
          </a:p>
          <a:p>
            <a:pPr algn="just"/>
            <a:r>
              <a:rPr lang="pt-BR" sz="2000" dirty="0" smtClean="0">
                <a:latin typeface="+mn-lt"/>
              </a:rPr>
              <a:t>§ 1º Os Estados, o Distrito Federal e os Municípios terão cento e oitenta dias de </a:t>
            </a:r>
            <a:r>
              <a:rPr lang="pt-BR" sz="2000" dirty="0">
                <a:latin typeface="+mn-lt"/>
              </a:rPr>
              <a:t>prazo para, observado o disposto no inciso III do § 1º-A do art. 149, adequar as </a:t>
            </a:r>
            <a:r>
              <a:rPr lang="pt-BR" sz="2000" dirty="0" smtClean="0">
                <a:latin typeface="+mn-lt"/>
              </a:rPr>
              <a:t>alíquotas de </a:t>
            </a:r>
            <a:r>
              <a:rPr lang="pt-BR" sz="2000" dirty="0">
                <a:latin typeface="+mn-lt"/>
              </a:rPr>
              <a:t>contribuição devida por seus servidores ao respectivo regime próprio de </a:t>
            </a:r>
            <a:r>
              <a:rPr lang="pt-BR" sz="2000" dirty="0" smtClean="0">
                <a:latin typeface="+mn-lt"/>
              </a:rPr>
              <a:t>previdência social</a:t>
            </a:r>
            <a:r>
              <a:rPr lang="pt-BR" sz="2000" dirty="0">
                <a:latin typeface="+mn-lt"/>
              </a:rPr>
              <a:t>, podendo adotar o escalonamento e a progressividade de apuração das </a:t>
            </a:r>
            <a:r>
              <a:rPr lang="pt-BR" sz="2000" dirty="0" smtClean="0">
                <a:latin typeface="+mn-lt"/>
              </a:rPr>
              <a:t>alíquotas previstas </a:t>
            </a:r>
            <a:r>
              <a:rPr lang="pt-BR" sz="2000" dirty="0">
                <a:latin typeface="+mn-lt"/>
              </a:rPr>
              <a:t>no art. 14.</a:t>
            </a:r>
          </a:p>
          <a:p>
            <a:pPr algn="just"/>
            <a:r>
              <a:rPr lang="pt-BR" sz="2000" dirty="0">
                <a:latin typeface="+mn-lt"/>
              </a:rPr>
              <a:t>§ 2º Decorrido o prazo estabelecido no parágrafo anterior sem a </a:t>
            </a:r>
            <a:r>
              <a:rPr lang="pt-BR" sz="2000" dirty="0" smtClean="0">
                <a:latin typeface="+mn-lt"/>
              </a:rPr>
              <a:t>adequação das </a:t>
            </a:r>
            <a:r>
              <a:rPr lang="pt-BR" sz="2000" dirty="0">
                <a:latin typeface="+mn-lt"/>
              </a:rPr>
              <a:t>alíquotas pelos Estados, pelo Distrito Federal ou pelos Municípios, a </a:t>
            </a:r>
            <a:r>
              <a:rPr lang="pt-BR" sz="2000" dirty="0" smtClean="0">
                <a:latin typeface="+mn-lt"/>
              </a:rPr>
              <a:t>alíquota estabelecida </a:t>
            </a:r>
            <a:r>
              <a:rPr lang="pt-BR" sz="2000" dirty="0">
                <a:latin typeface="+mn-lt"/>
              </a:rPr>
              <a:t>no caput do art. 14 será definitivamente aplicada aos respectivos servidores</a:t>
            </a:r>
            <a:r>
              <a:rPr lang="pt-BR" sz="2000" dirty="0" smtClean="0">
                <a:latin typeface="+mn-lt"/>
              </a:rPr>
              <a:t>. </a:t>
            </a:r>
            <a:endParaRPr lang="pt-BR" sz="2000" dirty="0">
              <a:latin typeface="+mn-lt"/>
            </a:endParaRPr>
          </a:p>
        </p:txBody>
      </p:sp>
    </p:spTree>
    <p:extLst>
      <p:ext uri="{BB962C8B-B14F-4D97-AF65-F5344CB8AC3E}">
        <p14:creationId xmlns:p14="http://schemas.microsoft.com/office/powerpoint/2010/main" val="563801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 y="692696"/>
            <a:ext cx="10128449"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Alíquotas dos RPPS dos Estados, DF e Municípios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3573016"/>
            <a:ext cx="11809312"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3284985"/>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3284985"/>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3717033"/>
            <a:ext cx="11809312" cy="2862322"/>
          </a:xfrm>
          <a:prstGeom prst="rect">
            <a:avLst/>
          </a:prstGeom>
        </p:spPr>
        <p:txBody>
          <a:bodyPr wrap="square">
            <a:spAutoFit/>
          </a:bodyPr>
          <a:lstStyle/>
          <a:p>
            <a:pPr algn="just"/>
            <a:r>
              <a:rPr lang="pt-BR" sz="2000" dirty="0">
                <a:latin typeface="+mn-lt"/>
              </a:rPr>
              <a:t>Art. </a:t>
            </a:r>
            <a:r>
              <a:rPr lang="pt-BR" sz="2000" dirty="0" smtClean="0">
                <a:latin typeface="+mn-lt"/>
              </a:rPr>
              <a:t>149 .............................................................</a:t>
            </a:r>
          </a:p>
          <a:p>
            <a:pPr algn="just"/>
            <a:endParaRPr lang="pt-BR" sz="2000" dirty="0">
              <a:latin typeface="+mn-lt"/>
            </a:endParaRPr>
          </a:p>
          <a:p>
            <a:pPr algn="just"/>
            <a:r>
              <a:rPr lang="pt-BR" sz="2000" dirty="0">
                <a:latin typeface="+mn-lt"/>
              </a:rPr>
              <a:t>§ 1º-A A contribuição ordinária dos servidores públicos ativos, </a:t>
            </a:r>
            <a:r>
              <a:rPr lang="pt-BR" sz="2000" dirty="0" smtClean="0">
                <a:latin typeface="+mn-lt"/>
              </a:rPr>
              <a:t>dos aposentados </a:t>
            </a:r>
            <a:r>
              <a:rPr lang="pt-BR" sz="2000" dirty="0">
                <a:latin typeface="+mn-lt"/>
              </a:rPr>
              <a:t>e dos pensionistas observará os seguintes critérios</a:t>
            </a:r>
            <a:r>
              <a:rPr lang="pt-BR" sz="2000" dirty="0" smtClean="0">
                <a:latin typeface="+mn-lt"/>
              </a:rPr>
              <a:t>:</a:t>
            </a:r>
          </a:p>
          <a:p>
            <a:pPr algn="just"/>
            <a:r>
              <a:rPr lang="pt-BR" sz="2000" dirty="0"/>
              <a:t>.............................................................</a:t>
            </a:r>
          </a:p>
          <a:p>
            <a:pPr algn="just"/>
            <a:r>
              <a:rPr lang="pt-BR" sz="2000" dirty="0" smtClean="0">
                <a:latin typeface="+mn-lt"/>
              </a:rPr>
              <a:t>III </a:t>
            </a:r>
            <a:r>
              <a:rPr lang="pt-BR" sz="2000" dirty="0">
                <a:latin typeface="+mn-lt"/>
              </a:rPr>
              <a:t>- a contribuição instituída pelos Estados, pelo Distrito Federal e </a:t>
            </a:r>
            <a:r>
              <a:rPr lang="pt-BR" sz="2000" dirty="0" smtClean="0">
                <a:latin typeface="+mn-lt"/>
              </a:rPr>
              <a:t>pelos Municípios </a:t>
            </a:r>
            <a:r>
              <a:rPr lang="pt-BR" sz="2000" dirty="0">
                <a:latin typeface="+mn-lt"/>
              </a:rPr>
              <a:t>não terá alíquota inferior à contribuição dos servidores da União</a:t>
            </a:r>
            <a:r>
              <a:rPr lang="pt-BR" sz="2000" dirty="0" smtClean="0">
                <a:latin typeface="+mn-lt"/>
              </a:rPr>
              <a:t>, exceto </a:t>
            </a:r>
            <a:r>
              <a:rPr lang="pt-BR" sz="2000" dirty="0">
                <a:latin typeface="+mn-lt"/>
              </a:rPr>
              <a:t>se demonstrado que o respectivo regime próprio de previdência </a:t>
            </a:r>
            <a:r>
              <a:rPr lang="pt-BR" sz="2000" dirty="0" smtClean="0">
                <a:latin typeface="+mn-lt"/>
              </a:rPr>
              <a:t>social não </a:t>
            </a:r>
            <a:r>
              <a:rPr lang="pt-BR" sz="2000" dirty="0">
                <a:latin typeface="+mn-lt"/>
              </a:rPr>
              <a:t>possui deficit atuarial a ser equacionado, hipótese em que a alíquota </a:t>
            </a:r>
            <a:r>
              <a:rPr lang="pt-BR" sz="2000" dirty="0" smtClean="0">
                <a:latin typeface="+mn-lt"/>
              </a:rPr>
              <a:t>não poderá </a:t>
            </a:r>
            <a:r>
              <a:rPr lang="pt-BR" sz="2000" dirty="0">
                <a:latin typeface="+mn-lt"/>
              </a:rPr>
              <a:t>ser inferior às alíquotas aplicáveis ao Regime Geral de </a:t>
            </a:r>
            <a:r>
              <a:rPr lang="pt-BR" sz="2000" dirty="0" smtClean="0">
                <a:latin typeface="+mn-lt"/>
              </a:rPr>
              <a:t>Previdência Social.</a:t>
            </a:r>
            <a:endParaRPr lang="pt-BR" sz="2000" dirty="0">
              <a:latin typeface="+mn-lt"/>
            </a:endParaRPr>
          </a:p>
        </p:txBody>
      </p:sp>
      <p:sp>
        <p:nvSpPr>
          <p:cNvPr id="11" name="CaixaDeTexto 10">
            <a:extLst>
              <a:ext uri="{FF2B5EF4-FFF2-40B4-BE49-F238E27FC236}">
                <a16:creationId xmlns="" xmlns:a16="http://schemas.microsoft.com/office/drawing/2014/main" id="{F793ECA1-E25F-2745-A6C0-F8DF81E99EA1}"/>
              </a:ext>
            </a:extLst>
          </p:cNvPr>
          <p:cNvSpPr txBox="1"/>
          <p:nvPr/>
        </p:nvSpPr>
        <p:spPr>
          <a:xfrm>
            <a:off x="479376" y="1325086"/>
            <a:ext cx="11017224" cy="1815882"/>
          </a:xfrm>
          <a:prstGeom prst="rect">
            <a:avLst/>
          </a:prstGeom>
          <a:noFill/>
        </p:spPr>
        <p:txBody>
          <a:bodyPr wrap="square" rtlCol="0">
            <a:spAutoFit/>
          </a:bodyPr>
          <a:lstStyle/>
          <a:p>
            <a:pPr algn="just"/>
            <a:r>
              <a:rPr lang="pt-BR" sz="2800" dirty="0" smtClean="0">
                <a:latin typeface="+mn-lt"/>
              </a:rPr>
              <a:t>Alíquotas equivalentes às do RGPS, somente poderão ser aplicadas se RPPS não tiver deficit atuarial. As alíquotas progressivas iguais ou maiores que as do RPPS da União (acima do teto do RGPS) e alíquotas extraordinárias somente serão aplicadas com aprovação de lei do ente federativo. </a:t>
            </a:r>
            <a:endParaRPr lang="pt-BR" sz="2800" dirty="0">
              <a:latin typeface="+mn-lt"/>
            </a:endParaRPr>
          </a:p>
        </p:txBody>
      </p:sp>
    </p:spTree>
    <p:extLst>
      <p:ext uri="{BB962C8B-B14F-4D97-AF65-F5344CB8AC3E}">
        <p14:creationId xmlns:p14="http://schemas.microsoft.com/office/powerpoint/2010/main" val="2458532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12712" y="0"/>
            <a:ext cx="10128449"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Instituição da alíquota extraordinária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2996951"/>
            <a:ext cx="11809312" cy="3621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270892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270892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3140968"/>
            <a:ext cx="11809312" cy="3477875"/>
          </a:xfrm>
          <a:prstGeom prst="rect">
            <a:avLst/>
          </a:prstGeom>
        </p:spPr>
        <p:txBody>
          <a:bodyPr wrap="square">
            <a:spAutoFit/>
          </a:bodyPr>
          <a:lstStyle/>
          <a:p>
            <a:pPr algn="just"/>
            <a:r>
              <a:rPr lang="pt-BR" sz="2000" dirty="0">
                <a:latin typeface="+mn-lt"/>
              </a:rPr>
              <a:t>Art. 13. Até que entre em vigor a lei complementar de que trata o § 1º do art</a:t>
            </a:r>
            <a:r>
              <a:rPr lang="pt-BR" sz="2000" dirty="0" smtClean="0">
                <a:latin typeface="+mn-lt"/>
              </a:rPr>
              <a:t>. 40 </a:t>
            </a:r>
            <a:r>
              <a:rPr lang="pt-BR" sz="2000" dirty="0">
                <a:latin typeface="+mn-lt"/>
              </a:rPr>
              <a:t>da Constituição, ficam a União, os Estados, o Distrito Federal e os Municípios </a:t>
            </a:r>
            <a:r>
              <a:rPr lang="pt-BR" sz="2000" dirty="0" smtClean="0">
                <a:latin typeface="+mn-lt"/>
              </a:rPr>
              <a:t>autorizados a </a:t>
            </a:r>
            <a:r>
              <a:rPr lang="pt-BR" sz="2000" dirty="0">
                <a:latin typeface="+mn-lt"/>
              </a:rPr>
              <a:t>instituir, por meio de lei, a contribuição extraordinária de que trata o § 1º-C do art. 149 e </a:t>
            </a:r>
            <a:r>
              <a:rPr lang="pt-BR" sz="2000" dirty="0" smtClean="0">
                <a:latin typeface="+mn-lt"/>
              </a:rPr>
              <a:t>a ampliar </a:t>
            </a:r>
            <a:r>
              <a:rPr lang="pt-BR" sz="2000" dirty="0">
                <a:latin typeface="+mn-lt"/>
              </a:rPr>
              <a:t>excepcionalmente a base das contribuições devidas pelos aposentados </a:t>
            </a:r>
            <a:r>
              <a:rPr lang="pt-BR" sz="2000" dirty="0" smtClean="0">
                <a:latin typeface="+mn-lt"/>
              </a:rPr>
              <a:t>e pensionistas </a:t>
            </a:r>
            <a:r>
              <a:rPr lang="pt-BR" sz="2000" dirty="0">
                <a:latin typeface="+mn-lt"/>
              </a:rPr>
              <a:t>aos seus regimes próprios de previdência social, para que a incidência alcance </a:t>
            </a:r>
            <a:r>
              <a:rPr lang="pt-BR" sz="2000" dirty="0" smtClean="0">
                <a:latin typeface="+mn-lt"/>
              </a:rPr>
              <a:t>o valor </a:t>
            </a:r>
            <a:r>
              <a:rPr lang="pt-BR" sz="2000" dirty="0">
                <a:latin typeface="+mn-lt"/>
              </a:rPr>
              <a:t>dos proventos de aposentadoria e pensões superem um salário mínimo.</a:t>
            </a:r>
          </a:p>
          <a:p>
            <a:pPr algn="just"/>
            <a:r>
              <a:rPr lang="pt-BR" sz="2000" dirty="0">
                <a:latin typeface="+mn-lt"/>
              </a:rPr>
              <a:t>§ 1º A lei do ente federativo a que se refere o caput deverá </a:t>
            </a:r>
            <a:r>
              <a:rPr lang="pt-BR" sz="2000" dirty="0" smtClean="0">
                <a:latin typeface="+mn-lt"/>
              </a:rPr>
              <a:t>estar fundamentada </a:t>
            </a:r>
            <a:r>
              <a:rPr lang="pt-BR" sz="2000" dirty="0">
                <a:latin typeface="+mn-lt"/>
              </a:rPr>
              <a:t>na demonstração da existência de deficit atuarial e deverá </a:t>
            </a:r>
            <a:r>
              <a:rPr lang="pt-BR" sz="2000" dirty="0" smtClean="0">
                <a:latin typeface="+mn-lt"/>
              </a:rPr>
              <a:t>estabelecer medidas </a:t>
            </a:r>
            <a:r>
              <a:rPr lang="pt-BR" sz="2000" dirty="0">
                <a:latin typeface="+mn-lt"/>
              </a:rPr>
              <a:t>para o seu equacionamento.</a:t>
            </a:r>
          </a:p>
          <a:p>
            <a:pPr algn="just"/>
            <a:r>
              <a:rPr lang="pt-BR" sz="2000" dirty="0">
                <a:latin typeface="+mn-lt"/>
              </a:rPr>
              <a:t>§ 2º A ampliação da base de contribuição dos aposentados e dos </a:t>
            </a:r>
            <a:r>
              <a:rPr lang="pt-BR" sz="2000" dirty="0" smtClean="0">
                <a:latin typeface="+mn-lt"/>
              </a:rPr>
              <a:t>pensionistas autorizada </a:t>
            </a:r>
            <a:r>
              <a:rPr lang="pt-BR" sz="2000" dirty="0">
                <a:latin typeface="+mn-lt"/>
              </a:rPr>
              <a:t>por este artigo vigorará pelo prazo máximo de vinte anos, a partir da data de </a:t>
            </a:r>
            <a:r>
              <a:rPr lang="pt-BR" sz="2000" dirty="0" smtClean="0">
                <a:latin typeface="+mn-lt"/>
              </a:rPr>
              <a:t>sua instituição</a:t>
            </a:r>
            <a:r>
              <a:rPr lang="pt-BR" sz="2000" dirty="0">
                <a:latin typeface="+mn-lt"/>
              </a:rPr>
              <a:t>, e o produto da arrecadação das contribuições decorrentes será </a:t>
            </a:r>
            <a:r>
              <a:rPr lang="pt-BR" sz="2000" dirty="0" smtClean="0">
                <a:latin typeface="+mn-lt"/>
              </a:rPr>
              <a:t>destinado exclusivamente </a:t>
            </a:r>
            <a:r>
              <a:rPr lang="pt-BR" sz="2000" dirty="0">
                <a:latin typeface="+mn-lt"/>
              </a:rPr>
              <a:t>ao equacionamento do deficit atuarial do regime próprio de </a:t>
            </a:r>
            <a:r>
              <a:rPr lang="pt-BR" sz="2000" dirty="0" smtClean="0">
                <a:latin typeface="+mn-lt"/>
              </a:rPr>
              <a:t>previdência social</a:t>
            </a:r>
            <a:r>
              <a:rPr lang="pt-BR" sz="2000" dirty="0">
                <a:latin typeface="+mn-lt"/>
              </a:rPr>
              <a:t>.</a:t>
            </a:r>
          </a:p>
        </p:txBody>
      </p:sp>
      <p:sp>
        <p:nvSpPr>
          <p:cNvPr id="11" name="CaixaDeTexto 10">
            <a:extLst>
              <a:ext uri="{FF2B5EF4-FFF2-40B4-BE49-F238E27FC236}">
                <a16:creationId xmlns="" xmlns:a16="http://schemas.microsoft.com/office/drawing/2014/main" id="{F793ECA1-E25F-2745-A6C0-F8DF81E99EA1}"/>
              </a:ext>
            </a:extLst>
          </p:cNvPr>
          <p:cNvSpPr txBox="1"/>
          <p:nvPr/>
        </p:nvSpPr>
        <p:spPr>
          <a:xfrm>
            <a:off x="551384" y="833069"/>
            <a:ext cx="11017224" cy="1815882"/>
          </a:xfrm>
          <a:prstGeom prst="rect">
            <a:avLst/>
          </a:prstGeom>
          <a:noFill/>
        </p:spPr>
        <p:txBody>
          <a:bodyPr wrap="square" rtlCol="0">
            <a:spAutoFit/>
          </a:bodyPr>
          <a:lstStyle/>
          <a:p>
            <a:pPr algn="just"/>
            <a:r>
              <a:rPr lang="pt-BR" sz="2800" dirty="0" smtClean="0">
                <a:latin typeface="+mn-lt"/>
              </a:rPr>
              <a:t>É autorizada a instituição – por meio de lei – da contribuição extraordinária prevista no § 1º-C do art. 149 e a ampliação da base de contribuições devidas pelos aposentados e pensionistas para que a incidência alcance o que superar o salário-mínimo. </a:t>
            </a:r>
            <a:endParaRPr lang="pt-BR" sz="2800" dirty="0">
              <a:latin typeface="+mn-lt"/>
            </a:endParaRPr>
          </a:p>
        </p:txBody>
      </p:sp>
    </p:spTree>
    <p:extLst>
      <p:ext uri="{BB962C8B-B14F-4D97-AF65-F5344CB8AC3E}">
        <p14:creationId xmlns:p14="http://schemas.microsoft.com/office/powerpoint/2010/main" val="2249931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574208"/>
            <a:ext cx="10128449"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Exigibilidade das contribuições </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Retângulo 6"/>
          <p:cNvSpPr/>
          <p:nvPr/>
        </p:nvSpPr>
        <p:spPr>
          <a:xfrm>
            <a:off x="191344" y="5157191"/>
            <a:ext cx="11809312" cy="158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de cantos arredondados 7"/>
          <p:cNvSpPr/>
          <p:nvPr/>
        </p:nvSpPr>
        <p:spPr>
          <a:xfrm>
            <a:off x="299356" y="486916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299356" y="486916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0" name="Retângulo 9"/>
          <p:cNvSpPr/>
          <p:nvPr/>
        </p:nvSpPr>
        <p:spPr>
          <a:xfrm>
            <a:off x="155340" y="5301208"/>
            <a:ext cx="11809312" cy="1323439"/>
          </a:xfrm>
          <a:prstGeom prst="rect">
            <a:avLst/>
          </a:prstGeom>
        </p:spPr>
        <p:txBody>
          <a:bodyPr wrap="square">
            <a:spAutoFit/>
          </a:bodyPr>
          <a:lstStyle/>
          <a:p>
            <a:pPr algn="just"/>
            <a:r>
              <a:rPr lang="pt-BR" sz="2000" dirty="0">
                <a:latin typeface="+mn-lt"/>
              </a:rPr>
              <a:t>Art. 45. A exigibilidade das contribuições cujas alíquotas e bases de </a:t>
            </a:r>
            <a:r>
              <a:rPr lang="pt-BR" sz="2000" dirty="0" smtClean="0">
                <a:latin typeface="+mn-lt"/>
              </a:rPr>
              <a:t>cálculo sejam </a:t>
            </a:r>
            <a:r>
              <a:rPr lang="pt-BR" sz="2000" dirty="0">
                <a:latin typeface="+mn-lt"/>
              </a:rPr>
              <a:t>alteradas com fundamento nesta Emenda à Constituição deverá observar o </a:t>
            </a:r>
            <a:r>
              <a:rPr lang="pt-BR" sz="2000" dirty="0" smtClean="0">
                <a:latin typeface="+mn-lt"/>
              </a:rPr>
              <a:t>disposto no </a:t>
            </a:r>
            <a:r>
              <a:rPr lang="pt-BR" sz="2000" dirty="0">
                <a:latin typeface="+mn-lt"/>
              </a:rPr>
              <a:t>§ 6º do art. 195 da Constituição, produzindo efeitos, em relação ao disposto nos arts. </a:t>
            </a:r>
            <a:r>
              <a:rPr lang="pt-BR" sz="2000" dirty="0" smtClean="0">
                <a:latin typeface="+mn-lt"/>
              </a:rPr>
              <a:t>14 e </a:t>
            </a:r>
            <a:r>
              <a:rPr lang="pt-BR" sz="2000" dirty="0">
                <a:latin typeface="+mn-lt"/>
              </a:rPr>
              <a:t>34, a partir do primeiro dia do quarto mês subsequente ao da promulgação desta </a:t>
            </a:r>
            <a:r>
              <a:rPr lang="pt-BR" sz="2000" dirty="0" smtClean="0">
                <a:latin typeface="+mn-lt"/>
              </a:rPr>
              <a:t>Emenda à </a:t>
            </a:r>
            <a:r>
              <a:rPr lang="pt-BR" sz="2000" dirty="0">
                <a:latin typeface="+mn-lt"/>
              </a:rPr>
              <a:t>Constituição.</a:t>
            </a:r>
          </a:p>
        </p:txBody>
      </p:sp>
      <p:sp>
        <p:nvSpPr>
          <p:cNvPr id="11" name="CaixaDeTexto 10">
            <a:extLst>
              <a:ext uri="{FF2B5EF4-FFF2-40B4-BE49-F238E27FC236}">
                <a16:creationId xmlns="" xmlns:a16="http://schemas.microsoft.com/office/drawing/2014/main" id="{F793ECA1-E25F-2745-A6C0-F8DF81E99EA1}"/>
              </a:ext>
            </a:extLst>
          </p:cNvPr>
          <p:cNvSpPr txBox="1"/>
          <p:nvPr/>
        </p:nvSpPr>
        <p:spPr>
          <a:xfrm>
            <a:off x="551384" y="2060848"/>
            <a:ext cx="11017224" cy="1384995"/>
          </a:xfrm>
          <a:prstGeom prst="rect">
            <a:avLst/>
          </a:prstGeom>
          <a:noFill/>
        </p:spPr>
        <p:txBody>
          <a:bodyPr wrap="square" rtlCol="0">
            <a:spAutoFit/>
          </a:bodyPr>
          <a:lstStyle/>
          <a:p>
            <a:pPr algn="just"/>
            <a:r>
              <a:rPr lang="pt-BR" sz="2800" dirty="0" smtClean="0">
                <a:latin typeface="+mn-lt"/>
              </a:rPr>
              <a:t>As contribuições estabelecidas na PEC entram em vigor no 1º dia do quarto mês subsequente à promulgação da Emenda Constitucional (para observar anterioridade </a:t>
            </a:r>
            <a:r>
              <a:rPr lang="pt-BR" sz="2800" dirty="0" err="1" smtClean="0">
                <a:latin typeface="+mn-lt"/>
              </a:rPr>
              <a:t>nonagesimal</a:t>
            </a:r>
            <a:r>
              <a:rPr lang="pt-BR" sz="2800" dirty="0" smtClean="0">
                <a:latin typeface="+mn-lt"/>
              </a:rPr>
              <a:t> - § 6º do art. 195). </a:t>
            </a:r>
            <a:endParaRPr lang="pt-BR" sz="2800" dirty="0">
              <a:latin typeface="+mn-lt"/>
            </a:endParaRPr>
          </a:p>
        </p:txBody>
      </p:sp>
    </p:spTree>
    <p:extLst>
      <p:ext uri="{BB962C8B-B14F-4D97-AF65-F5344CB8AC3E}">
        <p14:creationId xmlns:p14="http://schemas.microsoft.com/office/powerpoint/2010/main" val="34882850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just"/>
            <a:r>
              <a:rPr lang="pt-BR" sz="6000" b="1" dirty="0">
                <a:solidFill>
                  <a:schemeClr val="accent3">
                    <a:lumMod val="50000"/>
                  </a:schemeClr>
                </a:solidFill>
                <a:latin typeface="Gisha" panose="020B0502040204020203" pitchFamily="34" charset="-79"/>
                <a:cs typeface="Gisha" panose="020B0502040204020203" pitchFamily="34" charset="-79"/>
              </a:rPr>
              <a:t>Regras Transitórias dos RPPS</a:t>
            </a:r>
          </a:p>
        </p:txBody>
      </p:sp>
    </p:spTree>
    <p:extLst>
      <p:ext uri="{BB962C8B-B14F-4D97-AF65-F5344CB8AC3E}">
        <p14:creationId xmlns:p14="http://schemas.microsoft.com/office/powerpoint/2010/main" val="35482681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6096000"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Diagnóstico - Demografia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4" name="Text Placeholder 2"/>
          <p:cNvSpPr txBox="1">
            <a:spLocks/>
          </p:cNvSpPr>
          <p:nvPr/>
        </p:nvSpPr>
        <p:spPr bwMode="auto">
          <a:xfrm>
            <a:off x="83884" y="1272980"/>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rgbClr val="595959"/>
                </a:solidFill>
                <a:cs typeface="Calibri"/>
              </a:rPr>
              <a:t>Evolução da Taxa de Fecundidade no Brasil: 2000 a 2060</a:t>
            </a:r>
            <a:endParaRPr lang="en-US" sz="1800" dirty="0">
              <a:solidFill>
                <a:srgbClr val="595959"/>
              </a:solidFill>
              <a:cs typeface="Calibri"/>
            </a:endParaRPr>
          </a:p>
        </p:txBody>
      </p:sp>
      <p:sp>
        <p:nvSpPr>
          <p:cNvPr id="5" name="Text Placeholder 4"/>
          <p:cNvSpPr txBox="1">
            <a:spLocks/>
          </p:cNvSpPr>
          <p:nvPr/>
        </p:nvSpPr>
        <p:spPr>
          <a:xfrm>
            <a:off x="5951984" y="1277471"/>
            <a:ext cx="4041775" cy="639763"/>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rgbClr val="595959"/>
                </a:solidFill>
                <a:cs typeface="Calibri"/>
              </a:rPr>
              <a:t>Expectativa de sobrevida por faixa de</a:t>
            </a:r>
            <a:br>
              <a:rPr lang="en-US" sz="1800" dirty="0" smtClean="0">
                <a:solidFill>
                  <a:srgbClr val="595959"/>
                </a:solidFill>
                <a:cs typeface="Calibri"/>
              </a:rPr>
            </a:br>
            <a:r>
              <a:rPr lang="en-US" sz="1800" dirty="0" smtClean="0">
                <a:solidFill>
                  <a:srgbClr val="595959"/>
                </a:solidFill>
                <a:cs typeface="Calibri"/>
              </a:rPr>
              <a:t>idade (em anos)</a:t>
            </a:r>
            <a:endParaRPr lang="en-US" sz="1800" dirty="0">
              <a:solidFill>
                <a:srgbClr val="595959"/>
              </a:solidFill>
              <a:cs typeface="Calibri"/>
            </a:endParaRPr>
          </a:p>
        </p:txBody>
      </p:sp>
      <p:sp>
        <p:nvSpPr>
          <p:cNvPr id="6" name="Text Placeholder 2"/>
          <p:cNvSpPr txBox="1">
            <a:spLocks/>
          </p:cNvSpPr>
          <p:nvPr/>
        </p:nvSpPr>
        <p:spPr>
          <a:xfrm>
            <a:off x="1368114" y="5301077"/>
            <a:ext cx="4187826" cy="293476"/>
          </a:xfrm>
          <a:prstGeom prst="rect">
            <a:avLst/>
          </a:prstGeom>
        </p:spPr>
        <p:txBody>
          <a:bodyPr vert="horz" lIns="91440" tIns="45720" rIns="91440" bIns="45720" rtlCol="0" anchor="b">
            <a:normAutofit fontScale="925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200" dirty="0">
                <a:cs typeface="Calibri"/>
              </a:rPr>
              <a:t>Fonte: </a:t>
            </a:r>
            <a:r>
              <a:rPr lang="en-US" sz="1200" b="0" dirty="0">
                <a:cs typeface="Calibri"/>
              </a:rPr>
              <a:t>IBGE/ Projeção da População de 2018. Elaboração: SPREV/MF</a:t>
            </a:r>
            <a:r>
              <a:rPr lang="en-US" sz="1200" dirty="0">
                <a:cs typeface="Calibri"/>
              </a:rPr>
              <a:t>.</a:t>
            </a:r>
          </a:p>
        </p:txBody>
      </p:sp>
      <p:pic>
        <p:nvPicPr>
          <p:cNvPr id="8" name="Imagem 1"/>
          <p:cNvPicPr>
            <a:picLocks noGrp="1" noChangeAspect="1"/>
          </p:cNvPicPr>
          <p:nvPr>
            <p:ph sz="half" idx="4294967295"/>
          </p:nvPr>
        </p:nvPicPr>
        <p:blipFill>
          <a:blip r:embed="rId2"/>
          <a:srcRect t="-5484" b="-5484"/>
          <a:stretch>
            <a:fillRect/>
          </a:stretch>
        </p:blipFill>
        <p:spPr>
          <a:xfrm>
            <a:off x="229606" y="2132801"/>
            <a:ext cx="5146314" cy="3461751"/>
          </a:xfrm>
          <a:prstGeom prst="rect">
            <a:avLst/>
          </a:prstGeom>
        </p:spPr>
      </p:pic>
      <p:pic>
        <p:nvPicPr>
          <p:cNvPr id="9" name="Imagem 10"/>
          <p:cNvPicPr>
            <a:picLocks noGrp="1" noChangeAspect="1"/>
          </p:cNvPicPr>
          <p:nvPr>
            <p:ph sz="quarter" idx="4294967295"/>
          </p:nvPr>
        </p:nvPicPr>
        <p:blipFill>
          <a:blip r:embed="rId3"/>
          <a:srcRect t="-23888" b="-23888"/>
          <a:stretch>
            <a:fillRect/>
          </a:stretch>
        </p:blipFill>
        <p:spPr>
          <a:xfrm>
            <a:off x="5732740" y="1843590"/>
            <a:ext cx="5904656" cy="4752528"/>
          </a:xfrm>
          <a:prstGeom prst="rect">
            <a:avLst/>
          </a:prstGeom>
        </p:spPr>
      </p:pic>
    </p:spTree>
    <p:extLst>
      <p:ext uri="{BB962C8B-B14F-4D97-AF65-F5344CB8AC3E}">
        <p14:creationId xmlns:p14="http://schemas.microsoft.com/office/powerpoint/2010/main" val="52160759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Benefícios dos RPPS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7" name="Retângulo 16"/>
          <p:cNvSpPr/>
          <p:nvPr/>
        </p:nvSpPr>
        <p:spPr>
          <a:xfrm>
            <a:off x="191344" y="4012859"/>
            <a:ext cx="11809312" cy="2690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tângulo de cantos arredondados 19"/>
          <p:cNvSpPr/>
          <p:nvPr/>
        </p:nvSpPr>
        <p:spPr>
          <a:xfrm>
            <a:off x="299356" y="371703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CaixaDeTexto 20"/>
          <p:cNvSpPr txBox="1"/>
          <p:nvPr/>
        </p:nvSpPr>
        <p:spPr>
          <a:xfrm>
            <a:off x="299356" y="371703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4" name="Retângulo 23"/>
          <p:cNvSpPr/>
          <p:nvPr/>
        </p:nvSpPr>
        <p:spPr>
          <a:xfrm>
            <a:off x="174948" y="4149080"/>
            <a:ext cx="11809312" cy="2554545"/>
          </a:xfrm>
          <a:prstGeom prst="rect">
            <a:avLst/>
          </a:prstGeom>
        </p:spPr>
        <p:txBody>
          <a:bodyPr wrap="square">
            <a:spAutoFit/>
          </a:bodyPr>
          <a:lstStyle/>
          <a:p>
            <a:pPr algn="just"/>
            <a:r>
              <a:rPr lang="pt-BR" sz="2000" dirty="0">
                <a:latin typeface="+mn-lt"/>
              </a:rPr>
              <a:t>Art. 12. Até que entre em vigor a lei complementar de que trata o § 1º do art</a:t>
            </a:r>
            <a:r>
              <a:rPr lang="pt-BR" sz="2000" dirty="0" smtClean="0">
                <a:latin typeface="+mn-lt"/>
              </a:rPr>
              <a:t>. 40 </a:t>
            </a:r>
            <a:r>
              <a:rPr lang="pt-BR" sz="2000" dirty="0">
                <a:latin typeface="+mn-lt"/>
              </a:rPr>
              <a:t>da Constituição, aplicam-se as normas gerais de organização e de funcionamento, </a:t>
            </a:r>
            <a:r>
              <a:rPr lang="pt-BR" sz="2000" dirty="0" smtClean="0">
                <a:latin typeface="+mn-lt"/>
              </a:rPr>
              <a:t>de responsabilidade </a:t>
            </a:r>
            <a:r>
              <a:rPr lang="pt-BR" sz="2000" dirty="0">
                <a:latin typeface="+mn-lt"/>
              </a:rPr>
              <a:t>previdenciária na gestão dos regimes próprios de previdência social e </a:t>
            </a:r>
            <a:r>
              <a:rPr lang="pt-BR" sz="2000" dirty="0" smtClean="0">
                <a:latin typeface="+mn-lt"/>
              </a:rPr>
              <a:t>de benefícios </a:t>
            </a:r>
            <a:r>
              <a:rPr lang="pt-BR" sz="2000" dirty="0">
                <a:latin typeface="+mn-lt"/>
              </a:rPr>
              <a:t>previdenciários estabelecidas pela Lei nº 9.717, de 27 de novembro de 1998, </a:t>
            </a:r>
            <a:r>
              <a:rPr lang="pt-BR" sz="2000" dirty="0" smtClean="0">
                <a:latin typeface="+mn-lt"/>
              </a:rPr>
              <a:t>que será </a:t>
            </a:r>
            <a:r>
              <a:rPr lang="pt-BR" sz="2000" dirty="0">
                <a:latin typeface="+mn-lt"/>
              </a:rPr>
              <a:t>recepcionada com força de lei complementar, e o disposto neste artigo</a:t>
            </a:r>
            <a:r>
              <a:rPr lang="pt-BR" sz="2000" dirty="0" smtClean="0">
                <a:latin typeface="+mn-lt"/>
              </a:rPr>
              <a:t>. </a:t>
            </a:r>
            <a:endParaRPr lang="pt-BR" sz="2000" dirty="0">
              <a:latin typeface="+mn-lt"/>
            </a:endParaRPr>
          </a:p>
          <a:p>
            <a:pPr algn="just"/>
            <a:r>
              <a:rPr lang="pt-BR" sz="2000" dirty="0">
                <a:latin typeface="+mn-lt"/>
              </a:rPr>
              <a:t>§ 1º O rol de benefícios dos regimes próprios de previdência social </a:t>
            </a:r>
            <a:r>
              <a:rPr lang="pt-BR" sz="2000" dirty="0" smtClean="0">
                <a:latin typeface="+mn-lt"/>
              </a:rPr>
              <a:t>fica limitado </a:t>
            </a:r>
            <a:r>
              <a:rPr lang="pt-BR" sz="2000" dirty="0">
                <a:latin typeface="+mn-lt"/>
              </a:rPr>
              <a:t>às aposentadorias e à pensão por morte</a:t>
            </a:r>
            <a:r>
              <a:rPr lang="pt-BR" sz="2000" dirty="0" smtClean="0">
                <a:latin typeface="+mn-lt"/>
              </a:rPr>
              <a:t>. </a:t>
            </a:r>
            <a:endParaRPr lang="pt-BR" sz="2000" dirty="0">
              <a:latin typeface="+mn-lt"/>
            </a:endParaRPr>
          </a:p>
          <a:p>
            <a:pPr algn="just"/>
            <a:r>
              <a:rPr lang="pt-BR" sz="2000" dirty="0">
                <a:latin typeface="+mn-lt"/>
              </a:rPr>
              <a:t>§ 2º Os afastamentos por incapacidade temporária para o trabalho e </a:t>
            </a:r>
            <a:r>
              <a:rPr lang="pt-BR" sz="2000" dirty="0" smtClean="0">
                <a:latin typeface="+mn-lt"/>
              </a:rPr>
              <a:t>o salário-maternidade </a:t>
            </a:r>
            <a:r>
              <a:rPr lang="pt-BR" sz="2000" dirty="0">
                <a:latin typeface="+mn-lt"/>
              </a:rPr>
              <a:t>deverão ser pagos diretamente pelo ente federativo, juntamente </a:t>
            </a:r>
            <a:r>
              <a:rPr lang="pt-BR" sz="2000" dirty="0" smtClean="0">
                <a:latin typeface="+mn-lt"/>
              </a:rPr>
              <a:t>a outros </a:t>
            </a:r>
            <a:r>
              <a:rPr lang="pt-BR" sz="2000" dirty="0">
                <a:latin typeface="+mn-lt"/>
              </a:rPr>
              <a:t>benefícios de natureza estatutária.</a:t>
            </a:r>
          </a:p>
        </p:txBody>
      </p:sp>
      <p:sp>
        <p:nvSpPr>
          <p:cNvPr id="28" name="CaixaDeTexto 27">
            <a:extLst>
              <a:ext uri="{FF2B5EF4-FFF2-40B4-BE49-F238E27FC236}">
                <a16:creationId xmlns="" xmlns:a16="http://schemas.microsoft.com/office/drawing/2014/main" id="{F793ECA1-E25F-2745-A6C0-F8DF81E99EA1}"/>
              </a:ext>
            </a:extLst>
          </p:cNvPr>
          <p:cNvSpPr txBox="1"/>
          <p:nvPr/>
        </p:nvSpPr>
        <p:spPr>
          <a:xfrm>
            <a:off x="479376" y="1395933"/>
            <a:ext cx="11017224" cy="1384995"/>
          </a:xfrm>
          <a:prstGeom prst="rect">
            <a:avLst/>
          </a:prstGeom>
          <a:noFill/>
        </p:spPr>
        <p:txBody>
          <a:bodyPr wrap="square" rtlCol="0">
            <a:spAutoFit/>
          </a:bodyPr>
          <a:lstStyle/>
          <a:p>
            <a:pPr algn="just"/>
            <a:r>
              <a:rPr lang="pt-BR" sz="2800" dirty="0" smtClean="0">
                <a:latin typeface="+mn-lt"/>
              </a:rPr>
              <a:t>A Lei nº 9.717, de 1998, é recepcionada como Lei Complementar e o rol de benefícios dos RPPS estará limitado à concessão de aposentadorias e pensão por morte. </a:t>
            </a:r>
            <a:endParaRPr lang="pt-BR" sz="2800" dirty="0">
              <a:latin typeface="+mn-lt"/>
            </a:endParaRPr>
          </a:p>
        </p:txBody>
      </p:sp>
    </p:spTree>
    <p:extLst>
      <p:ext uri="{BB962C8B-B14F-4D97-AF65-F5344CB8AC3E}">
        <p14:creationId xmlns:p14="http://schemas.microsoft.com/office/powerpoint/2010/main" val="238906458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089379832"/>
              </p:ext>
            </p:extLst>
          </p:nvPr>
        </p:nvGraphicFramePr>
        <p:xfrm>
          <a:off x="3847748" y="1661076"/>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Tempo de</a:t>
                      </a:r>
                    </a:p>
                    <a:p>
                      <a:pPr algn="ctr"/>
                      <a:r>
                        <a:rPr lang="pt-BR" sz="1300" b="1" kern="1200" dirty="0">
                          <a:solidFill>
                            <a:schemeClr val="bg1"/>
                          </a:solidFill>
                          <a:latin typeface="+mn-lt"/>
                          <a:ea typeface="+mn-ea"/>
                          <a:cs typeface="Calibri"/>
                        </a:rPr>
                        <a:t>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044266488"/>
              </p:ext>
            </p:extLst>
          </p:nvPr>
        </p:nvGraphicFramePr>
        <p:xfrm>
          <a:off x="1884269" y="1661077"/>
          <a:ext cx="1182296" cy="2943417"/>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a:t>
            </a:r>
            <a:r>
              <a:rPr lang="pt-BR" sz="3200" b="1" dirty="0">
                <a:solidFill>
                  <a:schemeClr val="accent3">
                    <a:lumMod val="50000"/>
                  </a:schemeClr>
                </a:solidFill>
                <a:latin typeface="Gisha" panose="020B0502040204020203" pitchFamily="34" charset="-79"/>
                <a:cs typeface="Gisha" panose="020B0502040204020203" pitchFamily="34" charset="-79"/>
              </a:rPr>
              <a:t>em </a:t>
            </a:r>
            <a:r>
              <a:rPr lang="pt-BR" sz="3200" b="1" dirty="0" smtClean="0">
                <a:solidFill>
                  <a:schemeClr val="accent3">
                    <a:lumMod val="50000"/>
                  </a:schemeClr>
                </a:solidFill>
                <a:latin typeface="Gisha" panose="020B0502040204020203" pitchFamily="34" charset="-79"/>
                <a:cs typeface="Gisha" panose="020B0502040204020203" pitchFamily="34" charset="-79"/>
              </a:rPr>
              <a:t>geral</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pic>
        <p:nvPicPr>
          <p:cNvPr id="4"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4281" t="7935" r="82816" b="72751"/>
          <a:stretch/>
        </p:blipFill>
        <p:spPr>
          <a:xfrm>
            <a:off x="2163939" y="2296592"/>
            <a:ext cx="622956" cy="680639"/>
          </a:xfrm>
          <a:prstGeom prst="rect">
            <a:avLst/>
          </a:prstGeom>
        </p:spPr>
      </p:pic>
      <p:pic>
        <p:nvPicPr>
          <p:cNvPr id="6"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80745" t="6298" r="2290" b="72915"/>
          <a:stretch/>
        </p:blipFill>
        <p:spPr>
          <a:xfrm>
            <a:off x="2037348" y="3450543"/>
            <a:ext cx="761028" cy="680639"/>
          </a:xfrm>
          <a:prstGeom prst="rect">
            <a:avLst/>
          </a:prstGeom>
        </p:spPr>
      </p:pic>
      <p:sp>
        <p:nvSpPr>
          <p:cNvPr id="8" name="CaixaDeTexto 7">
            <a:extLst>
              <a:ext uri="{FF2B5EF4-FFF2-40B4-BE49-F238E27FC236}">
                <a16:creationId xmlns="" xmlns:a16="http://schemas.microsoft.com/office/drawing/2014/main" id="{4C311C60-E29B-D841-B42C-56D3E6F029BD}"/>
              </a:ext>
            </a:extLst>
          </p:cNvPr>
          <p:cNvSpPr txBox="1"/>
          <p:nvPr/>
        </p:nvSpPr>
        <p:spPr>
          <a:xfrm>
            <a:off x="1884269" y="2901951"/>
            <a:ext cx="1828800" cy="461665"/>
          </a:xfrm>
          <a:prstGeom prst="rect">
            <a:avLst/>
          </a:prstGeom>
          <a:noFill/>
        </p:spPr>
        <p:txBody>
          <a:bodyPr wrap="square" rtlCol="0">
            <a:spAutoFit/>
          </a:bodyPr>
          <a:lstStyle/>
          <a:p>
            <a:pPr algn="l"/>
            <a:r>
              <a:rPr lang="pt-BR" sz="2400" b="1" dirty="0">
                <a:latin typeface="+mn-lt"/>
              </a:rPr>
              <a:t>62 anos</a:t>
            </a:r>
          </a:p>
        </p:txBody>
      </p:sp>
      <p:sp>
        <p:nvSpPr>
          <p:cNvPr id="10" name="CaixaDeTexto 9">
            <a:extLst>
              <a:ext uri="{FF2B5EF4-FFF2-40B4-BE49-F238E27FC236}">
                <a16:creationId xmlns="" xmlns:a16="http://schemas.microsoft.com/office/drawing/2014/main" id="{87381392-1B38-2E43-A8EF-586339D55C9C}"/>
              </a:ext>
            </a:extLst>
          </p:cNvPr>
          <p:cNvSpPr txBox="1"/>
          <p:nvPr/>
        </p:nvSpPr>
        <p:spPr>
          <a:xfrm>
            <a:off x="1872495" y="4110553"/>
            <a:ext cx="1828800" cy="461665"/>
          </a:xfrm>
          <a:prstGeom prst="rect">
            <a:avLst/>
          </a:prstGeom>
          <a:noFill/>
        </p:spPr>
        <p:txBody>
          <a:bodyPr wrap="square" rtlCol="0">
            <a:spAutoFit/>
          </a:bodyPr>
          <a:lstStyle/>
          <a:p>
            <a:pPr algn="l"/>
            <a:r>
              <a:rPr lang="pt-BR" sz="2400" b="1" dirty="0">
                <a:latin typeface="+mn-lt"/>
              </a:rPr>
              <a:t>65 anos</a:t>
            </a:r>
          </a:p>
        </p:txBody>
      </p:sp>
      <p:sp>
        <p:nvSpPr>
          <p:cNvPr id="16" name="CaixaDeTexto 15">
            <a:extLst>
              <a:ext uri="{FF2B5EF4-FFF2-40B4-BE49-F238E27FC236}">
                <a16:creationId xmlns="" xmlns:a16="http://schemas.microsoft.com/office/drawing/2014/main" id="{0AFC67DE-AEB5-4542-9FB5-3116A0872C81}"/>
              </a:ext>
            </a:extLst>
          </p:cNvPr>
          <p:cNvSpPr txBox="1"/>
          <p:nvPr/>
        </p:nvSpPr>
        <p:spPr>
          <a:xfrm>
            <a:off x="3853520" y="2901951"/>
            <a:ext cx="1576236" cy="523220"/>
          </a:xfrm>
          <a:prstGeom prst="rect">
            <a:avLst/>
          </a:prstGeom>
          <a:noFill/>
        </p:spPr>
        <p:txBody>
          <a:bodyPr wrap="square" rtlCol="0">
            <a:spAutoFit/>
          </a:bodyPr>
          <a:lstStyle/>
          <a:p>
            <a:pPr algn="ctr"/>
            <a:r>
              <a:rPr lang="pt-BR" sz="2800" b="1" dirty="0">
                <a:latin typeface="+mn-lt"/>
              </a:rPr>
              <a:t>25 </a:t>
            </a:r>
            <a:r>
              <a:rPr lang="pt-BR" sz="2800" b="1" dirty="0" smtClean="0">
                <a:latin typeface="+mn-lt"/>
              </a:rPr>
              <a:t>anos</a:t>
            </a:r>
            <a:endParaRPr lang="pt-BR" sz="2800" b="1" dirty="0">
              <a:latin typeface="+mn-lt"/>
            </a:endParaRPr>
          </a:p>
        </p:txBody>
      </p:sp>
      <p:sp>
        <p:nvSpPr>
          <p:cNvPr id="13" name="Plus 3"/>
          <p:cNvSpPr/>
          <p:nvPr/>
        </p:nvSpPr>
        <p:spPr>
          <a:xfrm>
            <a:off x="3333955" y="3160678"/>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Plus 3"/>
          <p:cNvSpPr/>
          <p:nvPr/>
        </p:nvSpPr>
        <p:spPr>
          <a:xfrm>
            <a:off x="5582831" y="3160678"/>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505518421"/>
              </p:ext>
            </p:extLst>
          </p:nvPr>
        </p:nvGraphicFramePr>
        <p:xfrm>
          <a:off x="6023992" y="1628801"/>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Serviço Público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2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715841171"/>
              </p:ext>
            </p:extLst>
          </p:nvPr>
        </p:nvGraphicFramePr>
        <p:xfrm>
          <a:off x="8200236" y="1628800"/>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smtClean="0">
                          <a:latin typeface="+mn-lt"/>
                          <a:cs typeface="Calibri"/>
                        </a:rPr>
                        <a:t>Tempo</a:t>
                      </a:r>
                      <a:r>
                        <a:rPr lang="pt-BR" sz="1300" kern="1200" baseline="0" dirty="0" smtClean="0">
                          <a:latin typeface="+mn-lt"/>
                          <a:cs typeface="Calibri"/>
                        </a:rPr>
                        <a:t> no Cargo Efetivo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25" name="CaixaDeTexto 24">
            <a:extLst>
              <a:ext uri="{FF2B5EF4-FFF2-40B4-BE49-F238E27FC236}">
                <a16:creationId xmlns="" xmlns:a16="http://schemas.microsoft.com/office/drawing/2014/main" id="{0AFC67DE-AEB5-4542-9FB5-3116A0872C81}"/>
              </a:ext>
            </a:extLst>
          </p:cNvPr>
          <p:cNvSpPr txBox="1"/>
          <p:nvPr/>
        </p:nvSpPr>
        <p:spPr>
          <a:xfrm>
            <a:off x="6005341" y="2929936"/>
            <a:ext cx="1576236" cy="523220"/>
          </a:xfrm>
          <a:prstGeom prst="rect">
            <a:avLst/>
          </a:prstGeom>
          <a:noFill/>
        </p:spPr>
        <p:txBody>
          <a:bodyPr wrap="square" rtlCol="0">
            <a:spAutoFit/>
          </a:bodyPr>
          <a:lstStyle/>
          <a:p>
            <a:pPr algn="ctr"/>
            <a:r>
              <a:rPr lang="pt-BR" sz="2800" b="1" dirty="0" smtClean="0">
                <a:latin typeface="+mn-lt"/>
              </a:rPr>
              <a:t>10 anos</a:t>
            </a:r>
            <a:endParaRPr lang="pt-BR" sz="2800" b="1" dirty="0">
              <a:latin typeface="+mn-lt"/>
            </a:endParaRPr>
          </a:p>
        </p:txBody>
      </p:sp>
      <p:sp>
        <p:nvSpPr>
          <p:cNvPr id="26" name="CaixaDeTexto 25">
            <a:extLst>
              <a:ext uri="{FF2B5EF4-FFF2-40B4-BE49-F238E27FC236}">
                <a16:creationId xmlns="" xmlns:a16="http://schemas.microsoft.com/office/drawing/2014/main" id="{0AFC67DE-AEB5-4542-9FB5-3116A0872C81}"/>
              </a:ext>
            </a:extLst>
          </p:cNvPr>
          <p:cNvSpPr txBox="1"/>
          <p:nvPr/>
        </p:nvSpPr>
        <p:spPr>
          <a:xfrm>
            <a:off x="8210964" y="2900453"/>
            <a:ext cx="1576236" cy="523220"/>
          </a:xfrm>
          <a:prstGeom prst="rect">
            <a:avLst/>
          </a:prstGeom>
          <a:noFill/>
        </p:spPr>
        <p:txBody>
          <a:bodyPr wrap="square" rtlCol="0">
            <a:spAutoFit/>
          </a:bodyPr>
          <a:lstStyle/>
          <a:p>
            <a:pPr algn="ctr"/>
            <a:r>
              <a:rPr lang="pt-BR" sz="2800" b="1" dirty="0" smtClean="0">
                <a:latin typeface="+mn-lt"/>
              </a:rPr>
              <a:t>5 anos</a:t>
            </a:r>
            <a:endParaRPr lang="pt-BR" sz="2800" b="1" dirty="0">
              <a:latin typeface="+mn-lt"/>
            </a:endParaRPr>
          </a:p>
        </p:txBody>
      </p:sp>
      <p:sp>
        <p:nvSpPr>
          <p:cNvPr id="27" name="Plus 3"/>
          <p:cNvSpPr/>
          <p:nvPr/>
        </p:nvSpPr>
        <p:spPr>
          <a:xfrm>
            <a:off x="7788925" y="3117214"/>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tângulo 16"/>
          <p:cNvSpPr/>
          <p:nvPr/>
        </p:nvSpPr>
        <p:spPr>
          <a:xfrm>
            <a:off x="191344" y="4948964"/>
            <a:ext cx="11809312" cy="17924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tângulo de cantos arredondados 19"/>
          <p:cNvSpPr/>
          <p:nvPr/>
        </p:nvSpPr>
        <p:spPr>
          <a:xfrm>
            <a:off x="299356" y="465313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CaixaDeTexto 20"/>
          <p:cNvSpPr txBox="1"/>
          <p:nvPr/>
        </p:nvSpPr>
        <p:spPr>
          <a:xfrm>
            <a:off x="299356" y="465313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4" name="Retângulo 23"/>
          <p:cNvSpPr/>
          <p:nvPr/>
        </p:nvSpPr>
        <p:spPr>
          <a:xfrm>
            <a:off x="174948" y="5085184"/>
            <a:ext cx="11809312" cy="1631216"/>
          </a:xfrm>
          <a:prstGeom prst="rect">
            <a:avLst/>
          </a:prstGeom>
        </p:spPr>
        <p:txBody>
          <a:bodyPr wrap="square">
            <a:spAutoFit/>
          </a:bodyPr>
          <a:lstStyle/>
          <a:p>
            <a:pPr algn="just"/>
            <a:r>
              <a:rPr lang="pt-BR" sz="2000" dirty="0">
                <a:latin typeface="+mn-lt"/>
              </a:rPr>
              <a:t>§ 3º Os servidores públicos abrangidos por regime próprio de </a:t>
            </a:r>
            <a:r>
              <a:rPr lang="pt-BR" sz="2000" dirty="0" smtClean="0">
                <a:latin typeface="+mn-lt"/>
              </a:rPr>
              <a:t>previdência social </a:t>
            </a:r>
            <a:r>
              <a:rPr lang="pt-BR" sz="2000" dirty="0">
                <a:latin typeface="+mn-lt"/>
              </a:rPr>
              <a:t>serão aposentados:</a:t>
            </a:r>
          </a:p>
          <a:p>
            <a:pPr algn="just"/>
            <a:r>
              <a:rPr lang="pt-BR" sz="2000" dirty="0">
                <a:latin typeface="+mn-lt"/>
              </a:rPr>
              <a:t>I - voluntariamente, observados, cumulativamente, os seguintes requisitos:</a:t>
            </a:r>
          </a:p>
          <a:p>
            <a:pPr algn="just"/>
            <a:r>
              <a:rPr lang="pt-BR" sz="2000" dirty="0">
                <a:latin typeface="+mn-lt"/>
              </a:rPr>
              <a:t>a) sessenta e dois anos de idade, se mulher, e sessenta e cinco anos de idade</a:t>
            </a:r>
            <a:r>
              <a:rPr lang="pt-BR" sz="2000" dirty="0" smtClean="0">
                <a:latin typeface="+mn-lt"/>
              </a:rPr>
              <a:t>, se </a:t>
            </a:r>
            <a:r>
              <a:rPr lang="pt-BR" sz="2000" dirty="0">
                <a:latin typeface="+mn-lt"/>
              </a:rPr>
              <a:t>homem; e</a:t>
            </a:r>
          </a:p>
          <a:p>
            <a:pPr algn="just"/>
            <a:r>
              <a:rPr lang="pt-BR" sz="2000" dirty="0">
                <a:latin typeface="+mn-lt"/>
              </a:rPr>
              <a:t>b) vinte e cinco anos de contribuição, desde que cumprido o tempo </a:t>
            </a:r>
            <a:r>
              <a:rPr lang="pt-BR" sz="2000" dirty="0" smtClean="0">
                <a:latin typeface="+mn-lt"/>
              </a:rPr>
              <a:t>mínimo de </a:t>
            </a:r>
            <a:r>
              <a:rPr lang="pt-BR" sz="2000" dirty="0">
                <a:latin typeface="+mn-lt"/>
              </a:rPr>
              <a:t>dez anos de efetivo exercício no serviço público e de cinco anos no cargo efetivo em </a:t>
            </a:r>
            <a:r>
              <a:rPr lang="pt-BR" sz="2000" dirty="0" smtClean="0">
                <a:latin typeface="+mn-lt"/>
              </a:rPr>
              <a:t>que for </a:t>
            </a:r>
            <a:r>
              <a:rPr lang="pt-BR" sz="2000" dirty="0">
                <a:latin typeface="+mn-lt"/>
              </a:rPr>
              <a:t>concedida a aposentadoria;</a:t>
            </a:r>
          </a:p>
        </p:txBody>
      </p:sp>
    </p:spTree>
    <p:extLst>
      <p:ext uri="{BB962C8B-B14F-4D97-AF65-F5344CB8AC3E}">
        <p14:creationId xmlns:p14="http://schemas.microsoft.com/office/powerpoint/2010/main" val="154982386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9623323"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Outras aposentadorias</a:t>
            </a: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1127448" y="1700808"/>
            <a:ext cx="10121080" cy="1938992"/>
          </a:xfrm>
          <a:prstGeom prst="rect">
            <a:avLst/>
          </a:prstGeom>
          <a:noFill/>
        </p:spPr>
        <p:txBody>
          <a:bodyPr wrap="square" rtlCol="0">
            <a:spAutoFit/>
          </a:bodyPr>
          <a:lstStyle/>
          <a:p>
            <a:pPr algn="just"/>
            <a:r>
              <a:rPr lang="pt-BR" sz="2800" dirty="0">
                <a:latin typeface="+mn-lt"/>
              </a:rPr>
              <a:t>Por </a:t>
            </a:r>
            <a:r>
              <a:rPr lang="pt-BR" sz="2800" b="1" dirty="0">
                <a:latin typeface="+mn-lt"/>
              </a:rPr>
              <a:t>incapacidade permanente para o trabalho</a:t>
            </a:r>
            <a:r>
              <a:rPr lang="pt-BR" sz="2800" dirty="0">
                <a:latin typeface="+mn-lt"/>
              </a:rPr>
              <a:t>, desde que insuscetível de </a:t>
            </a:r>
            <a:r>
              <a:rPr lang="pt-BR" sz="2800" dirty="0" smtClean="0">
                <a:latin typeface="+mn-lt"/>
              </a:rPr>
              <a:t>readaptação, e compulsoriamente </a:t>
            </a:r>
            <a:r>
              <a:rPr lang="pt-BR" sz="2800" b="1" dirty="0">
                <a:latin typeface="+mn-lt"/>
              </a:rPr>
              <a:t>aos 75 anos de idade</a:t>
            </a:r>
            <a:r>
              <a:rPr lang="pt-BR" sz="2800" dirty="0">
                <a:latin typeface="+mn-lt"/>
              </a:rPr>
              <a:t>. </a:t>
            </a:r>
          </a:p>
          <a:p>
            <a:pPr algn="just"/>
            <a:r>
              <a:rPr lang="pt-BR" sz="3600" dirty="0">
                <a:latin typeface="+mn-lt"/>
              </a:rPr>
              <a:t> </a:t>
            </a:r>
          </a:p>
        </p:txBody>
      </p:sp>
      <p:sp>
        <p:nvSpPr>
          <p:cNvPr id="4" name="Retângulo 3"/>
          <p:cNvSpPr/>
          <p:nvPr/>
        </p:nvSpPr>
        <p:spPr>
          <a:xfrm>
            <a:off x="191344" y="4666156"/>
            <a:ext cx="11809312" cy="2075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de cantos arredondados 4"/>
          <p:cNvSpPr/>
          <p:nvPr/>
        </p:nvSpPr>
        <p:spPr>
          <a:xfrm>
            <a:off x="299356" y="437032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299356" y="437032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7" name="Retângulo 6"/>
          <p:cNvSpPr/>
          <p:nvPr/>
        </p:nvSpPr>
        <p:spPr>
          <a:xfrm>
            <a:off x="174948" y="4802376"/>
            <a:ext cx="11809312" cy="1938992"/>
          </a:xfrm>
          <a:prstGeom prst="rect">
            <a:avLst/>
          </a:prstGeom>
        </p:spPr>
        <p:txBody>
          <a:bodyPr wrap="square">
            <a:spAutoFit/>
          </a:bodyPr>
          <a:lstStyle/>
          <a:p>
            <a:pPr algn="just"/>
            <a:r>
              <a:rPr lang="pt-BR" sz="2000" dirty="0">
                <a:latin typeface="+mn-lt"/>
              </a:rPr>
              <a:t>§ 3º Os servidores públicos abrangidos por regime próprio de </a:t>
            </a:r>
            <a:r>
              <a:rPr lang="pt-BR" sz="2000" dirty="0" smtClean="0">
                <a:latin typeface="+mn-lt"/>
              </a:rPr>
              <a:t>previdência social </a:t>
            </a:r>
            <a:r>
              <a:rPr lang="pt-BR" sz="2000" dirty="0">
                <a:latin typeface="+mn-lt"/>
              </a:rPr>
              <a:t>serão aposentados:</a:t>
            </a:r>
          </a:p>
          <a:p>
            <a:pPr algn="just"/>
            <a:r>
              <a:rPr lang="pt-BR" sz="2000" dirty="0" smtClean="0">
                <a:latin typeface="+mn-lt"/>
              </a:rPr>
              <a:t>..........................................................................</a:t>
            </a:r>
          </a:p>
          <a:p>
            <a:pPr algn="just"/>
            <a:r>
              <a:rPr lang="pt-BR" sz="2000" dirty="0" smtClean="0">
                <a:latin typeface="+mn-lt"/>
              </a:rPr>
              <a:t>II </a:t>
            </a:r>
            <a:r>
              <a:rPr lang="pt-BR" sz="2000" dirty="0">
                <a:latin typeface="+mn-lt"/>
              </a:rPr>
              <a:t>- por incapacidade permanente para o trabalho, no cargo em que </a:t>
            </a:r>
            <a:r>
              <a:rPr lang="pt-BR" sz="2000" dirty="0" smtClean="0">
                <a:latin typeface="+mn-lt"/>
              </a:rPr>
              <a:t>estiver investido</a:t>
            </a:r>
            <a:r>
              <a:rPr lang="pt-BR" sz="2000" dirty="0">
                <a:latin typeface="+mn-lt"/>
              </a:rPr>
              <a:t>, quando insuscetível de readaptação, hipótese em que será obrigatória a </a:t>
            </a:r>
            <a:r>
              <a:rPr lang="pt-BR" sz="2000" dirty="0" smtClean="0">
                <a:latin typeface="+mn-lt"/>
              </a:rPr>
              <a:t>realização de </a:t>
            </a:r>
            <a:r>
              <a:rPr lang="pt-BR" sz="2000" dirty="0">
                <a:latin typeface="+mn-lt"/>
              </a:rPr>
              <a:t>avaliações periódicas para verificação da continuidade das condições que ensejaram </a:t>
            </a:r>
            <a:r>
              <a:rPr lang="pt-BR" sz="2000" dirty="0" smtClean="0">
                <a:latin typeface="+mn-lt"/>
              </a:rPr>
              <a:t>a concessão </a:t>
            </a:r>
            <a:r>
              <a:rPr lang="pt-BR" sz="2000" dirty="0">
                <a:latin typeface="+mn-lt"/>
              </a:rPr>
              <a:t>da aposentadoria; ou</a:t>
            </a:r>
          </a:p>
          <a:p>
            <a:pPr algn="just"/>
            <a:r>
              <a:rPr lang="pt-BR" sz="2000" dirty="0">
                <a:latin typeface="+mn-lt"/>
              </a:rPr>
              <a:t>III - compulsoriamente, aos setenta e cinco anos de idade.</a:t>
            </a:r>
          </a:p>
        </p:txBody>
      </p:sp>
    </p:spTree>
    <p:extLst>
      <p:ext uri="{BB962C8B-B14F-4D97-AF65-F5344CB8AC3E}">
        <p14:creationId xmlns:p14="http://schemas.microsoft.com/office/powerpoint/2010/main" val="335288403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540769679"/>
              </p:ext>
            </p:extLst>
          </p:nvPr>
        </p:nvGraphicFramePr>
        <p:xfrm>
          <a:off x="3847748" y="1445052"/>
          <a:ext cx="1582008" cy="2992053"/>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1389057">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Contribuição exclusivo como Professor (educação</a:t>
                      </a:r>
                      <a:r>
                        <a:rPr lang="pt-BR" sz="1300" b="1" kern="1200" baseline="0" dirty="0" smtClean="0">
                          <a:solidFill>
                            <a:schemeClr val="bg1"/>
                          </a:solidFill>
                          <a:latin typeface="+mn-lt"/>
                          <a:ea typeface="+mn-ea"/>
                          <a:cs typeface="Calibri"/>
                        </a:rPr>
                        <a:t> infantil, ensino fundamental e médio)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522085">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970408149"/>
              </p:ext>
            </p:extLst>
          </p:nvPr>
        </p:nvGraphicFramePr>
        <p:xfrm>
          <a:off x="1884269" y="1445053"/>
          <a:ext cx="1182296" cy="2943417"/>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professores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pic>
        <p:nvPicPr>
          <p:cNvPr id="4"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4281" t="7935" r="82816" b="72751"/>
          <a:stretch/>
        </p:blipFill>
        <p:spPr>
          <a:xfrm>
            <a:off x="2163939" y="2080568"/>
            <a:ext cx="622956" cy="680639"/>
          </a:xfrm>
          <a:prstGeom prst="rect">
            <a:avLst/>
          </a:prstGeom>
        </p:spPr>
      </p:pic>
      <p:sp>
        <p:nvSpPr>
          <p:cNvPr id="8" name="CaixaDeTexto 7">
            <a:extLst>
              <a:ext uri="{FF2B5EF4-FFF2-40B4-BE49-F238E27FC236}">
                <a16:creationId xmlns="" xmlns:a16="http://schemas.microsoft.com/office/drawing/2014/main" id="{4C311C60-E29B-D841-B42C-56D3E6F029BD}"/>
              </a:ext>
            </a:extLst>
          </p:cNvPr>
          <p:cNvSpPr txBox="1"/>
          <p:nvPr/>
        </p:nvSpPr>
        <p:spPr>
          <a:xfrm>
            <a:off x="1884269" y="2685927"/>
            <a:ext cx="1828800" cy="461665"/>
          </a:xfrm>
          <a:prstGeom prst="rect">
            <a:avLst/>
          </a:prstGeom>
          <a:noFill/>
        </p:spPr>
        <p:txBody>
          <a:bodyPr wrap="square" rtlCol="0">
            <a:spAutoFit/>
          </a:bodyPr>
          <a:lstStyle/>
          <a:p>
            <a:pPr algn="l"/>
            <a:r>
              <a:rPr lang="pt-BR" sz="2400" b="1" dirty="0" smtClean="0">
                <a:latin typeface="+mn-lt"/>
              </a:rPr>
              <a:t>60 </a:t>
            </a:r>
            <a:r>
              <a:rPr lang="pt-BR" sz="2400" b="1" dirty="0">
                <a:latin typeface="+mn-lt"/>
              </a:rPr>
              <a:t>anos</a:t>
            </a:r>
          </a:p>
        </p:txBody>
      </p:sp>
      <p:sp>
        <p:nvSpPr>
          <p:cNvPr id="10" name="CaixaDeTexto 9">
            <a:extLst>
              <a:ext uri="{FF2B5EF4-FFF2-40B4-BE49-F238E27FC236}">
                <a16:creationId xmlns="" xmlns:a16="http://schemas.microsoft.com/office/drawing/2014/main" id="{87381392-1B38-2E43-A8EF-586339D55C9C}"/>
              </a:ext>
            </a:extLst>
          </p:cNvPr>
          <p:cNvSpPr txBox="1"/>
          <p:nvPr/>
        </p:nvSpPr>
        <p:spPr>
          <a:xfrm>
            <a:off x="1872495" y="3894529"/>
            <a:ext cx="1828800" cy="461665"/>
          </a:xfrm>
          <a:prstGeom prst="rect">
            <a:avLst/>
          </a:prstGeom>
          <a:noFill/>
        </p:spPr>
        <p:txBody>
          <a:bodyPr wrap="square" rtlCol="0">
            <a:spAutoFit/>
          </a:bodyPr>
          <a:lstStyle/>
          <a:p>
            <a:pPr algn="l"/>
            <a:r>
              <a:rPr lang="pt-BR" sz="2400" b="1" dirty="0" smtClean="0">
                <a:latin typeface="+mn-lt"/>
              </a:rPr>
              <a:t>60 </a:t>
            </a:r>
            <a:r>
              <a:rPr lang="pt-BR" sz="2400" b="1" dirty="0">
                <a:latin typeface="+mn-lt"/>
              </a:rPr>
              <a:t>anos</a:t>
            </a:r>
          </a:p>
        </p:txBody>
      </p:sp>
      <p:sp>
        <p:nvSpPr>
          <p:cNvPr id="16" name="CaixaDeTexto 15">
            <a:extLst>
              <a:ext uri="{FF2B5EF4-FFF2-40B4-BE49-F238E27FC236}">
                <a16:creationId xmlns="" xmlns:a16="http://schemas.microsoft.com/office/drawing/2014/main" id="{0AFC67DE-AEB5-4542-9FB5-3116A0872C81}"/>
              </a:ext>
            </a:extLst>
          </p:cNvPr>
          <p:cNvSpPr txBox="1"/>
          <p:nvPr/>
        </p:nvSpPr>
        <p:spPr>
          <a:xfrm>
            <a:off x="3876684" y="3207649"/>
            <a:ext cx="1576236" cy="523220"/>
          </a:xfrm>
          <a:prstGeom prst="rect">
            <a:avLst/>
          </a:prstGeom>
          <a:noFill/>
        </p:spPr>
        <p:txBody>
          <a:bodyPr wrap="square" rtlCol="0">
            <a:spAutoFit/>
          </a:bodyPr>
          <a:lstStyle/>
          <a:p>
            <a:pPr algn="ctr"/>
            <a:r>
              <a:rPr lang="pt-BR" sz="2800" b="1" dirty="0" smtClean="0">
                <a:latin typeface="+mn-lt"/>
              </a:rPr>
              <a:t>30 anos</a:t>
            </a:r>
            <a:endParaRPr lang="pt-BR" sz="2800" b="1" dirty="0">
              <a:latin typeface="+mn-lt"/>
            </a:endParaRPr>
          </a:p>
        </p:txBody>
      </p:sp>
      <p:sp>
        <p:nvSpPr>
          <p:cNvPr id="13" name="Plus 3"/>
          <p:cNvSpPr/>
          <p:nvPr/>
        </p:nvSpPr>
        <p:spPr>
          <a:xfrm>
            <a:off x="3333955" y="2944654"/>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Plus 3"/>
          <p:cNvSpPr/>
          <p:nvPr/>
        </p:nvSpPr>
        <p:spPr>
          <a:xfrm>
            <a:off x="5659747" y="3405563"/>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628459931"/>
              </p:ext>
            </p:extLst>
          </p:nvPr>
        </p:nvGraphicFramePr>
        <p:xfrm>
          <a:off x="6023992" y="1412778"/>
          <a:ext cx="1582008" cy="3024328"/>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74680">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Serviço Público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449648">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2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578019327"/>
              </p:ext>
            </p:extLst>
          </p:nvPr>
        </p:nvGraphicFramePr>
        <p:xfrm>
          <a:off x="8200236" y="1412776"/>
          <a:ext cx="1582008" cy="3024329"/>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74679">
                <a:tc>
                  <a:txBody>
                    <a:bodyPr/>
                    <a:lstStyle/>
                    <a:p>
                      <a:pPr algn="ctr"/>
                      <a:r>
                        <a:rPr lang="pt-BR" sz="1300" kern="1200" dirty="0" smtClean="0">
                          <a:latin typeface="+mn-lt"/>
                          <a:cs typeface="Calibri"/>
                        </a:rPr>
                        <a:t>Tempo</a:t>
                      </a:r>
                      <a:r>
                        <a:rPr lang="pt-BR" sz="1300" kern="1200" baseline="0" dirty="0" smtClean="0">
                          <a:latin typeface="+mn-lt"/>
                          <a:cs typeface="Calibri"/>
                        </a:rPr>
                        <a:t> no Cargo Efetivo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449650">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25" name="CaixaDeTexto 24">
            <a:extLst>
              <a:ext uri="{FF2B5EF4-FFF2-40B4-BE49-F238E27FC236}">
                <a16:creationId xmlns="" xmlns:a16="http://schemas.microsoft.com/office/drawing/2014/main" id="{0AFC67DE-AEB5-4542-9FB5-3116A0872C81}"/>
              </a:ext>
            </a:extLst>
          </p:cNvPr>
          <p:cNvSpPr txBox="1"/>
          <p:nvPr/>
        </p:nvSpPr>
        <p:spPr>
          <a:xfrm>
            <a:off x="6022431" y="3247289"/>
            <a:ext cx="1576236" cy="523220"/>
          </a:xfrm>
          <a:prstGeom prst="rect">
            <a:avLst/>
          </a:prstGeom>
          <a:noFill/>
        </p:spPr>
        <p:txBody>
          <a:bodyPr wrap="square" rtlCol="0">
            <a:spAutoFit/>
          </a:bodyPr>
          <a:lstStyle/>
          <a:p>
            <a:pPr algn="ctr"/>
            <a:r>
              <a:rPr lang="pt-BR" sz="2800" b="1" dirty="0" smtClean="0">
                <a:latin typeface="+mn-lt"/>
              </a:rPr>
              <a:t>10 anos</a:t>
            </a:r>
            <a:endParaRPr lang="pt-BR" sz="2800" b="1" dirty="0">
              <a:latin typeface="+mn-lt"/>
            </a:endParaRPr>
          </a:p>
        </p:txBody>
      </p:sp>
      <p:sp>
        <p:nvSpPr>
          <p:cNvPr id="26" name="CaixaDeTexto 25">
            <a:extLst>
              <a:ext uri="{FF2B5EF4-FFF2-40B4-BE49-F238E27FC236}">
                <a16:creationId xmlns="" xmlns:a16="http://schemas.microsoft.com/office/drawing/2014/main" id="{0AFC67DE-AEB5-4542-9FB5-3116A0872C81}"/>
              </a:ext>
            </a:extLst>
          </p:cNvPr>
          <p:cNvSpPr txBox="1"/>
          <p:nvPr/>
        </p:nvSpPr>
        <p:spPr>
          <a:xfrm>
            <a:off x="8206008" y="3216556"/>
            <a:ext cx="1576236" cy="523220"/>
          </a:xfrm>
          <a:prstGeom prst="rect">
            <a:avLst/>
          </a:prstGeom>
          <a:noFill/>
        </p:spPr>
        <p:txBody>
          <a:bodyPr wrap="square" rtlCol="0">
            <a:spAutoFit/>
          </a:bodyPr>
          <a:lstStyle/>
          <a:p>
            <a:pPr algn="ctr"/>
            <a:r>
              <a:rPr lang="pt-BR" sz="2800" b="1" dirty="0" smtClean="0">
                <a:latin typeface="+mn-lt"/>
              </a:rPr>
              <a:t>5 anos</a:t>
            </a:r>
            <a:endParaRPr lang="pt-BR" sz="2800" b="1" dirty="0">
              <a:latin typeface="+mn-lt"/>
            </a:endParaRPr>
          </a:p>
        </p:txBody>
      </p:sp>
      <p:sp>
        <p:nvSpPr>
          <p:cNvPr id="27" name="Plus 3"/>
          <p:cNvSpPr/>
          <p:nvPr/>
        </p:nvSpPr>
        <p:spPr>
          <a:xfrm>
            <a:off x="7791794" y="3396547"/>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67968" t="7080" r="18755" b="72489"/>
          <a:stretch/>
        </p:blipFill>
        <p:spPr>
          <a:xfrm>
            <a:off x="2172458" y="2084637"/>
            <a:ext cx="641060" cy="720034"/>
          </a:xfrm>
          <a:prstGeom prst="rect">
            <a:avLst/>
          </a:prstGeom>
        </p:spPr>
      </p:pic>
      <p:pic>
        <p:nvPicPr>
          <p:cNvPr id="20"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34058" t="34823" r="49339" b="44390"/>
          <a:stretch/>
        </p:blipFill>
        <p:spPr>
          <a:xfrm>
            <a:off x="2120591" y="3266091"/>
            <a:ext cx="744794" cy="680639"/>
          </a:xfrm>
          <a:prstGeom prst="rect">
            <a:avLst/>
          </a:prstGeom>
        </p:spPr>
      </p:pic>
      <p:sp>
        <p:nvSpPr>
          <p:cNvPr id="21" name="Retângulo 20"/>
          <p:cNvSpPr/>
          <p:nvPr/>
        </p:nvSpPr>
        <p:spPr>
          <a:xfrm>
            <a:off x="191344" y="5092980"/>
            <a:ext cx="11809312" cy="1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Retângulo de cantos arredondados 23"/>
          <p:cNvSpPr/>
          <p:nvPr/>
        </p:nvSpPr>
        <p:spPr>
          <a:xfrm>
            <a:off x="299356" y="479715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CaixaDeTexto 27"/>
          <p:cNvSpPr txBox="1"/>
          <p:nvPr/>
        </p:nvSpPr>
        <p:spPr>
          <a:xfrm>
            <a:off x="299356" y="479715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9" name="Retângulo 28"/>
          <p:cNvSpPr/>
          <p:nvPr/>
        </p:nvSpPr>
        <p:spPr>
          <a:xfrm>
            <a:off x="174948" y="5229200"/>
            <a:ext cx="11809312" cy="1323439"/>
          </a:xfrm>
          <a:prstGeom prst="rect">
            <a:avLst/>
          </a:prstGeom>
        </p:spPr>
        <p:txBody>
          <a:bodyPr wrap="square">
            <a:spAutoFit/>
          </a:bodyPr>
          <a:lstStyle/>
          <a:p>
            <a:pPr algn="just"/>
            <a:r>
              <a:rPr lang="pt-BR" sz="2000" dirty="0" smtClean="0">
                <a:latin typeface="+mn-lt"/>
              </a:rPr>
              <a:t>I </a:t>
            </a:r>
            <a:r>
              <a:rPr lang="pt-BR" sz="2000" dirty="0">
                <a:latin typeface="+mn-lt"/>
              </a:rPr>
              <a:t>- o titular do cargo de professor, aos sessenta anos de idade, trinta anos </a:t>
            </a:r>
            <a:r>
              <a:rPr lang="pt-BR" sz="2000" dirty="0" smtClean="0">
                <a:latin typeface="+mn-lt"/>
              </a:rPr>
              <a:t>de contribuição </a:t>
            </a:r>
            <a:r>
              <a:rPr lang="pt-BR" sz="2000" dirty="0">
                <a:latin typeface="+mn-lt"/>
              </a:rPr>
              <a:t>exclusivamente em efetivo exercício das funções de magistério na </a:t>
            </a:r>
            <a:r>
              <a:rPr lang="pt-BR" sz="2000" dirty="0" smtClean="0">
                <a:latin typeface="+mn-lt"/>
              </a:rPr>
              <a:t>educação infantil </a:t>
            </a:r>
            <a:r>
              <a:rPr lang="pt-BR" sz="2000" dirty="0">
                <a:latin typeface="+mn-lt"/>
              </a:rPr>
              <a:t>e no ensino fundamental e médio, dez anos de efetivo exercício de serviço público </a:t>
            </a:r>
            <a:r>
              <a:rPr lang="pt-BR" sz="2000" dirty="0" smtClean="0">
                <a:latin typeface="+mn-lt"/>
              </a:rPr>
              <a:t>e cinco </a:t>
            </a:r>
            <a:r>
              <a:rPr lang="pt-BR" sz="2000" dirty="0">
                <a:latin typeface="+mn-lt"/>
              </a:rPr>
              <a:t>anos no cargo efetivo em que for concedida a aposentadoria, para ambos os sexos;</a:t>
            </a:r>
          </a:p>
        </p:txBody>
      </p:sp>
    </p:spTree>
    <p:extLst>
      <p:ext uri="{BB962C8B-B14F-4D97-AF65-F5344CB8AC3E}">
        <p14:creationId xmlns:p14="http://schemas.microsoft.com/office/powerpoint/2010/main" val="23479859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74784" y="-110826"/>
            <a:ext cx="9793088"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policiais </a:t>
            </a:r>
            <a:r>
              <a:rPr lang="pt-BR" sz="3200" b="1" dirty="0">
                <a:solidFill>
                  <a:schemeClr val="accent3">
                    <a:lumMod val="50000"/>
                  </a:schemeClr>
                </a:solidFill>
                <a:latin typeface="Gisha" panose="020B0502040204020203" pitchFamily="34" charset="-79"/>
                <a:cs typeface="Gisha" panose="020B0502040204020203" pitchFamily="34" charset="-79"/>
              </a:rPr>
              <a:t>e </a:t>
            </a:r>
            <a:r>
              <a:rPr lang="pt-BR" sz="3200" b="1" dirty="0" smtClean="0">
                <a:solidFill>
                  <a:schemeClr val="accent3">
                    <a:lumMod val="50000"/>
                  </a:schemeClr>
                </a:solidFill>
                <a:latin typeface="Gisha" panose="020B0502040204020203" pitchFamily="34" charset="-79"/>
                <a:cs typeface="Gisha" panose="020B0502040204020203" pitchFamily="34" charset="-79"/>
              </a:rPr>
              <a:t>agentes penitenciários e socioeducativos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7" name="CaixaDeTexto 6">
            <a:extLst>
              <a:ext uri="{FF2B5EF4-FFF2-40B4-BE49-F238E27FC236}">
                <a16:creationId xmlns="" xmlns:a16="http://schemas.microsoft.com/office/drawing/2014/main" id="{F7499650-0EC6-D04B-8B4C-554F2E7CDE09}"/>
              </a:ext>
            </a:extLst>
          </p:cNvPr>
          <p:cNvSpPr txBox="1"/>
          <p:nvPr/>
        </p:nvSpPr>
        <p:spPr>
          <a:xfrm>
            <a:off x="7772280" y="932636"/>
            <a:ext cx="4680519" cy="1938992"/>
          </a:xfrm>
          <a:prstGeom prst="rect">
            <a:avLst/>
          </a:prstGeom>
          <a:noFill/>
        </p:spPr>
        <p:txBody>
          <a:bodyPr wrap="square" rtlCol="0">
            <a:spAutoFit/>
          </a:bodyPr>
          <a:lstStyle/>
          <a:p>
            <a:pPr algn="l"/>
            <a:r>
              <a:rPr lang="pt-BR" sz="2400" b="1" u="sng" dirty="0">
                <a:latin typeface="+mn-lt"/>
              </a:rPr>
              <a:t>Aplica-se </a:t>
            </a:r>
            <a:r>
              <a:rPr lang="pt-BR" sz="2400" b="1" u="sng" dirty="0" smtClean="0">
                <a:latin typeface="+mn-lt"/>
              </a:rPr>
              <a:t>aos</a:t>
            </a:r>
            <a:r>
              <a:rPr lang="pt-BR" sz="2400" dirty="0" smtClean="0">
                <a:latin typeface="+mn-lt"/>
              </a:rPr>
              <a:t>: </a:t>
            </a:r>
            <a:endParaRPr lang="pt-BR" sz="2400" dirty="0">
              <a:latin typeface="+mn-lt"/>
            </a:endParaRPr>
          </a:p>
          <a:p>
            <a:pPr marL="285750" indent="-285750" algn="l">
              <a:buFont typeface="Arial" panose="020B0604020202020204" pitchFamily="34" charset="0"/>
              <a:buChar char="•"/>
            </a:pPr>
            <a:r>
              <a:rPr lang="pt-BR" sz="2400" dirty="0" smtClean="0">
                <a:latin typeface="+mn-lt"/>
              </a:rPr>
              <a:t>Policiais Federais;</a:t>
            </a:r>
            <a:endParaRPr lang="pt-BR" sz="2400" dirty="0">
              <a:latin typeface="+mn-lt"/>
            </a:endParaRPr>
          </a:p>
          <a:p>
            <a:pPr marL="285750" indent="-285750" algn="l">
              <a:buFont typeface="Arial" panose="020B0604020202020204" pitchFamily="34" charset="0"/>
              <a:buChar char="•"/>
            </a:pPr>
            <a:r>
              <a:rPr lang="pt-BR" sz="2400" dirty="0" smtClean="0">
                <a:latin typeface="+mn-lt"/>
              </a:rPr>
              <a:t>Policiais Rodoviários Federais;</a:t>
            </a:r>
            <a:endParaRPr lang="pt-BR" sz="2400" dirty="0">
              <a:latin typeface="+mn-lt"/>
            </a:endParaRPr>
          </a:p>
          <a:p>
            <a:pPr marL="285750" indent="-285750" algn="l">
              <a:buFont typeface="Arial" panose="020B0604020202020204" pitchFamily="34" charset="0"/>
              <a:buChar char="•"/>
            </a:pPr>
            <a:r>
              <a:rPr lang="pt-BR" sz="2400" dirty="0" smtClean="0">
                <a:latin typeface="+mn-lt"/>
              </a:rPr>
              <a:t>Policiais Ferroviários Federais;</a:t>
            </a:r>
            <a:endParaRPr lang="pt-BR" sz="2400" dirty="0">
              <a:latin typeface="+mn-lt"/>
            </a:endParaRPr>
          </a:p>
          <a:p>
            <a:pPr marL="285750" indent="-285750" algn="l">
              <a:buFont typeface="Arial" panose="020B0604020202020204" pitchFamily="34" charset="0"/>
              <a:buChar char="•"/>
            </a:pPr>
            <a:r>
              <a:rPr lang="pt-BR" sz="2400" dirty="0" smtClean="0">
                <a:latin typeface="+mn-lt"/>
              </a:rPr>
              <a:t>Policiais Civis;</a:t>
            </a:r>
          </a:p>
        </p:txBody>
      </p:sp>
      <p:graphicFrame>
        <p:nvGraphicFramePr>
          <p:cNvPr id="1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010467592"/>
              </p:ext>
            </p:extLst>
          </p:nvPr>
        </p:nvGraphicFramePr>
        <p:xfrm>
          <a:off x="2886677" y="1013003"/>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Tempo de</a:t>
                      </a:r>
                    </a:p>
                    <a:p>
                      <a:pPr algn="ctr"/>
                      <a:r>
                        <a:rPr lang="pt-BR" sz="1300" b="1" kern="1200" dirty="0">
                          <a:solidFill>
                            <a:schemeClr val="bg1"/>
                          </a:solidFill>
                          <a:latin typeface="+mn-lt"/>
                          <a:ea typeface="+mn-ea"/>
                          <a:cs typeface="Calibri"/>
                        </a:rPr>
                        <a:t>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14"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691319903"/>
              </p:ext>
            </p:extLst>
          </p:nvPr>
        </p:nvGraphicFramePr>
        <p:xfrm>
          <a:off x="923198" y="1013004"/>
          <a:ext cx="1182296" cy="2943417"/>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17"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80745" t="6298" r="2290" b="72915"/>
          <a:stretch/>
        </p:blipFill>
        <p:spPr>
          <a:xfrm>
            <a:off x="1076277" y="2802470"/>
            <a:ext cx="761028" cy="680639"/>
          </a:xfrm>
          <a:prstGeom prst="rect">
            <a:avLst/>
          </a:prstGeom>
        </p:spPr>
      </p:pic>
      <p:sp>
        <p:nvSpPr>
          <p:cNvPr id="18" name="CaixaDeTexto 17">
            <a:extLst>
              <a:ext uri="{FF2B5EF4-FFF2-40B4-BE49-F238E27FC236}">
                <a16:creationId xmlns="" xmlns:a16="http://schemas.microsoft.com/office/drawing/2014/main" id="{4C311C60-E29B-D841-B42C-56D3E6F029BD}"/>
              </a:ext>
            </a:extLst>
          </p:cNvPr>
          <p:cNvSpPr txBox="1"/>
          <p:nvPr/>
        </p:nvSpPr>
        <p:spPr>
          <a:xfrm>
            <a:off x="923198" y="2253878"/>
            <a:ext cx="1828800" cy="461665"/>
          </a:xfrm>
          <a:prstGeom prst="rect">
            <a:avLst/>
          </a:prstGeom>
          <a:noFill/>
        </p:spPr>
        <p:txBody>
          <a:bodyPr wrap="square" rtlCol="0">
            <a:spAutoFit/>
          </a:bodyPr>
          <a:lstStyle/>
          <a:p>
            <a:pPr algn="l"/>
            <a:r>
              <a:rPr lang="pt-BR" sz="2400" b="1" dirty="0" smtClean="0">
                <a:latin typeface="+mn-lt"/>
              </a:rPr>
              <a:t>55 </a:t>
            </a:r>
            <a:r>
              <a:rPr lang="pt-BR" sz="2400" b="1" dirty="0">
                <a:latin typeface="+mn-lt"/>
              </a:rPr>
              <a:t>anos</a:t>
            </a:r>
          </a:p>
        </p:txBody>
      </p:sp>
      <p:sp>
        <p:nvSpPr>
          <p:cNvPr id="19" name="CaixaDeTexto 18">
            <a:extLst>
              <a:ext uri="{FF2B5EF4-FFF2-40B4-BE49-F238E27FC236}">
                <a16:creationId xmlns="" xmlns:a16="http://schemas.microsoft.com/office/drawing/2014/main" id="{87381392-1B38-2E43-A8EF-586339D55C9C}"/>
              </a:ext>
            </a:extLst>
          </p:cNvPr>
          <p:cNvSpPr txBox="1"/>
          <p:nvPr/>
        </p:nvSpPr>
        <p:spPr>
          <a:xfrm>
            <a:off x="911424" y="3462480"/>
            <a:ext cx="1828800" cy="461665"/>
          </a:xfrm>
          <a:prstGeom prst="rect">
            <a:avLst/>
          </a:prstGeom>
          <a:noFill/>
        </p:spPr>
        <p:txBody>
          <a:bodyPr wrap="square" rtlCol="0">
            <a:spAutoFit/>
          </a:bodyPr>
          <a:lstStyle/>
          <a:p>
            <a:pPr algn="l"/>
            <a:r>
              <a:rPr lang="pt-BR" sz="2400" b="1" dirty="0" smtClean="0">
                <a:latin typeface="+mn-lt"/>
              </a:rPr>
              <a:t>55 </a:t>
            </a:r>
            <a:r>
              <a:rPr lang="pt-BR" sz="2400" b="1" dirty="0">
                <a:latin typeface="+mn-lt"/>
              </a:rPr>
              <a:t>anos</a:t>
            </a:r>
          </a:p>
        </p:txBody>
      </p:sp>
      <p:sp>
        <p:nvSpPr>
          <p:cNvPr id="21" name="CaixaDeTexto 20">
            <a:extLst>
              <a:ext uri="{FF2B5EF4-FFF2-40B4-BE49-F238E27FC236}">
                <a16:creationId xmlns="" xmlns:a16="http://schemas.microsoft.com/office/drawing/2014/main" id="{0AFC67DE-AEB5-4542-9FB5-3116A0872C81}"/>
              </a:ext>
            </a:extLst>
          </p:cNvPr>
          <p:cNvSpPr txBox="1"/>
          <p:nvPr/>
        </p:nvSpPr>
        <p:spPr>
          <a:xfrm>
            <a:off x="2892449" y="2253878"/>
            <a:ext cx="1576236" cy="523220"/>
          </a:xfrm>
          <a:prstGeom prst="rect">
            <a:avLst/>
          </a:prstGeom>
          <a:noFill/>
        </p:spPr>
        <p:txBody>
          <a:bodyPr wrap="square" rtlCol="0">
            <a:spAutoFit/>
          </a:bodyPr>
          <a:lstStyle/>
          <a:p>
            <a:pPr algn="ctr"/>
            <a:r>
              <a:rPr lang="pt-BR" sz="2800" b="1" dirty="0" smtClean="0">
                <a:latin typeface="+mn-lt"/>
              </a:rPr>
              <a:t>30 anos</a:t>
            </a:r>
            <a:endParaRPr lang="pt-BR" sz="2800" b="1" dirty="0">
              <a:latin typeface="+mn-lt"/>
            </a:endParaRPr>
          </a:p>
        </p:txBody>
      </p:sp>
      <p:sp>
        <p:nvSpPr>
          <p:cNvPr id="22" name="Plus 3"/>
          <p:cNvSpPr/>
          <p:nvPr/>
        </p:nvSpPr>
        <p:spPr>
          <a:xfrm>
            <a:off x="2372884" y="2512605"/>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Plus 3"/>
          <p:cNvSpPr/>
          <p:nvPr/>
        </p:nvSpPr>
        <p:spPr>
          <a:xfrm>
            <a:off x="4621760" y="2512605"/>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4"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876266579"/>
              </p:ext>
            </p:extLst>
          </p:nvPr>
        </p:nvGraphicFramePr>
        <p:xfrm>
          <a:off x="5062921" y="980728"/>
          <a:ext cx="1582008" cy="2969569"/>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651336">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Serviço Policial/Agente</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292081">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26" name="CaixaDeTexto 25">
            <a:extLst>
              <a:ext uri="{FF2B5EF4-FFF2-40B4-BE49-F238E27FC236}">
                <a16:creationId xmlns="" xmlns:a16="http://schemas.microsoft.com/office/drawing/2014/main" id="{0AFC67DE-AEB5-4542-9FB5-3116A0872C81}"/>
              </a:ext>
            </a:extLst>
          </p:cNvPr>
          <p:cNvSpPr txBox="1"/>
          <p:nvPr/>
        </p:nvSpPr>
        <p:spPr>
          <a:xfrm>
            <a:off x="5044270" y="2281863"/>
            <a:ext cx="1576236" cy="523220"/>
          </a:xfrm>
          <a:prstGeom prst="rect">
            <a:avLst/>
          </a:prstGeom>
          <a:noFill/>
        </p:spPr>
        <p:txBody>
          <a:bodyPr wrap="square" rtlCol="0">
            <a:spAutoFit/>
          </a:bodyPr>
          <a:lstStyle/>
          <a:p>
            <a:pPr algn="ctr"/>
            <a:r>
              <a:rPr lang="pt-BR" sz="2800" b="1" dirty="0" smtClean="0">
                <a:latin typeface="+mn-lt"/>
              </a:rPr>
              <a:t>25 anos</a:t>
            </a:r>
            <a:endParaRPr lang="pt-BR" sz="2800" b="1" dirty="0">
              <a:latin typeface="+mn-lt"/>
            </a:endParaRPr>
          </a:p>
        </p:txBody>
      </p:sp>
      <p:sp>
        <p:nvSpPr>
          <p:cNvPr id="29" name="CaixaDeTexto 28">
            <a:extLst>
              <a:ext uri="{FF2B5EF4-FFF2-40B4-BE49-F238E27FC236}">
                <a16:creationId xmlns="" xmlns:a16="http://schemas.microsoft.com/office/drawing/2014/main" id="{F7499650-0EC6-D04B-8B4C-554F2E7CDE09}"/>
              </a:ext>
            </a:extLst>
          </p:cNvPr>
          <p:cNvSpPr txBox="1"/>
          <p:nvPr/>
        </p:nvSpPr>
        <p:spPr>
          <a:xfrm>
            <a:off x="7747857" y="2771245"/>
            <a:ext cx="4680519" cy="1200329"/>
          </a:xfrm>
          <a:prstGeom prst="rect">
            <a:avLst/>
          </a:prstGeom>
          <a:noFill/>
        </p:spPr>
        <p:txBody>
          <a:bodyPr wrap="square" rtlCol="0">
            <a:spAutoFit/>
          </a:bodyPr>
          <a:lstStyle/>
          <a:p>
            <a:pPr marL="285750" indent="-285750" algn="l">
              <a:buFont typeface="Arial" panose="020B0604020202020204" pitchFamily="34" charset="0"/>
              <a:buChar char="•"/>
            </a:pPr>
            <a:r>
              <a:rPr lang="pt-BR" sz="2400" dirty="0" smtClean="0">
                <a:latin typeface="+mn-lt"/>
              </a:rPr>
              <a:t>Policiais Legislativos Federais;</a:t>
            </a:r>
          </a:p>
          <a:p>
            <a:pPr marL="285750" indent="-285750" algn="l">
              <a:buFont typeface="Arial" panose="020B0604020202020204" pitchFamily="34" charset="0"/>
              <a:buChar char="•"/>
            </a:pPr>
            <a:r>
              <a:rPr lang="pt-BR" sz="2400" dirty="0" smtClean="0">
                <a:latin typeface="+mn-lt"/>
              </a:rPr>
              <a:t>Agentes Penitenciários; e</a:t>
            </a:r>
          </a:p>
          <a:p>
            <a:pPr marL="285750" indent="-285750" algn="l">
              <a:buFont typeface="Arial" panose="020B0604020202020204" pitchFamily="34" charset="0"/>
              <a:buChar char="•"/>
            </a:pPr>
            <a:r>
              <a:rPr lang="pt-BR" sz="2400" dirty="0" smtClean="0">
                <a:latin typeface="+mn-lt"/>
              </a:rPr>
              <a:t>Agentes Socioeducativos.</a:t>
            </a:r>
            <a:endParaRPr lang="pt-BR" sz="2400" dirty="0">
              <a:latin typeface="+mn-lt"/>
            </a:endParaRPr>
          </a:p>
        </p:txBody>
      </p:sp>
      <p:pic>
        <p:nvPicPr>
          <p:cNvPr id="30"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36193" t="62988" r="51250" b="13634"/>
          <a:stretch/>
        </p:blipFill>
        <p:spPr>
          <a:xfrm>
            <a:off x="1307447" y="1599044"/>
            <a:ext cx="606172" cy="823880"/>
          </a:xfrm>
          <a:prstGeom prst="rect">
            <a:avLst/>
          </a:prstGeom>
        </p:spPr>
      </p:pic>
      <p:pic>
        <p:nvPicPr>
          <p:cNvPr id="31"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81225" t="62490" r="2008" b="13499"/>
          <a:stretch/>
        </p:blipFill>
        <p:spPr>
          <a:xfrm>
            <a:off x="1117259" y="2771245"/>
            <a:ext cx="761028" cy="795460"/>
          </a:xfrm>
          <a:prstGeom prst="rect">
            <a:avLst/>
          </a:prstGeom>
        </p:spPr>
      </p:pic>
      <p:sp>
        <p:nvSpPr>
          <p:cNvPr id="20" name="Retângulo 19"/>
          <p:cNvSpPr/>
          <p:nvPr/>
        </p:nvSpPr>
        <p:spPr>
          <a:xfrm>
            <a:off x="191344" y="4444908"/>
            <a:ext cx="11809312" cy="23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Retângulo de cantos arredondados 24"/>
          <p:cNvSpPr/>
          <p:nvPr/>
        </p:nvSpPr>
        <p:spPr>
          <a:xfrm>
            <a:off x="299356" y="414908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CaixaDeTexto 26"/>
          <p:cNvSpPr txBox="1"/>
          <p:nvPr/>
        </p:nvSpPr>
        <p:spPr>
          <a:xfrm>
            <a:off x="299356" y="4149080"/>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8" name="Retângulo 27"/>
          <p:cNvSpPr/>
          <p:nvPr/>
        </p:nvSpPr>
        <p:spPr>
          <a:xfrm>
            <a:off x="174948" y="4581128"/>
            <a:ext cx="11809312" cy="2246769"/>
          </a:xfrm>
          <a:prstGeom prst="rect">
            <a:avLst/>
          </a:prstGeom>
        </p:spPr>
        <p:txBody>
          <a:bodyPr wrap="square">
            <a:spAutoFit/>
          </a:bodyPr>
          <a:lstStyle/>
          <a:p>
            <a:pPr algn="just"/>
            <a:r>
              <a:rPr lang="pt-BR" sz="2000" dirty="0">
                <a:latin typeface="+mn-lt"/>
              </a:rPr>
              <a:t>II - o policial dos órgãos a que se referem o inciso IV do caput do art. 51, </a:t>
            </a:r>
            <a:r>
              <a:rPr lang="pt-BR" sz="2000" dirty="0" smtClean="0">
                <a:latin typeface="+mn-lt"/>
              </a:rPr>
              <a:t>o inciso </a:t>
            </a:r>
            <a:r>
              <a:rPr lang="pt-BR" sz="2000" dirty="0">
                <a:latin typeface="+mn-lt"/>
              </a:rPr>
              <a:t>XIII do caput do art. 52 e os incisos I a IV do caput do art. 144 da Constituição, </a:t>
            </a:r>
            <a:r>
              <a:rPr lang="pt-BR" sz="2000" dirty="0" smtClean="0">
                <a:latin typeface="+mn-lt"/>
              </a:rPr>
              <a:t>aos cinquenta </a:t>
            </a:r>
            <a:r>
              <a:rPr lang="pt-BR" sz="2000" dirty="0">
                <a:latin typeface="+mn-lt"/>
              </a:rPr>
              <a:t>e cinco anos de idade, trinta anos de contribuição e vinte e cinco anos de </a:t>
            </a:r>
            <a:r>
              <a:rPr lang="pt-BR" sz="2000" dirty="0" smtClean="0">
                <a:latin typeface="+mn-lt"/>
              </a:rPr>
              <a:t>efetivo exercício </a:t>
            </a:r>
            <a:r>
              <a:rPr lang="pt-BR" sz="2000" dirty="0">
                <a:latin typeface="+mn-lt"/>
              </a:rPr>
              <a:t>em cargo de natureza estritamente policial, para ambos os sexos;</a:t>
            </a:r>
          </a:p>
          <a:p>
            <a:pPr algn="just"/>
            <a:r>
              <a:rPr lang="pt-BR" sz="2000" dirty="0">
                <a:latin typeface="+mn-lt"/>
              </a:rPr>
              <a:t>III - o agente penitenciário ou socioeducativo, aos cinquenta e cinco anos </a:t>
            </a:r>
            <a:r>
              <a:rPr lang="pt-BR" sz="2000" dirty="0" smtClean="0">
                <a:latin typeface="+mn-lt"/>
              </a:rPr>
              <a:t>de idade</a:t>
            </a:r>
            <a:r>
              <a:rPr lang="pt-BR" sz="2000" dirty="0">
                <a:latin typeface="+mn-lt"/>
              </a:rPr>
              <a:t>, trinta anos de efetiva contribuição e vinte e cinco anos de efetivo </a:t>
            </a:r>
            <a:r>
              <a:rPr lang="pt-BR" sz="2000" dirty="0" smtClean="0">
                <a:latin typeface="+mn-lt"/>
              </a:rPr>
              <a:t>exercício exclusivamente </a:t>
            </a:r>
            <a:r>
              <a:rPr lang="pt-BR" sz="2000" dirty="0">
                <a:latin typeface="+mn-lt"/>
              </a:rPr>
              <a:t>em cargo dessa natureza, para ambos os sexos;</a:t>
            </a:r>
          </a:p>
        </p:txBody>
      </p:sp>
      <p:cxnSp>
        <p:nvCxnSpPr>
          <p:cNvPr id="4" name="Conector reto 3"/>
          <p:cNvCxnSpPr/>
          <p:nvPr/>
        </p:nvCxnSpPr>
        <p:spPr>
          <a:xfrm>
            <a:off x="7176120" y="1013003"/>
            <a:ext cx="0" cy="29111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4371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44353903"/>
              </p:ext>
            </p:extLst>
          </p:nvPr>
        </p:nvGraphicFramePr>
        <p:xfrm>
          <a:off x="3975760" y="1277670"/>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Tempo de</a:t>
                      </a:r>
                    </a:p>
                    <a:p>
                      <a:pPr algn="ctr"/>
                      <a:r>
                        <a:rPr lang="pt-BR" sz="1300" b="1" kern="1200" dirty="0">
                          <a:solidFill>
                            <a:schemeClr val="bg1"/>
                          </a:solidFill>
                          <a:latin typeface="+mn-lt"/>
                          <a:ea typeface="+mn-ea"/>
                          <a:cs typeface="Calibri"/>
                        </a:rPr>
                        <a:t>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387597086"/>
              </p:ext>
            </p:extLst>
          </p:nvPr>
        </p:nvGraphicFramePr>
        <p:xfrm>
          <a:off x="2012281" y="1277671"/>
          <a:ext cx="1182296" cy="2943417"/>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3" name="CaixaDeTexto 2"/>
          <p:cNvSpPr txBox="1"/>
          <p:nvPr/>
        </p:nvSpPr>
        <p:spPr>
          <a:xfrm>
            <a:off x="-240704" y="-108341"/>
            <a:ext cx="8915400"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expostos à agentes químicos, físicos e biológicos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pic>
        <p:nvPicPr>
          <p:cNvPr id="4"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4281" t="7935" r="82816" b="72751"/>
          <a:stretch/>
        </p:blipFill>
        <p:spPr>
          <a:xfrm>
            <a:off x="2291951" y="1913186"/>
            <a:ext cx="622956" cy="680639"/>
          </a:xfrm>
          <a:prstGeom prst="rect">
            <a:avLst/>
          </a:prstGeom>
        </p:spPr>
      </p:pic>
      <p:sp>
        <p:nvSpPr>
          <p:cNvPr id="8" name="CaixaDeTexto 7">
            <a:extLst>
              <a:ext uri="{FF2B5EF4-FFF2-40B4-BE49-F238E27FC236}">
                <a16:creationId xmlns="" xmlns:a16="http://schemas.microsoft.com/office/drawing/2014/main" id="{4C311C60-E29B-D841-B42C-56D3E6F029BD}"/>
              </a:ext>
            </a:extLst>
          </p:cNvPr>
          <p:cNvSpPr txBox="1"/>
          <p:nvPr/>
        </p:nvSpPr>
        <p:spPr>
          <a:xfrm>
            <a:off x="2012281" y="2518545"/>
            <a:ext cx="1828800" cy="461665"/>
          </a:xfrm>
          <a:prstGeom prst="rect">
            <a:avLst/>
          </a:prstGeom>
          <a:noFill/>
        </p:spPr>
        <p:txBody>
          <a:bodyPr wrap="square" rtlCol="0">
            <a:spAutoFit/>
          </a:bodyPr>
          <a:lstStyle/>
          <a:p>
            <a:pPr algn="l"/>
            <a:r>
              <a:rPr lang="pt-BR" sz="2400" b="1" dirty="0" smtClean="0">
                <a:latin typeface="+mn-lt"/>
              </a:rPr>
              <a:t>60 </a:t>
            </a:r>
            <a:r>
              <a:rPr lang="pt-BR" sz="2400" b="1" dirty="0">
                <a:latin typeface="+mn-lt"/>
              </a:rPr>
              <a:t>anos</a:t>
            </a:r>
          </a:p>
        </p:txBody>
      </p:sp>
      <p:sp>
        <p:nvSpPr>
          <p:cNvPr id="10" name="CaixaDeTexto 9">
            <a:extLst>
              <a:ext uri="{FF2B5EF4-FFF2-40B4-BE49-F238E27FC236}">
                <a16:creationId xmlns="" xmlns:a16="http://schemas.microsoft.com/office/drawing/2014/main" id="{87381392-1B38-2E43-A8EF-586339D55C9C}"/>
              </a:ext>
            </a:extLst>
          </p:cNvPr>
          <p:cNvSpPr txBox="1"/>
          <p:nvPr/>
        </p:nvSpPr>
        <p:spPr>
          <a:xfrm>
            <a:off x="2000507" y="3727147"/>
            <a:ext cx="1828800" cy="461665"/>
          </a:xfrm>
          <a:prstGeom prst="rect">
            <a:avLst/>
          </a:prstGeom>
          <a:noFill/>
        </p:spPr>
        <p:txBody>
          <a:bodyPr wrap="square" rtlCol="0">
            <a:spAutoFit/>
          </a:bodyPr>
          <a:lstStyle/>
          <a:p>
            <a:pPr algn="l"/>
            <a:r>
              <a:rPr lang="pt-BR" sz="2400" b="1" dirty="0" smtClean="0">
                <a:latin typeface="+mn-lt"/>
              </a:rPr>
              <a:t>60 </a:t>
            </a:r>
            <a:r>
              <a:rPr lang="pt-BR" sz="2400" b="1" dirty="0">
                <a:latin typeface="+mn-lt"/>
              </a:rPr>
              <a:t>anos</a:t>
            </a:r>
          </a:p>
        </p:txBody>
      </p:sp>
      <p:sp>
        <p:nvSpPr>
          <p:cNvPr id="16" name="CaixaDeTexto 15">
            <a:extLst>
              <a:ext uri="{FF2B5EF4-FFF2-40B4-BE49-F238E27FC236}">
                <a16:creationId xmlns="" xmlns:a16="http://schemas.microsoft.com/office/drawing/2014/main" id="{0AFC67DE-AEB5-4542-9FB5-3116A0872C81}"/>
              </a:ext>
            </a:extLst>
          </p:cNvPr>
          <p:cNvSpPr txBox="1"/>
          <p:nvPr/>
        </p:nvSpPr>
        <p:spPr>
          <a:xfrm>
            <a:off x="3981532" y="2518545"/>
            <a:ext cx="1576236" cy="1015663"/>
          </a:xfrm>
          <a:prstGeom prst="rect">
            <a:avLst/>
          </a:prstGeom>
          <a:noFill/>
        </p:spPr>
        <p:txBody>
          <a:bodyPr wrap="square" rtlCol="0">
            <a:spAutoFit/>
          </a:bodyPr>
          <a:lstStyle/>
          <a:p>
            <a:pPr algn="ctr"/>
            <a:r>
              <a:rPr lang="pt-BR" sz="2000" b="1" dirty="0" smtClean="0">
                <a:latin typeface="+mn-lt"/>
              </a:rPr>
              <a:t>25 anos de efetiva exposição</a:t>
            </a:r>
            <a:endParaRPr lang="pt-BR" sz="2000" b="1" dirty="0">
              <a:latin typeface="+mn-lt"/>
            </a:endParaRPr>
          </a:p>
        </p:txBody>
      </p:sp>
      <p:sp>
        <p:nvSpPr>
          <p:cNvPr id="13" name="Plus 3"/>
          <p:cNvSpPr/>
          <p:nvPr/>
        </p:nvSpPr>
        <p:spPr>
          <a:xfrm>
            <a:off x="3461967" y="2777272"/>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Plus 3"/>
          <p:cNvSpPr/>
          <p:nvPr/>
        </p:nvSpPr>
        <p:spPr>
          <a:xfrm>
            <a:off x="5710843" y="2777272"/>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94142464"/>
              </p:ext>
            </p:extLst>
          </p:nvPr>
        </p:nvGraphicFramePr>
        <p:xfrm>
          <a:off x="6152004" y="1245395"/>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Serviço Público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2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997633666"/>
              </p:ext>
            </p:extLst>
          </p:nvPr>
        </p:nvGraphicFramePr>
        <p:xfrm>
          <a:off x="8328248" y="1245394"/>
          <a:ext cx="1582008" cy="2943417"/>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59305">
                <a:tc>
                  <a:txBody>
                    <a:bodyPr/>
                    <a:lstStyle/>
                    <a:p>
                      <a:pPr algn="ctr"/>
                      <a:r>
                        <a:rPr lang="pt-BR" sz="1300" kern="1200" dirty="0" smtClean="0">
                          <a:latin typeface="+mn-lt"/>
                          <a:cs typeface="Calibri"/>
                        </a:rPr>
                        <a:t>Tempo</a:t>
                      </a:r>
                      <a:r>
                        <a:rPr lang="pt-BR" sz="1300" kern="1200" baseline="0" dirty="0" smtClean="0">
                          <a:latin typeface="+mn-lt"/>
                          <a:cs typeface="Calibri"/>
                        </a:rPr>
                        <a:t> no Cargo Efetivo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84112">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25" name="CaixaDeTexto 24">
            <a:extLst>
              <a:ext uri="{FF2B5EF4-FFF2-40B4-BE49-F238E27FC236}">
                <a16:creationId xmlns="" xmlns:a16="http://schemas.microsoft.com/office/drawing/2014/main" id="{0AFC67DE-AEB5-4542-9FB5-3116A0872C81}"/>
              </a:ext>
            </a:extLst>
          </p:cNvPr>
          <p:cNvSpPr txBox="1"/>
          <p:nvPr/>
        </p:nvSpPr>
        <p:spPr>
          <a:xfrm>
            <a:off x="6133353" y="2546530"/>
            <a:ext cx="1576236" cy="523220"/>
          </a:xfrm>
          <a:prstGeom prst="rect">
            <a:avLst/>
          </a:prstGeom>
          <a:noFill/>
        </p:spPr>
        <p:txBody>
          <a:bodyPr wrap="square" rtlCol="0">
            <a:spAutoFit/>
          </a:bodyPr>
          <a:lstStyle/>
          <a:p>
            <a:pPr algn="ctr"/>
            <a:r>
              <a:rPr lang="pt-BR" sz="2800" b="1" dirty="0" smtClean="0">
                <a:latin typeface="+mn-lt"/>
              </a:rPr>
              <a:t>10 anos</a:t>
            </a:r>
            <a:endParaRPr lang="pt-BR" sz="2800" b="1" dirty="0">
              <a:latin typeface="+mn-lt"/>
            </a:endParaRPr>
          </a:p>
        </p:txBody>
      </p:sp>
      <p:sp>
        <p:nvSpPr>
          <p:cNvPr id="26" name="CaixaDeTexto 25">
            <a:extLst>
              <a:ext uri="{FF2B5EF4-FFF2-40B4-BE49-F238E27FC236}">
                <a16:creationId xmlns="" xmlns:a16="http://schemas.microsoft.com/office/drawing/2014/main" id="{0AFC67DE-AEB5-4542-9FB5-3116A0872C81}"/>
              </a:ext>
            </a:extLst>
          </p:cNvPr>
          <p:cNvSpPr txBox="1"/>
          <p:nvPr/>
        </p:nvSpPr>
        <p:spPr>
          <a:xfrm>
            <a:off x="8338976" y="2517047"/>
            <a:ext cx="1576236" cy="523220"/>
          </a:xfrm>
          <a:prstGeom prst="rect">
            <a:avLst/>
          </a:prstGeom>
          <a:noFill/>
        </p:spPr>
        <p:txBody>
          <a:bodyPr wrap="square" rtlCol="0">
            <a:spAutoFit/>
          </a:bodyPr>
          <a:lstStyle/>
          <a:p>
            <a:pPr algn="ctr"/>
            <a:r>
              <a:rPr lang="pt-BR" sz="2800" b="1" dirty="0" smtClean="0">
                <a:latin typeface="+mn-lt"/>
              </a:rPr>
              <a:t>5 anos</a:t>
            </a:r>
            <a:endParaRPr lang="pt-BR" sz="2800" b="1" dirty="0">
              <a:latin typeface="+mn-lt"/>
            </a:endParaRPr>
          </a:p>
        </p:txBody>
      </p:sp>
      <p:sp>
        <p:nvSpPr>
          <p:cNvPr id="27" name="Plus 3"/>
          <p:cNvSpPr/>
          <p:nvPr/>
        </p:nvSpPr>
        <p:spPr>
          <a:xfrm>
            <a:off x="7916937" y="2733808"/>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80745" t="6298" r="2290" b="72915"/>
          <a:stretch/>
        </p:blipFill>
        <p:spPr>
          <a:xfrm>
            <a:off x="2183868" y="3069750"/>
            <a:ext cx="761028" cy="680639"/>
          </a:xfrm>
          <a:prstGeom prst="rect">
            <a:avLst/>
          </a:prstGeom>
        </p:spPr>
      </p:pic>
      <p:sp>
        <p:nvSpPr>
          <p:cNvPr id="17" name="Retângulo 16"/>
          <p:cNvSpPr/>
          <p:nvPr/>
        </p:nvSpPr>
        <p:spPr>
          <a:xfrm>
            <a:off x="191344" y="4948964"/>
            <a:ext cx="11809312" cy="1836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tângulo de cantos arredondados 19"/>
          <p:cNvSpPr/>
          <p:nvPr/>
        </p:nvSpPr>
        <p:spPr>
          <a:xfrm>
            <a:off x="299356" y="465313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CaixaDeTexto 20"/>
          <p:cNvSpPr txBox="1"/>
          <p:nvPr/>
        </p:nvSpPr>
        <p:spPr>
          <a:xfrm>
            <a:off x="299356" y="465313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28" name="Retângulo 27"/>
          <p:cNvSpPr/>
          <p:nvPr/>
        </p:nvSpPr>
        <p:spPr>
          <a:xfrm>
            <a:off x="174948" y="5085184"/>
            <a:ext cx="11809312" cy="1631216"/>
          </a:xfrm>
          <a:prstGeom prst="rect">
            <a:avLst/>
          </a:prstGeom>
        </p:spPr>
        <p:txBody>
          <a:bodyPr wrap="square">
            <a:spAutoFit/>
          </a:bodyPr>
          <a:lstStyle/>
          <a:p>
            <a:pPr algn="just"/>
            <a:r>
              <a:rPr lang="pt-BR" sz="2000" dirty="0">
                <a:latin typeface="+mn-lt"/>
              </a:rPr>
              <a:t>IV - o servidor público cujas atividades sejam exercidas com efetiva </a:t>
            </a:r>
            <a:r>
              <a:rPr lang="pt-BR" sz="2000" dirty="0" smtClean="0">
                <a:latin typeface="+mn-lt"/>
              </a:rPr>
              <a:t>exposição a </a:t>
            </a:r>
            <a:r>
              <a:rPr lang="pt-BR" sz="2000" dirty="0">
                <a:latin typeface="+mn-lt"/>
              </a:rPr>
              <a:t>agentes nocivos químicos, físicos e biológicos prejudiciais à saúde, ou associação </a:t>
            </a:r>
            <a:r>
              <a:rPr lang="pt-BR" sz="2000" dirty="0" smtClean="0">
                <a:latin typeface="+mn-lt"/>
              </a:rPr>
              <a:t>desses agentes</a:t>
            </a:r>
            <a:r>
              <a:rPr lang="pt-BR" sz="2000" dirty="0">
                <a:latin typeface="+mn-lt"/>
              </a:rPr>
              <a:t>, vedados a caracterização por categoria profissional ou ocupação e </a:t>
            </a:r>
            <a:r>
              <a:rPr lang="pt-BR" sz="2000" dirty="0" smtClean="0">
                <a:latin typeface="+mn-lt"/>
              </a:rPr>
              <a:t>o enquadramento </a:t>
            </a:r>
            <a:r>
              <a:rPr lang="pt-BR" sz="2000" dirty="0">
                <a:latin typeface="+mn-lt"/>
              </a:rPr>
              <a:t>por periculosidade, aos sessenta anos de idade, vinte e cinco anos </a:t>
            </a:r>
            <a:r>
              <a:rPr lang="pt-BR" sz="2000" dirty="0" smtClean="0">
                <a:latin typeface="+mn-lt"/>
              </a:rPr>
              <a:t>de efetiva </a:t>
            </a:r>
            <a:r>
              <a:rPr lang="pt-BR" sz="2000" dirty="0">
                <a:latin typeface="+mn-lt"/>
              </a:rPr>
              <a:t>exposição e contribuição, dez anos de efetivo exercício de serviço público e </a:t>
            </a:r>
            <a:r>
              <a:rPr lang="pt-BR" sz="2000" dirty="0" smtClean="0">
                <a:latin typeface="+mn-lt"/>
              </a:rPr>
              <a:t>cinco anos </a:t>
            </a:r>
            <a:r>
              <a:rPr lang="pt-BR" sz="2000" dirty="0">
                <a:latin typeface="+mn-lt"/>
              </a:rPr>
              <a:t>no cargo efetivo em que for concedida a aposentadoria; </a:t>
            </a:r>
          </a:p>
        </p:txBody>
      </p:sp>
    </p:spTree>
    <p:extLst>
      <p:ext uri="{BB962C8B-B14F-4D97-AF65-F5344CB8AC3E}">
        <p14:creationId xmlns:p14="http://schemas.microsoft.com/office/powerpoint/2010/main" val="406645561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Reajuste da idade mínima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7" name="CaixaDeTexto 16">
            <a:extLst>
              <a:ext uri="{FF2B5EF4-FFF2-40B4-BE49-F238E27FC236}">
                <a16:creationId xmlns="" xmlns:a16="http://schemas.microsoft.com/office/drawing/2014/main" id="{F793ECA1-E25F-2745-A6C0-F8DF81E99EA1}"/>
              </a:ext>
            </a:extLst>
          </p:cNvPr>
          <p:cNvSpPr txBox="1"/>
          <p:nvPr/>
        </p:nvSpPr>
        <p:spPr>
          <a:xfrm>
            <a:off x="695400" y="1700808"/>
            <a:ext cx="11017224" cy="1384995"/>
          </a:xfrm>
          <a:prstGeom prst="rect">
            <a:avLst/>
          </a:prstGeom>
          <a:noFill/>
        </p:spPr>
        <p:txBody>
          <a:bodyPr wrap="square" rtlCol="0">
            <a:spAutoFit/>
          </a:bodyPr>
          <a:lstStyle/>
          <a:p>
            <a:pPr algn="just"/>
            <a:r>
              <a:rPr lang="pt-BR" sz="2800" dirty="0" smtClean="0">
                <a:latin typeface="+mn-lt"/>
              </a:rPr>
              <a:t>A partir de 1º de janeiro de 2024 as idades mínimas serão reajustadas a cada 4 anos, sempre que houver aumento na expectativa de sobrevida aos 65 anos, na proporção de 75%.</a:t>
            </a:r>
            <a:endParaRPr lang="pt-BR" sz="2800" i="1" dirty="0">
              <a:latin typeface="+mn-lt"/>
            </a:endParaRPr>
          </a:p>
        </p:txBody>
      </p:sp>
      <p:pic>
        <p:nvPicPr>
          <p:cNvPr id="20" name="Imagem 10"/>
          <p:cNvPicPr>
            <a:picLocks noGrp="1" noChangeAspect="1"/>
          </p:cNvPicPr>
          <p:nvPr>
            <p:ph sz="quarter" idx="4294967295"/>
          </p:nvPr>
        </p:nvPicPr>
        <p:blipFill>
          <a:blip r:embed="rId2"/>
          <a:srcRect t="-23888" b="-23888"/>
          <a:stretch>
            <a:fillRect/>
          </a:stretch>
        </p:blipFill>
        <p:spPr>
          <a:xfrm>
            <a:off x="1505372" y="2708920"/>
            <a:ext cx="5904656" cy="4752528"/>
          </a:xfrm>
          <a:prstGeom prst="rect">
            <a:avLst/>
          </a:prstGeom>
        </p:spPr>
      </p:pic>
      <p:graphicFrame>
        <p:nvGraphicFramePr>
          <p:cNvPr id="2" name="Tabela 1"/>
          <p:cNvGraphicFramePr>
            <a:graphicFrameLocks noGrp="1"/>
          </p:cNvGraphicFramePr>
          <p:nvPr>
            <p:extLst>
              <p:ext uri="{D42A27DB-BD31-4B8C-83A1-F6EECF244321}">
                <p14:modId xmlns:p14="http://schemas.microsoft.com/office/powerpoint/2010/main" val="405780294"/>
              </p:ext>
            </p:extLst>
          </p:nvPr>
        </p:nvGraphicFramePr>
        <p:xfrm>
          <a:off x="8400256" y="4138245"/>
          <a:ext cx="2664297" cy="1419225"/>
        </p:xfrm>
        <a:graphic>
          <a:graphicData uri="http://schemas.openxmlformats.org/drawingml/2006/table">
            <a:tbl>
              <a:tblPr>
                <a:tableStyleId>{0E3FDE45-AF77-4B5C-9715-49D594BDF05E}</a:tableStyleId>
              </a:tblPr>
              <a:tblGrid>
                <a:gridCol w="888099"/>
                <a:gridCol w="888099"/>
                <a:gridCol w="888099"/>
              </a:tblGrid>
              <a:tr h="190500">
                <a:tc gridSpan="3">
                  <a:txBody>
                    <a:bodyPr/>
                    <a:lstStyle/>
                    <a:p>
                      <a:pPr algn="ctr" fontAlgn="b"/>
                      <a:r>
                        <a:rPr lang="pt-BR" sz="1800" b="0" i="0" u="none" strike="noStrike" dirty="0" smtClean="0">
                          <a:solidFill>
                            <a:srgbClr val="000000"/>
                          </a:solidFill>
                          <a:effectLst/>
                          <a:latin typeface="Calibri" panose="020F0502020204030204" pitchFamily="34" charset="0"/>
                        </a:rPr>
                        <a:t>Projeções....</a:t>
                      </a:r>
                      <a:endParaRPr lang="pt-BR"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pt-BR"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endParaRPr lang="pt-B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800" b="1" u="none" strike="noStrike" dirty="0">
                          <a:effectLst/>
                        </a:rPr>
                        <a:t>Homem</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800" b="1" u="none" strike="noStrike" dirty="0">
                          <a:effectLst/>
                        </a:rPr>
                        <a:t>Mulher</a:t>
                      </a:r>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pt-BR" sz="1800" b="1" u="none" strike="noStrike" dirty="0">
                          <a:effectLst/>
                        </a:rPr>
                        <a:t>2019</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u="none" strike="noStrike" dirty="0">
                          <a:effectLst/>
                        </a:rPr>
                        <a:t>65</a:t>
                      </a:r>
                      <a:endParaRPr lang="pt-B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u="none" strike="noStrike" dirty="0">
                          <a:effectLst/>
                        </a:rPr>
                        <a:t>62</a:t>
                      </a:r>
                      <a:endParaRPr lang="pt-BR"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pt-BR" sz="1800" b="1" u="none" strike="noStrike" dirty="0">
                          <a:effectLst/>
                        </a:rPr>
                        <a:t>2060</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u="none" strike="noStrike" dirty="0">
                          <a:effectLst/>
                        </a:rPr>
                        <a:t>67,1</a:t>
                      </a:r>
                      <a:endParaRPr lang="pt-B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u="none" strike="noStrike" dirty="0">
                          <a:effectLst/>
                        </a:rPr>
                        <a:t>64,1</a:t>
                      </a:r>
                      <a:endParaRPr lang="pt-BR"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pt-BR" sz="1800" b="1" i="0" u="none" strike="noStrike" dirty="0" smtClean="0">
                          <a:solidFill>
                            <a:srgbClr val="000000"/>
                          </a:solidFill>
                          <a:effectLst/>
                          <a:latin typeface="Calibri" panose="020F0502020204030204" pitchFamily="34" charset="0"/>
                        </a:rPr>
                        <a:t>2100</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b="0" i="0" u="none" strike="noStrike" dirty="0" smtClean="0">
                          <a:solidFill>
                            <a:srgbClr val="000000"/>
                          </a:solidFill>
                          <a:effectLst/>
                          <a:latin typeface="Calibri" panose="020F0502020204030204" pitchFamily="34" charset="0"/>
                        </a:rPr>
                        <a:t>70</a:t>
                      </a:r>
                      <a:endParaRPr lang="pt-B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800" b="0" i="0" u="none" strike="noStrike" dirty="0" smtClean="0">
                          <a:solidFill>
                            <a:srgbClr val="000000"/>
                          </a:solidFill>
                          <a:effectLst/>
                          <a:latin typeface="Calibri" panose="020F0502020204030204" pitchFamily="34" charset="0"/>
                        </a:rPr>
                        <a:t>67</a:t>
                      </a:r>
                      <a:endParaRPr lang="pt-BR"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10689519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Reajuste da idade mínima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6" name="Retângulo 5"/>
          <p:cNvSpPr/>
          <p:nvPr/>
        </p:nvSpPr>
        <p:spPr>
          <a:xfrm>
            <a:off x="191344" y="1996636"/>
            <a:ext cx="11809312"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170080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170080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2132856"/>
            <a:ext cx="11809312" cy="3477875"/>
          </a:xfrm>
          <a:prstGeom prst="rect">
            <a:avLst/>
          </a:prstGeom>
        </p:spPr>
        <p:txBody>
          <a:bodyPr wrap="square">
            <a:spAutoFit/>
          </a:bodyPr>
          <a:lstStyle/>
          <a:p>
            <a:pPr algn="just"/>
            <a:r>
              <a:rPr lang="pt-BR" sz="2000" dirty="0" smtClean="0">
                <a:latin typeface="+mn-lt"/>
              </a:rPr>
              <a:t>Art. 40 ..................................................................</a:t>
            </a:r>
          </a:p>
          <a:p>
            <a:pPr algn="just"/>
            <a:r>
              <a:rPr lang="pt-BR" sz="2000" dirty="0">
                <a:latin typeface="+mn-lt"/>
              </a:rPr>
              <a:t>§ 3º As idades mínimas para concessão dos benefícios previdenciários </a:t>
            </a:r>
            <a:r>
              <a:rPr lang="pt-BR" sz="2000" dirty="0" smtClean="0">
                <a:latin typeface="+mn-lt"/>
              </a:rPr>
              <a:t>a  que </a:t>
            </a:r>
            <a:r>
              <a:rPr lang="pt-BR" sz="2000" dirty="0">
                <a:latin typeface="+mn-lt"/>
              </a:rPr>
              <a:t>se referem os § 1º e § 2º serão ajustadas quando houver aumento </a:t>
            </a:r>
            <a:r>
              <a:rPr lang="pt-BR" sz="2000" dirty="0" smtClean="0">
                <a:latin typeface="+mn-lt"/>
              </a:rPr>
              <a:t>na expectativa </a:t>
            </a:r>
            <a:r>
              <a:rPr lang="pt-BR" sz="2000" dirty="0">
                <a:latin typeface="+mn-lt"/>
              </a:rPr>
              <a:t>de sobrevida da população brasileira, na forma estabelecida </a:t>
            </a:r>
            <a:r>
              <a:rPr lang="pt-BR" sz="2000" dirty="0" smtClean="0">
                <a:latin typeface="+mn-lt"/>
              </a:rPr>
              <a:t>para o </a:t>
            </a:r>
            <a:r>
              <a:rPr lang="pt-BR" sz="2000" dirty="0">
                <a:latin typeface="+mn-lt"/>
              </a:rPr>
              <a:t>Regime Geral de Previdência Social</a:t>
            </a:r>
            <a:r>
              <a:rPr lang="pt-BR" sz="2000" dirty="0" smtClean="0">
                <a:latin typeface="+mn-lt"/>
              </a:rPr>
              <a:t>.</a:t>
            </a:r>
          </a:p>
          <a:p>
            <a:pPr algn="just"/>
            <a:endParaRPr lang="pt-BR" sz="2000" dirty="0">
              <a:latin typeface="+mn-lt"/>
            </a:endParaRPr>
          </a:p>
          <a:p>
            <a:pPr algn="just"/>
            <a:r>
              <a:rPr lang="pt-BR" sz="2000" dirty="0" smtClean="0">
                <a:latin typeface="+mn-lt"/>
              </a:rPr>
              <a:t>Art. 24 - PEC .................................................................</a:t>
            </a:r>
          </a:p>
          <a:p>
            <a:pPr algn="just"/>
            <a:r>
              <a:rPr lang="pt-BR" sz="2000" dirty="0">
                <a:latin typeface="+mn-lt"/>
              </a:rPr>
              <a:t>§ 3º As idades previstas neste artigo serão ajustadas em 1º de janeiro </a:t>
            </a:r>
            <a:r>
              <a:rPr lang="pt-BR" sz="2000" dirty="0" smtClean="0">
                <a:latin typeface="+mn-lt"/>
              </a:rPr>
              <a:t>de 2024 </a:t>
            </a:r>
            <a:r>
              <a:rPr lang="pt-BR" sz="2000" dirty="0">
                <a:latin typeface="+mn-lt"/>
              </a:rPr>
              <a:t>e, a partir dessa data, a cada quatro anos, </a:t>
            </a:r>
            <a:r>
              <a:rPr lang="pt-BR" sz="2000" dirty="0" smtClean="0">
                <a:solidFill>
                  <a:srgbClr val="FF0000"/>
                </a:solidFill>
                <a:latin typeface="+mn-lt"/>
              </a:rPr>
              <a:t>conforme</a:t>
            </a:r>
            <a:r>
              <a:rPr lang="pt-BR" sz="2000" dirty="0" smtClean="0">
                <a:latin typeface="+mn-lt"/>
              </a:rPr>
              <a:t> </a:t>
            </a:r>
            <a:r>
              <a:rPr lang="pt-BR" sz="2000" strike="sngStrike" dirty="0" smtClean="0">
                <a:solidFill>
                  <a:srgbClr val="FF0000"/>
                </a:solidFill>
                <a:latin typeface="+mn-lt"/>
              </a:rPr>
              <a:t>quando o</a:t>
            </a:r>
            <a:r>
              <a:rPr lang="pt-BR" sz="2000" dirty="0" smtClean="0">
                <a:latin typeface="+mn-lt"/>
              </a:rPr>
              <a:t> </a:t>
            </a:r>
            <a:r>
              <a:rPr lang="pt-BR" sz="2000" dirty="0">
                <a:latin typeface="+mn-lt"/>
              </a:rPr>
              <a:t>aumento na expectativa </a:t>
            </a:r>
            <a:r>
              <a:rPr lang="pt-BR" sz="2000" dirty="0" smtClean="0">
                <a:latin typeface="+mn-lt"/>
              </a:rPr>
              <a:t>de sobrevida </a:t>
            </a:r>
            <a:r>
              <a:rPr lang="pt-BR" sz="2000" dirty="0">
                <a:latin typeface="+mn-lt"/>
              </a:rPr>
              <a:t>da população brasileira </a:t>
            </a:r>
            <a:r>
              <a:rPr lang="pt-BR" sz="2000" strike="sngStrike" dirty="0">
                <a:solidFill>
                  <a:srgbClr val="FF0000"/>
                </a:solidFill>
                <a:latin typeface="+mn-lt"/>
              </a:rPr>
              <a:t>atingir</a:t>
            </a:r>
            <a:r>
              <a:rPr lang="pt-BR" sz="2000" dirty="0">
                <a:latin typeface="+mn-lt"/>
              </a:rPr>
              <a:t> </a:t>
            </a:r>
            <a:r>
              <a:rPr lang="pt-BR" sz="2000" dirty="0" smtClean="0">
                <a:solidFill>
                  <a:srgbClr val="FF0000"/>
                </a:solidFill>
                <a:latin typeface="+mn-lt"/>
              </a:rPr>
              <a:t>a</a:t>
            </a:r>
            <a:r>
              <a:rPr lang="pt-BR" sz="2000" dirty="0" smtClean="0">
                <a:latin typeface="+mn-lt"/>
              </a:rPr>
              <a:t>os </a:t>
            </a:r>
            <a:r>
              <a:rPr lang="pt-BR" sz="2000" dirty="0">
                <a:latin typeface="+mn-lt"/>
              </a:rPr>
              <a:t>sessenta e cinco anos de idade, para ambos </a:t>
            </a:r>
            <a:r>
              <a:rPr lang="pt-BR" sz="2000" dirty="0" smtClean="0">
                <a:latin typeface="+mn-lt"/>
              </a:rPr>
              <a:t>os sexos</a:t>
            </a:r>
            <a:r>
              <a:rPr lang="pt-BR" sz="2000" dirty="0">
                <a:latin typeface="+mn-lt"/>
              </a:rPr>
              <a:t>, em comparação com a média apurada no ano de promulgação desta Emenda </a:t>
            </a:r>
            <a:r>
              <a:rPr lang="pt-BR" sz="2000" dirty="0" smtClean="0">
                <a:latin typeface="+mn-lt"/>
              </a:rPr>
              <a:t>à Constituição</a:t>
            </a:r>
            <a:r>
              <a:rPr lang="pt-BR" sz="2000" dirty="0">
                <a:latin typeface="+mn-lt"/>
              </a:rPr>
              <a:t>, na proporção de setenta e cinco por cento dessa diferença, apurada em meses</a:t>
            </a:r>
            <a:r>
              <a:rPr lang="pt-BR" sz="2000" dirty="0" smtClean="0">
                <a:latin typeface="+mn-lt"/>
              </a:rPr>
              <a:t>, desprezadas </a:t>
            </a:r>
            <a:r>
              <a:rPr lang="pt-BR" sz="2000" dirty="0">
                <a:latin typeface="+mn-lt"/>
              </a:rPr>
              <a:t>as frações de mês.</a:t>
            </a:r>
          </a:p>
        </p:txBody>
      </p:sp>
    </p:spTree>
    <p:extLst>
      <p:ext uri="{BB962C8B-B14F-4D97-AF65-F5344CB8AC3E}">
        <p14:creationId xmlns:p14="http://schemas.microsoft.com/office/powerpoint/2010/main" val="402588463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670904232"/>
              </p:ext>
            </p:extLst>
          </p:nvPr>
        </p:nvGraphicFramePr>
        <p:xfrm>
          <a:off x="1849584" y="1828930"/>
          <a:ext cx="4116000" cy="1590916"/>
        </p:xfrm>
        <a:graphic>
          <a:graphicData uri="http://schemas.openxmlformats.org/drawingml/2006/table">
            <a:tbl>
              <a:tblPr firstRow="1" bandRow="1">
                <a:tableStyleId>{F5AB1C69-6EDB-4FF4-983F-18BD219EF322}</a:tableStyleId>
              </a:tblPr>
              <a:tblGrid>
                <a:gridCol w="1372000">
                  <a:extLst>
                    <a:ext uri="{9D8B030D-6E8A-4147-A177-3AD203B41FA5}">
                      <a16:colId xmlns="" xmlns:a16="http://schemas.microsoft.com/office/drawing/2014/main" val="1854705044"/>
                    </a:ext>
                  </a:extLst>
                </a:gridCol>
                <a:gridCol w="1372000"/>
                <a:gridCol w="1372000"/>
              </a:tblGrid>
              <a:tr h="410373">
                <a:tc gridSpan="3">
                  <a:txBody>
                    <a:bodyPr/>
                    <a:lstStyle/>
                    <a:p>
                      <a:pPr algn="ctr"/>
                      <a:r>
                        <a:rPr lang="pt-BR" sz="1300" kern="1200" dirty="0">
                          <a:latin typeface="+mn-lt"/>
                          <a:cs typeface="Calibri"/>
                        </a:rPr>
                        <a:t>Tempo </a:t>
                      </a:r>
                      <a:r>
                        <a:rPr lang="pt-BR" sz="1300" kern="1200" dirty="0" smtClean="0">
                          <a:latin typeface="+mn-lt"/>
                          <a:cs typeface="Calibri"/>
                        </a:rPr>
                        <a:t>de</a:t>
                      </a:r>
                      <a:r>
                        <a:rPr lang="pt-BR" sz="1300" kern="1200" baseline="0" dirty="0" smtClean="0">
                          <a:latin typeface="+mn-lt"/>
                          <a:cs typeface="Calibri"/>
                        </a:rPr>
                        <a:t> </a:t>
                      </a:r>
                      <a:r>
                        <a:rPr lang="pt-BR" sz="1300" b="1" kern="1200" dirty="0" smtClean="0">
                          <a:solidFill>
                            <a:schemeClr val="bg1"/>
                          </a:solidFill>
                          <a:latin typeface="+mn-lt"/>
                          <a:ea typeface="+mn-ea"/>
                          <a:cs typeface="Calibri"/>
                        </a:rPr>
                        <a:t>Contribuição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pPr algn="ct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pPr algn="ct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80543">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3" name="CaixaDeTexto 2"/>
          <p:cNvSpPr txBox="1"/>
          <p:nvPr/>
        </p:nvSpPr>
        <p:spPr>
          <a:xfrm>
            <a:off x="0" y="692696"/>
            <a:ext cx="9782244"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com deficiência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6" name="CaixaDeTexto 15">
            <a:extLst>
              <a:ext uri="{FF2B5EF4-FFF2-40B4-BE49-F238E27FC236}">
                <a16:creationId xmlns="" xmlns:a16="http://schemas.microsoft.com/office/drawing/2014/main" id="{0AFC67DE-AEB5-4542-9FB5-3116A0872C81}"/>
              </a:ext>
            </a:extLst>
          </p:cNvPr>
          <p:cNvSpPr txBox="1"/>
          <p:nvPr/>
        </p:nvSpPr>
        <p:spPr>
          <a:xfrm>
            <a:off x="1688708" y="2349150"/>
            <a:ext cx="1576236" cy="923330"/>
          </a:xfrm>
          <a:prstGeom prst="rect">
            <a:avLst/>
          </a:prstGeom>
          <a:noFill/>
        </p:spPr>
        <p:txBody>
          <a:bodyPr wrap="square" rtlCol="0">
            <a:spAutoFit/>
          </a:bodyPr>
          <a:lstStyle/>
          <a:p>
            <a:pPr algn="ctr"/>
            <a:r>
              <a:rPr lang="pt-BR" b="1" dirty="0" smtClean="0">
                <a:latin typeface="+mn-lt"/>
              </a:rPr>
              <a:t>35 anos deficiência leve</a:t>
            </a:r>
            <a:endParaRPr lang="pt-BR" b="1" dirty="0">
              <a:latin typeface="+mn-lt"/>
            </a:endParaRPr>
          </a:p>
        </p:txBody>
      </p:sp>
      <p:sp>
        <p:nvSpPr>
          <p:cNvPr id="19" name="Plus 3"/>
          <p:cNvSpPr/>
          <p:nvPr/>
        </p:nvSpPr>
        <p:spPr>
          <a:xfrm>
            <a:off x="6194178" y="2564413"/>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510974946"/>
              </p:ext>
            </p:extLst>
          </p:nvPr>
        </p:nvGraphicFramePr>
        <p:xfrm>
          <a:off x="6607940" y="1828930"/>
          <a:ext cx="1582008" cy="1744099"/>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296702">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Serviço Público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264731">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2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174367129"/>
              </p:ext>
            </p:extLst>
          </p:nvPr>
        </p:nvGraphicFramePr>
        <p:xfrm>
          <a:off x="8832304" y="1828931"/>
          <a:ext cx="1582008" cy="1744098"/>
        </p:xfrm>
        <a:graphic>
          <a:graphicData uri="http://schemas.openxmlformats.org/drawingml/2006/table">
            <a:tbl>
              <a:tblPr firstRow="1" bandRow="1">
                <a:tableStyleId>{F5AB1C69-6EDB-4FF4-983F-18BD219EF322}</a:tableStyleId>
              </a:tblPr>
              <a:tblGrid>
                <a:gridCol w="1582008">
                  <a:extLst>
                    <a:ext uri="{9D8B030D-6E8A-4147-A177-3AD203B41FA5}">
                      <a16:colId xmlns="" xmlns:a16="http://schemas.microsoft.com/office/drawing/2014/main" val="1854705044"/>
                    </a:ext>
                  </a:extLst>
                </a:gridCol>
              </a:tblGrid>
              <a:tr h="501475">
                <a:tc>
                  <a:txBody>
                    <a:bodyPr/>
                    <a:lstStyle/>
                    <a:p>
                      <a:pPr algn="ctr"/>
                      <a:r>
                        <a:rPr lang="pt-BR" sz="1300" kern="1200" dirty="0" smtClean="0">
                          <a:latin typeface="+mn-lt"/>
                          <a:cs typeface="Calibri"/>
                        </a:rPr>
                        <a:t>Tempo</a:t>
                      </a:r>
                      <a:r>
                        <a:rPr lang="pt-BR" sz="1300" kern="1200" baseline="0" dirty="0" smtClean="0">
                          <a:latin typeface="+mn-lt"/>
                          <a:cs typeface="Calibri"/>
                        </a:rPr>
                        <a:t> no Cargo Efetivo</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242623">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25" name="CaixaDeTexto 24">
            <a:extLst>
              <a:ext uri="{FF2B5EF4-FFF2-40B4-BE49-F238E27FC236}">
                <a16:creationId xmlns="" xmlns:a16="http://schemas.microsoft.com/office/drawing/2014/main" id="{0AFC67DE-AEB5-4542-9FB5-3116A0872C81}"/>
              </a:ext>
            </a:extLst>
          </p:cNvPr>
          <p:cNvSpPr txBox="1"/>
          <p:nvPr/>
        </p:nvSpPr>
        <p:spPr>
          <a:xfrm>
            <a:off x="6613712" y="2624388"/>
            <a:ext cx="1576236" cy="523220"/>
          </a:xfrm>
          <a:prstGeom prst="rect">
            <a:avLst/>
          </a:prstGeom>
          <a:noFill/>
        </p:spPr>
        <p:txBody>
          <a:bodyPr wrap="square" rtlCol="0">
            <a:spAutoFit/>
          </a:bodyPr>
          <a:lstStyle/>
          <a:p>
            <a:pPr algn="ctr"/>
            <a:r>
              <a:rPr lang="pt-BR" sz="2800" b="1" dirty="0" smtClean="0">
                <a:latin typeface="+mn-lt"/>
              </a:rPr>
              <a:t>10 anos</a:t>
            </a:r>
            <a:endParaRPr lang="pt-BR" sz="2800" b="1" dirty="0">
              <a:latin typeface="+mn-lt"/>
            </a:endParaRPr>
          </a:p>
        </p:txBody>
      </p:sp>
      <p:sp>
        <p:nvSpPr>
          <p:cNvPr id="26" name="CaixaDeTexto 25">
            <a:extLst>
              <a:ext uri="{FF2B5EF4-FFF2-40B4-BE49-F238E27FC236}">
                <a16:creationId xmlns="" xmlns:a16="http://schemas.microsoft.com/office/drawing/2014/main" id="{0AFC67DE-AEB5-4542-9FB5-3116A0872C81}"/>
              </a:ext>
            </a:extLst>
          </p:cNvPr>
          <p:cNvSpPr txBox="1"/>
          <p:nvPr/>
        </p:nvSpPr>
        <p:spPr>
          <a:xfrm>
            <a:off x="8856580" y="2624388"/>
            <a:ext cx="1576236" cy="523220"/>
          </a:xfrm>
          <a:prstGeom prst="rect">
            <a:avLst/>
          </a:prstGeom>
          <a:noFill/>
        </p:spPr>
        <p:txBody>
          <a:bodyPr wrap="square" rtlCol="0">
            <a:spAutoFit/>
          </a:bodyPr>
          <a:lstStyle/>
          <a:p>
            <a:pPr algn="ctr"/>
            <a:r>
              <a:rPr lang="pt-BR" sz="2800" b="1" dirty="0" smtClean="0">
                <a:latin typeface="+mn-lt"/>
              </a:rPr>
              <a:t>5 anos</a:t>
            </a:r>
            <a:endParaRPr lang="pt-BR" sz="2800" b="1" dirty="0">
              <a:latin typeface="+mn-lt"/>
            </a:endParaRPr>
          </a:p>
        </p:txBody>
      </p:sp>
      <p:sp>
        <p:nvSpPr>
          <p:cNvPr id="27" name="Plus 3"/>
          <p:cNvSpPr/>
          <p:nvPr/>
        </p:nvSpPr>
        <p:spPr>
          <a:xfrm>
            <a:off x="8462082" y="2501187"/>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aixaDeTexto 23">
            <a:extLst>
              <a:ext uri="{FF2B5EF4-FFF2-40B4-BE49-F238E27FC236}">
                <a16:creationId xmlns="" xmlns:a16="http://schemas.microsoft.com/office/drawing/2014/main" id="{0AFC67DE-AEB5-4542-9FB5-3116A0872C81}"/>
              </a:ext>
            </a:extLst>
          </p:cNvPr>
          <p:cNvSpPr txBox="1"/>
          <p:nvPr/>
        </p:nvSpPr>
        <p:spPr>
          <a:xfrm>
            <a:off x="3071062" y="2349150"/>
            <a:ext cx="1576236" cy="923330"/>
          </a:xfrm>
          <a:prstGeom prst="rect">
            <a:avLst/>
          </a:prstGeom>
          <a:noFill/>
        </p:spPr>
        <p:txBody>
          <a:bodyPr wrap="square" rtlCol="0">
            <a:spAutoFit/>
          </a:bodyPr>
          <a:lstStyle/>
          <a:p>
            <a:pPr algn="ctr"/>
            <a:r>
              <a:rPr lang="pt-BR" b="1" dirty="0" smtClean="0">
                <a:latin typeface="+mn-lt"/>
              </a:rPr>
              <a:t>25 anos deficiência moderada</a:t>
            </a:r>
            <a:endParaRPr lang="pt-BR" b="1" dirty="0">
              <a:latin typeface="+mn-lt"/>
            </a:endParaRPr>
          </a:p>
        </p:txBody>
      </p:sp>
      <p:sp>
        <p:nvSpPr>
          <p:cNvPr id="29" name="CaixaDeTexto 28">
            <a:extLst>
              <a:ext uri="{FF2B5EF4-FFF2-40B4-BE49-F238E27FC236}">
                <a16:creationId xmlns="" xmlns:a16="http://schemas.microsoft.com/office/drawing/2014/main" id="{0AFC67DE-AEB5-4542-9FB5-3116A0872C81}"/>
              </a:ext>
            </a:extLst>
          </p:cNvPr>
          <p:cNvSpPr txBox="1"/>
          <p:nvPr/>
        </p:nvSpPr>
        <p:spPr>
          <a:xfrm>
            <a:off x="4469283" y="2395598"/>
            <a:ext cx="1576236" cy="923330"/>
          </a:xfrm>
          <a:prstGeom prst="rect">
            <a:avLst/>
          </a:prstGeom>
          <a:noFill/>
        </p:spPr>
        <p:txBody>
          <a:bodyPr wrap="square" rtlCol="0">
            <a:spAutoFit/>
          </a:bodyPr>
          <a:lstStyle/>
          <a:p>
            <a:pPr algn="ctr"/>
            <a:r>
              <a:rPr lang="pt-BR" b="1" dirty="0" smtClean="0">
                <a:latin typeface="+mn-lt"/>
              </a:rPr>
              <a:t>20 anos deficiência grave</a:t>
            </a:r>
            <a:endParaRPr lang="pt-BR" b="1" dirty="0">
              <a:latin typeface="+mn-lt"/>
            </a:endParaRPr>
          </a:p>
        </p:txBody>
      </p:sp>
      <p:sp>
        <p:nvSpPr>
          <p:cNvPr id="15" name="Retângulo 14"/>
          <p:cNvSpPr/>
          <p:nvPr/>
        </p:nvSpPr>
        <p:spPr>
          <a:xfrm>
            <a:off x="191344" y="4588924"/>
            <a:ext cx="11809312" cy="215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de cantos arredondados 16"/>
          <p:cNvSpPr/>
          <p:nvPr/>
        </p:nvSpPr>
        <p:spPr>
          <a:xfrm>
            <a:off x="299356" y="429309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p:cNvSpPr txBox="1"/>
          <p:nvPr/>
        </p:nvSpPr>
        <p:spPr>
          <a:xfrm>
            <a:off x="299356" y="429309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30" name="Retângulo 29"/>
          <p:cNvSpPr/>
          <p:nvPr/>
        </p:nvSpPr>
        <p:spPr>
          <a:xfrm>
            <a:off x="174948" y="4725144"/>
            <a:ext cx="11809312" cy="1938992"/>
          </a:xfrm>
          <a:prstGeom prst="rect">
            <a:avLst/>
          </a:prstGeom>
        </p:spPr>
        <p:txBody>
          <a:bodyPr wrap="square">
            <a:spAutoFit/>
          </a:bodyPr>
          <a:lstStyle/>
          <a:p>
            <a:pPr algn="just"/>
            <a:r>
              <a:rPr lang="pt-BR" sz="2000" dirty="0">
                <a:latin typeface="+mn-lt"/>
              </a:rPr>
              <a:t>V - o servidor público com deficiência, previamente submetido à </a:t>
            </a:r>
            <a:r>
              <a:rPr lang="pt-BR" sz="2000" dirty="0" smtClean="0">
                <a:latin typeface="+mn-lt"/>
              </a:rPr>
              <a:t>avaliação biopsicossocial </a:t>
            </a:r>
            <a:r>
              <a:rPr lang="pt-BR" sz="2000" dirty="0">
                <a:latin typeface="+mn-lt"/>
              </a:rPr>
              <a:t>realizada por equipe multiprofissional e interdisciplinar, dez anos de </a:t>
            </a:r>
            <a:r>
              <a:rPr lang="pt-BR" sz="2000" dirty="0" smtClean="0">
                <a:latin typeface="+mn-lt"/>
              </a:rPr>
              <a:t>efetivo exercício </a:t>
            </a:r>
            <a:r>
              <a:rPr lang="pt-BR" sz="2000" dirty="0">
                <a:latin typeface="+mn-lt"/>
              </a:rPr>
              <a:t>no serviço público e cinco anos no cargo efetivo em que for concedida </a:t>
            </a:r>
            <a:r>
              <a:rPr lang="pt-BR" sz="2000" dirty="0" smtClean="0">
                <a:latin typeface="+mn-lt"/>
              </a:rPr>
              <a:t>a aposentadoria</a:t>
            </a:r>
            <a:r>
              <a:rPr lang="pt-BR" sz="2000" dirty="0">
                <a:latin typeface="+mn-lt"/>
              </a:rPr>
              <a:t>, e:</a:t>
            </a:r>
          </a:p>
          <a:p>
            <a:pPr algn="just"/>
            <a:r>
              <a:rPr lang="pt-BR" sz="2000" dirty="0">
                <a:latin typeface="+mn-lt"/>
              </a:rPr>
              <a:t>a) para a deficiência considerada leve, aos trinta e cinco anos de contribuição</a:t>
            </a:r>
            <a:r>
              <a:rPr lang="pt-BR" sz="2000" dirty="0" smtClean="0">
                <a:latin typeface="+mn-lt"/>
              </a:rPr>
              <a:t>; </a:t>
            </a:r>
            <a:endParaRPr lang="pt-BR" sz="2000" dirty="0">
              <a:latin typeface="+mn-lt"/>
            </a:endParaRPr>
          </a:p>
          <a:p>
            <a:pPr algn="just"/>
            <a:r>
              <a:rPr lang="pt-BR" sz="2000" dirty="0">
                <a:latin typeface="+mn-lt"/>
              </a:rPr>
              <a:t>b) para a deficiência considerada moderada, aos vinte e cinco anos </a:t>
            </a:r>
            <a:r>
              <a:rPr lang="pt-BR" sz="2000" dirty="0" smtClean="0">
                <a:latin typeface="+mn-lt"/>
              </a:rPr>
              <a:t>de contribuição</a:t>
            </a:r>
            <a:r>
              <a:rPr lang="pt-BR" sz="2000" dirty="0">
                <a:latin typeface="+mn-lt"/>
              </a:rPr>
              <a:t>; e</a:t>
            </a:r>
          </a:p>
          <a:p>
            <a:pPr algn="just"/>
            <a:r>
              <a:rPr lang="pt-BR" sz="2000" dirty="0">
                <a:latin typeface="+mn-lt"/>
              </a:rPr>
              <a:t>c) para a deficiência considerada grave, aos vinte anos de contribuição. </a:t>
            </a:r>
          </a:p>
        </p:txBody>
      </p:sp>
    </p:spTree>
    <p:extLst>
      <p:ext uri="{BB962C8B-B14F-4D97-AF65-F5344CB8AC3E}">
        <p14:creationId xmlns:p14="http://schemas.microsoft.com/office/powerpoint/2010/main" val="20893130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9912424"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Critérios do RGPS para aposentadorias especiais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5" name="Retângulo 14"/>
          <p:cNvSpPr/>
          <p:nvPr/>
        </p:nvSpPr>
        <p:spPr>
          <a:xfrm>
            <a:off x="191344" y="5156856"/>
            <a:ext cx="11809312" cy="1512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de cantos arredondados 16"/>
          <p:cNvSpPr/>
          <p:nvPr/>
        </p:nvSpPr>
        <p:spPr>
          <a:xfrm>
            <a:off x="299356" y="486102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p:cNvSpPr txBox="1"/>
          <p:nvPr/>
        </p:nvSpPr>
        <p:spPr>
          <a:xfrm>
            <a:off x="299356" y="4861028"/>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30" name="Retângulo 29"/>
          <p:cNvSpPr/>
          <p:nvPr/>
        </p:nvSpPr>
        <p:spPr>
          <a:xfrm>
            <a:off x="174948" y="5293076"/>
            <a:ext cx="11809312" cy="1323439"/>
          </a:xfrm>
          <a:prstGeom prst="rect">
            <a:avLst/>
          </a:prstGeom>
        </p:spPr>
        <p:txBody>
          <a:bodyPr wrap="square">
            <a:spAutoFit/>
          </a:bodyPr>
          <a:lstStyle/>
          <a:p>
            <a:pPr algn="just"/>
            <a:r>
              <a:rPr lang="pt-BR" sz="2000" dirty="0">
                <a:latin typeface="+mn-lt"/>
              </a:rPr>
              <a:t>§ 5º As aposentadorias a que se referem os incisos IV e V do § 4º </a:t>
            </a:r>
            <a:r>
              <a:rPr lang="pt-BR" sz="2000" dirty="0" smtClean="0">
                <a:latin typeface="+mn-lt"/>
              </a:rPr>
              <a:t>observarão adicionalmente </a:t>
            </a:r>
            <a:r>
              <a:rPr lang="pt-BR" sz="2000" dirty="0">
                <a:latin typeface="+mn-lt"/>
              </a:rPr>
              <a:t>as condições e os requisitos estabelecidos para o Regime Geral </a:t>
            </a:r>
            <a:r>
              <a:rPr lang="pt-BR" sz="2000" dirty="0" smtClean="0">
                <a:latin typeface="+mn-lt"/>
              </a:rPr>
              <a:t>de Previdência </a:t>
            </a:r>
            <a:r>
              <a:rPr lang="pt-BR" sz="2000" dirty="0">
                <a:latin typeface="+mn-lt"/>
              </a:rPr>
              <a:t>Social, naquilo em que não conflitar com as regras específicas aplicáveis </a:t>
            </a:r>
            <a:r>
              <a:rPr lang="pt-BR" sz="2000" dirty="0" smtClean="0">
                <a:latin typeface="+mn-lt"/>
              </a:rPr>
              <a:t>ao regime </a:t>
            </a:r>
            <a:r>
              <a:rPr lang="pt-BR" sz="2000" dirty="0">
                <a:latin typeface="+mn-lt"/>
              </a:rPr>
              <a:t>próprio de previdência social, vedada a conversão de tempo especial em comum.</a:t>
            </a:r>
          </a:p>
        </p:txBody>
      </p:sp>
      <p:sp>
        <p:nvSpPr>
          <p:cNvPr id="21" name="CaixaDeTexto 20">
            <a:extLst>
              <a:ext uri="{FF2B5EF4-FFF2-40B4-BE49-F238E27FC236}">
                <a16:creationId xmlns="" xmlns:a16="http://schemas.microsoft.com/office/drawing/2014/main" id="{F793ECA1-E25F-2745-A6C0-F8DF81E99EA1}"/>
              </a:ext>
            </a:extLst>
          </p:cNvPr>
          <p:cNvSpPr txBox="1"/>
          <p:nvPr/>
        </p:nvSpPr>
        <p:spPr>
          <a:xfrm>
            <a:off x="407368" y="1700808"/>
            <a:ext cx="11305256" cy="1815882"/>
          </a:xfrm>
          <a:prstGeom prst="rect">
            <a:avLst/>
          </a:prstGeom>
          <a:noFill/>
        </p:spPr>
        <p:txBody>
          <a:bodyPr wrap="square" rtlCol="0">
            <a:spAutoFit/>
          </a:bodyPr>
          <a:lstStyle/>
          <a:p>
            <a:pPr algn="just"/>
            <a:r>
              <a:rPr lang="pt-BR" sz="2800" dirty="0" smtClean="0">
                <a:latin typeface="+mn-lt"/>
              </a:rPr>
              <a:t>Para aposentadoria especial por exposição a agentes nocivos e dos servidores com deficiência, serão observados os demais critérios – naquilo que não conflitar – do RGPS, vedada a conversão do tempo especial em comum. </a:t>
            </a:r>
            <a:endParaRPr lang="pt-BR" sz="2800" i="1" dirty="0">
              <a:latin typeface="+mn-lt"/>
            </a:endParaRPr>
          </a:p>
        </p:txBody>
      </p:sp>
    </p:spTree>
    <p:extLst>
      <p:ext uri="{BB962C8B-B14F-4D97-AF65-F5344CB8AC3E}">
        <p14:creationId xmlns:p14="http://schemas.microsoft.com/office/powerpoint/2010/main" val="317169336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9120336"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Diagnóstico - Razão de dependência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4" name="Tabela 3"/>
          <p:cNvGraphicFramePr>
            <a:graphicFrameLocks noGrp="1"/>
          </p:cNvGraphicFramePr>
          <p:nvPr>
            <p:extLst>
              <p:ext uri="{D42A27DB-BD31-4B8C-83A1-F6EECF244321}">
                <p14:modId xmlns:p14="http://schemas.microsoft.com/office/powerpoint/2010/main" val="1210459688"/>
              </p:ext>
            </p:extLst>
          </p:nvPr>
        </p:nvGraphicFramePr>
        <p:xfrm>
          <a:off x="7248128" y="2575521"/>
          <a:ext cx="4084508" cy="2363740"/>
        </p:xfrm>
        <a:graphic>
          <a:graphicData uri="http://schemas.openxmlformats.org/drawingml/2006/table">
            <a:tbl>
              <a:tblPr firstRow="1">
                <a:tableStyleId>{F2DE63D5-997A-4646-A377-4702673A728D}</a:tableStyleId>
              </a:tblPr>
              <a:tblGrid>
                <a:gridCol w="2183912">
                  <a:extLst>
                    <a:ext uri="{9D8B030D-6E8A-4147-A177-3AD203B41FA5}">
                      <a16:colId xmlns="" xmlns:a16="http://schemas.microsoft.com/office/drawing/2014/main" val="20000"/>
                    </a:ext>
                  </a:extLst>
                </a:gridCol>
                <a:gridCol w="950298">
                  <a:extLst>
                    <a:ext uri="{9D8B030D-6E8A-4147-A177-3AD203B41FA5}">
                      <a16:colId xmlns="" xmlns:a16="http://schemas.microsoft.com/office/drawing/2014/main" val="20002"/>
                    </a:ext>
                  </a:extLst>
                </a:gridCol>
                <a:gridCol w="950298">
                  <a:extLst>
                    <a:ext uri="{9D8B030D-6E8A-4147-A177-3AD203B41FA5}">
                      <a16:colId xmlns="" xmlns:a16="http://schemas.microsoft.com/office/drawing/2014/main" val="19091715"/>
                    </a:ext>
                  </a:extLst>
                </a:gridCol>
              </a:tblGrid>
              <a:tr h="59093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rPr>
                        <a:t>Idosos (+65)</a:t>
                      </a:r>
                      <a:endParaRPr lang="pt-BR" sz="1400" b="1" i="0" u="none" strike="noStrike" dirty="0">
                        <a:solidFill>
                          <a:schemeClr val="tx1"/>
                        </a:solidFill>
                        <a:effectLst/>
                        <a:latin typeface="Arial Narrow" panose="020B0606020202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400" u="none" strike="noStrike" dirty="0">
                          <a:effectLst/>
                        </a:rPr>
                        <a:t>2019</a:t>
                      </a:r>
                      <a:endParaRPr lang="pt-BR" sz="1400" b="1" i="0" u="none" strike="noStrike" dirty="0">
                        <a:solidFill>
                          <a:srgbClr val="FFFFFF"/>
                        </a:solidFill>
                        <a:effectLst/>
                        <a:latin typeface="Arial Narrow" panose="020B0606020202030204" pitchFamily="34" charset="0"/>
                      </a:endParaRPr>
                    </a:p>
                  </a:txBody>
                  <a:tcPr marL="0" marR="0" marT="0" marB="0" anchor="ctr"/>
                </a:tc>
                <a:tc>
                  <a:txBody>
                    <a:bodyPr/>
                    <a:lstStyle/>
                    <a:p>
                      <a:pPr algn="ctr" fontAlgn="b"/>
                      <a:r>
                        <a:rPr lang="pt-BR" sz="1400" u="none" strike="noStrike" dirty="0">
                          <a:effectLst/>
                        </a:rPr>
                        <a:t>2060</a:t>
                      </a:r>
                      <a:endParaRPr lang="pt-BR" sz="1400" b="1" i="0" u="none" strike="noStrike" dirty="0">
                        <a:solidFill>
                          <a:srgbClr val="FFFFFF"/>
                        </a:solidFill>
                        <a:effectLst/>
                        <a:latin typeface="Arial Narrow" panose="020B0606020202030204" pitchFamily="34" charset="0"/>
                      </a:endParaRPr>
                    </a:p>
                  </a:txBody>
                  <a:tcPr marL="0" marR="0" marT="0" marB="0" anchor="ctr"/>
                </a:tc>
                <a:extLst>
                  <a:ext uri="{0D108BD9-81ED-4DB2-BD59-A6C34878D82A}">
                    <a16:rowId xmlns="" xmlns:a16="http://schemas.microsoft.com/office/drawing/2014/main" val="10000"/>
                  </a:ext>
                </a:extLst>
              </a:tr>
              <a:tr h="590935">
                <a:tc>
                  <a:txBody>
                    <a:bodyPr/>
                    <a:lstStyle/>
                    <a:p>
                      <a:pPr algn="ctr" fontAlgn="b"/>
                      <a:r>
                        <a:rPr lang="pt-BR" sz="1400" u="none" strike="noStrike" dirty="0">
                          <a:effectLst/>
                        </a:rPr>
                        <a:t>Total (em milhões)</a:t>
                      </a:r>
                      <a:endParaRPr lang="pt-BR" sz="1400" b="1" i="0" u="none" strike="noStrike" dirty="0">
                        <a:effectLst/>
                        <a:latin typeface="Arial Narrow" panose="020B0606020202030204" pitchFamily="34" charset="0"/>
                      </a:endParaRPr>
                    </a:p>
                  </a:txBody>
                  <a:tcPr marL="0" marR="0" marT="0" marB="0" anchor="ctr"/>
                </a:tc>
                <a:tc>
                  <a:txBody>
                    <a:bodyPr/>
                    <a:lstStyle/>
                    <a:p>
                      <a:pPr algn="ctr" fontAlgn="b"/>
                      <a:r>
                        <a:rPr lang="pt-BR" sz="1400" u="none" strike="noStrike" dirty="0">
                          <a:effectLst/>
                        </a:rPr>
                        <a:t>20,8</a:t>
                      </a:r>
                      <a:endParaRPr lang="pt-BR" sz="1400" b="0" i="0" u="none" strike="noStrike" dirty="0">
                        <a:effectLst/>
                        <a:latin typeface="Arial Narrow" panose="020B0606020202030204" pitchFamily="34" charset="0"/>
                      </a:endParaRPr>
                    </a:p>
                  </a:txBody>
                  <a:tcPr marL="81000" marR="162000" marT="0" marB="0" anchor="ctr"/>
                </a:tc>
                <a:tc>
                  <a:txBody>
                    <a:bodyPr/>
                    <a:lstStyle/>
                    <a:p>
                      <a:pPr algn="ctr" fontAlgn="b"/>
                      <a:r>
                        <a:rPr lang="pt-BR" sz="1400" u="none" strike="noStrike" dirty="0">
                          <a:effectLst/>
                        </a:rPr>
                        <a:t>58,2</a:t>
                      </a:r>
                      <a:endParaRPr lang="pt-BR" sz="1400" b="0" i="0" u="none" strike="noStrike" dirty="0">
                        <a:effectLst/>
                        <a:latin typeface="Arial Narrow" panose="020B0606020202030204" pitchFamily="34" charset="0"/>
                      </a:endParaRPr>
                    </a:p>
                  </a:txBody>
                  <a:tcPr marL="81000" marR="162000" marT="0" marB="0" anchor="ctr"/>
                </a:tc>
                <a:extLst>
                  <a:ext uri="{0D108BD9-81ED-4DB2-BD59-A6C34878D82A}">
                    <a16:rowId xmlns="" xmlns:a16="http://schemas.microsoft.com/office/drawing/2014/main" val="10001"/>
                  </a:ext>
                </a:extLst>
              </a:tr>
              <a:tr h="590935">
                <a:tc>
                  <a:txBody>
                    <a:bodyPr/>
                    <a:lstStyle/>
                    <a:p>
                      <a:pPr algn="ctr" fontAlgn="b"/>
                      <a:r>
                        <a:rPr lang="pt-BR" sz="1400" u="none" strike="noStrike" dirty="0" smtClean="0">
                          <a:effectLst/>
                        </a:rPr>
                        <a:t>Idosos/População Total</a:t>
                      </a:r>
                      <a:endParaRPr lang="pt-BR" sz="1400" b="1" i="0" u="none" strike="noStrike" dirty="0">
                        <a:effectLst/>
                        <a:latin typeface="Arial Narrow" panose="020B0606020202030204" pitchFamily="34" charset="0"/>
                      </a:endParaRPr>
                    </a:p>
                  </a:txBody>
                  <a:tcPr marL="0" marR="0" marT="0" marB="0" anchor="ctr"/>
                </a:tc>
                <a:tc>
                  <a:txBody>
                    <a:bodyPr/>
                    <a:lstStyle/>
                    <a:p>
                      <a:pPr algn="ctr" fontAlgn="b"/>
                      <a:r>
                        <a:rPr lang="pt-BR" sz="1400" u="none" strike="noStrike" dirty="0">
                          <a:effectLst/>
                        </a:rPr>
                        <a:t>10,0%</a:t>
                      </a:r>
                      <a:endParaRPr lang="pt-BR" sz="1400" b="0" i="0" u="none" strike="noStrike" dirty="0">
                        <a:effectLst/>
                        <a:latin typeface="Arial Narrow" panose="020B0606020202030204" pitchFamily="34" charset="0"/>
                      </a:endParaRPr>
                    </a:p>
                  </a:txBody>
                  <a:tcPr marL="81000" marR="162000" marT="0" marB="0" anchor="ctr"/>
                </a:tc>
                <a:tc>
                  <a:txBody>
                    <a:bodyPr/>
                    <a:lstStyle/>
                    <a:p>
                      <a:pPr algn="ctr" fontAlgn="b"/>
                      <a:r>
                        <a:rPr lang="pt-BR" sz="1400" u="none" strike="noStrike" dirty="0">
                          <a:effectLst/>
                        </a:rPr>
                        <a:t>25,5%</a:t>
                      </a:r>
                      <a:endParaRPr lang="pt-BR" sz="1400" b="0" i="0" u="none" strike="noStrike" dirty="0">
                        <a:effectLst/>
                        <a:latin typeface="Arial Narrow" panose="020B0606020202030204" pitchFamily="34" charset="0"/>
                      </a:endParaRPr>
                    </a:p>
                  </a:txBody>
                  <a:tcPr marL="81000" marR="162000" marT="0" marB="0" anchor="ctr"/>
                </a:tc>
                <a:extLst>
                  <a:ext uri="{0D108BD9-81ED-4DB2-BD59-A6C34878D82A}">
                    <a16:rowId xmlns="" xmlns:a16="http://schemas.microsoft.com/office/drawing/2014/main" val="10002"/>
                  </a:ext>
                </a:extLst>
              </a:tr>
              <a:tr h="590935">
                <a:tc>
                  <a:txBody>
                    <a:bodyPr/>
                    <a:lstStyle/>
                    <a:p>
                      <a:pPr algn="ctr" fontAlgn="b"/>
                      <a:r>
                        <a:rPr lang="pt-BR" sz="1400" u="none" strike="noStrike" dirty="0">
                          <a:effectLst/>
                        </a:rPr>
                        <a:t>1 Idoso a cada X pessoas</a:t>
                      </a:r>
                      <a:endParaRPr lang="pt-BR" sz="1400" b="1" i="0" u="none" strike="noStrike" dirty="0">
                        <a:effectLst/>
                        <a:latin typeface="Arial Narrow" panose="020B0606020202030204" pitchFamily="34" charset="0"/>
                      </a:endParaRPr>
                    </a:p>
                  </a:txBody>
                  <a:tcPr marL="0" marR="0" marT="0" marB="0" anchor="ctr"/>
                </a:tc>
                <a:tc>
                  <a:txBody>
                    <a:bodyPr/>
                    <a:lstStyle/>
                    <a:p>
                      <a:pPr algn="ctr" fontAlgn="b"/>
                      <a:r>
                        <a:rPr lang="pt-BR" sz="1400" u="none" strike="noStrike" dirty="0">
                          <a:effectLst/>
                        </a:rPr>
                        <a:t>10</a:t>
                      </a:r>
                      <a:endParaRPr lang="pt-BR" sz="1400" b="0" i="0" u="none" strike="noStrike" dirty="0">
                        <a:effectLst/>
                        <a:latin typeface="Arial Narrow" panose="020B0606020202030204" pitchFamily="34" charset="0"/>
                      </a:endParaRPr>
                    </a:p>
                  </a:txBody>
                  <a:tcPr marL="81000" marR="162000" marT="0" marB="0" anchor="ctr"/>
                </a:tc>
                <a:tc>
                  <a:txBody>
                    <a:bodyPr/>
                    <a:lstStyle/>
                    <a:p>
                      <a:pPr algn="ctr" fontAlgn="b"/>
                      <a:r>
                        <a:rPr lang="pt-BR" sz="1400" u="none" strike="noStrike" dirty="0">
                          <a:effectLst/>
                        </a:rPr>
                        <a:t>4</a:t>
                      </a:r>
                      <a:endParaRPr lang="pt-BR" sz="1400" b="0" i="0" u="none" strike="noStrike" dirty="0">
                        <a:effectLst/>
                        <a:latin typeface="Arial Narrow" panose="020B0606020202030204" pitchFamily="34" charset="0"/>
                      </a:endParaRPr>
                    </a:p>
                  </a:txBody>
                  <a:tcPr marL="81000" marR="162000" marT="0" marB="0" anchor="ctr"/>
                </a:tc>
                <a:extLst>
                  <a:ext uri="{0D108BD9-81ED-4DB2-BD59-A6C34878D82A}">
                    <a16:rowId xmlns="" xmlns:a16="http://schemas.microsoft.com/office/drawing/2014/main" val="10003"/>
                  </a:ext>
                </a:extLst>
              </a:tr>
            </a:tbl>
          </a:graphicData>
        </a:graphic>
      </p:graphicFrame>
      <p:sp>
        <p:nvSpPr>
          <p:cNvPr id="5" name="Text Box 3"/>
          <p:cNvSpPr txBox="1">
            <a:spLocks noChangeArrowheads="1"/>
          </p:cNvSpPr>
          <p:nvPr/>
        </p:nvSpPr>
        <p:spPr bwMode="auto">
          <a:xfrm>
            <a:off x="4065941" y="5505581"/>
            <a:ext cx="18907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900" b="1" dirty="0">
                <a:cs typeface="Calibri" panose="020F0502020204030204" pitchFamily="34" charset="0"/>
              </a:rPr>
              <a:t>Fonte: </a:t>
            </a:r>
            <a:r>
              <a:rPr lang="pt-BR" altLang="pt-BR" sz="900" dirty="0">
                <a:cs typeface="Calibri" panose="020F0502020204030204" pitchFamily="34" charset="0"/>
              </a:rPr>
              <a:t>IBGE. Elaboração: SPREV/MF.</a:t>
            </a:r>
          </a:p>
        </p:txBody>
      </p:sp>
      <p:pic>
        <p:nvPicPr>
          <p:cNvPr id="6" name="Imagem 5"/>
          <p:cNvPicPr>
            <a:picLocks noChangeAspect="1"/>
          </p:cNvPicPr>
          <p:nvPr/>
        </p:nvPicPr>
        <p:blipFill>
          <a:blip r:embed="rId2"/>
          <a:stretch>
            <a:fillRect/>
          </a:stretch>
        </p:blipFill>
        <p:spPr>
          <a:xfrm>
            <a:off x="263352" y="2009201"/>
            <a:ext cx="5693302" cy="3496380"/>
          </a:xfrm>
          <a:prstGeom prst="rect">
            <a:avLst/>
          </a:prstGeom>
        </p:spPr>
      </p:pic>
    </p:spTree>
    <p:extLst>
      <p:ext uri="{BB962C8B-B14F-4D97-AF65-F5344CB8AC3E}">
        <p14:creationId xmlns:p14="http://schemas.microsoft.com/office/powerpoint/2010/main" val="223026347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9623323"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Regra de cálculo das aposentadorias</a:t>
            </a: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226142" y="1401096"/>
            <a:ext cx="11739716" cy="1015663"/>
          </a:xfrm>
          <a:prstGeom prst="rect">
            <a:avLst/>
          </a:prstGeom>
          <a:noFill/>
        </p:spPr>
        <p:txBody>
          <a:bodyPr wrap="square" rtlCol="0">
            <a:spAutoFit/>
          </a:bodyPr>
          <a:lstStyle/>
          <a:p>
            <a:pPr algn="just"/>
            <a:r>
              <a:rPr lang="pt-BR" sz="3000" dirty="0">
                <a:latin typeface="+mn-lt"/>
              </a:rPr>
              <a:t>Corresponderão a </a:t>
            </a:r>
            <a:r>
              <a:rPr lang="pt-BR" sz="3000" b="1" dirty="0">
                <a:latin typeface="+mn-lt"/>
              </a:rPr>
              <a:t>60% da média </a:t>
            </a:r>
            <a:r>
              <a:rPr lang="pt-BR" sz="3000" dirty="0">
                <a:latin typeface="+mn-lt"/>
              </a:rPr>
              <a:t>de todas as remunerações </a:t>
            </a:r>
            <a:r>
              <a:rPr lang="pt-BR" sz="3000" b="1" dirty="0">
                <a:latin typeface="+mn-lt"/>
              </a:rPr>
              <a:t>acrescidos de 2% para cada ano que exceder 20 anos </a:t>
            </a:r>
            <a:r>
              <a:rPr lang="pt-BR" sz="3000" dirty="0">
                <a:latin typeface="+mn-lt"/>
              </a:rPr>
              <a:t>de contribuição.</a:t>
            </a:r>
          </a:p>
        </p:txBody>
      </p:sp>
      <p:sp>
        <p:nvSpPr>
          <p:cNvPr id="5" name="CaixaDeTexto 4">
            <a:extLst>
              <a:ext uri="{FF2B5EF4-FFF2-40B4-BE49-F238E27FC236}">
                <a16:creationId xmlns="" xmlns:a16="http://schemas.microsoft.com/office/drawing/2014/main" id="{4F890D58-4C0B-F74C-BF8F-4941B79AAAB8}"/>
              </a:ext>
            </a:extLst>
          </p:cNvPr>
          <p:cNvSpPr txBox="1"/>
          <p:nvPr/>
        </p:nvSpPr>
        <p:spPr>
          <a:xfrm>
            <a:off x="1" y="5717980"/>
            <a:ext cx="12173248" cy="769441"/>
          </a:xfrm>
          <a:prstGeom prst="rect">
            <a:avLst/>
          </a:prstGeom>
          <a:noFill/>
        </p:spPr>
        <p:txBody>
          <a:bodyPr wrap="square" rtlCol="0">
            <a:spAutoFit/>
          </a:bodyPr>
          <a:lstStyle/>
          <a:p>
            <a:pPr algn="ctr"/>
            <a:r>
              <a:rPr lang="pt-BR" sz="2200" dirty="0" smtClean="0">
                <a:latin typeface="+mn-lt"/>
              </a:rPr>
              <a:t>Servidores com deficiência e os que se aposentarem por incapacidade permanente decorrente de acidente de trabalho, doença profissional ou do trabalho: proventos serão de 100% da média. </a:t>
            </a:r>
            <a:endParaRPr lang="pt-BR" sz="2200" dirty="0">
              <a:latin typeface="+mn-lt"/>
            </a:endParaRPr>
          </a:p>
        </p:txBody>
      </p:sp>
      <p:graphicFrame>
        <p:nvGraphicFramePr>
          <p:cNvPr id="6" name="Gráfico 5">
            <a:extLst>
              <a:ext uri="{FF2B5EF4-FFF2-40B4-BE49-F238E27FC236}">
                <a16:creationId xmlns="" xmlns:a16="http://schemas.microsoft.com/office/drawing/2014/main" id="{AA1B92AA-6E77-4E3B-AC24-A8D2EFF87057}"/>
              </a:ext>
            </a:extLst>
          </p:cNvPr>
          <p:cNvGraphicFramePr/>
          <p:nvPr>
            <p:extLst>
              <p:ext uri="{D42A27DB-BD31-4B8C-83A1-F6EECF244321}">
                <p14:modId xmlns:p14="http://schemas.microsoft.com/office/powerpoint/2010/main" val="593350200"/>
              </p:ext>
            </p:extLst>
          </p:nvPr>
        </p:nvGraphicFramePr>
        <p:xfrm>
          <a:off x="668903" y="2132856"/>
          <a:ext cx="10854193" cy="3589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81323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1132539"/>
            <a:ext cx="11809312" cy="5460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83671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83671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1268760"/>
            <a:ext cx="11809312" cy="5324535"/>
          </a:xfrm>
          <a:prstGeom prst="rect">
            <a:avLst/>
          </a:prstGeom>
        </p:spPr>
        <p:txBody>
          <a:bodyPr wrap="square">
            <a:spAutoFit/>
          </a:bodyPr>
          <a:lstStyle/>
          <a:p>
            <a:pPr algn="just"/>
            <a:r>
              <a:rPr lang="pt-BR" sz="2000" dirty="0">
                <a:latin typeface="+mn-lt"/>
              </a:rPr>
              <a:t>§ 6º Os proventos das aposentadorias decorrentes do disposto neste </a:t>
            </a:r>
            <a:r>
              <a:rPr lang="pt-BR" sz="2000" dirty="0" smtClean="0">
                <a:latin typeface="+mn-lt"/>
              </a:rPr>
              <a:t>artigo terão </a:t>
            </a:r>
            <a:r>
              <a:rPr lang="pt-BR" sz="2000" dirty="0">
                <a:latin typeface="+mn-lt"/>
              </a:rPr>
              <a:t>como referência a média aritmética simples das remunerações e dos salários </a:t>
            </a:r>
            <a:r>
              <a:rPr lang="pt-BR" sz="2000" dirty="0" smtClean="0">
                <a:latin typeface="+mn-lt"/>
              </a:rPr>
              <a:t>de contribuição</a:t>
            </a:r>
            <a:r>
              <a:rPr lang="pt-BR" sz="2000" dirty="0">
                <a:latin typeface="+mn-lt"/>
              </a:rPr>
              <a:t>, observados os critérios estabelecidos para o Regime Geral de </a:t>
            </a:r>
            <a:r>
              <a:rPr lang="pt-BR" sz="2000" dirty="0" smtClean="0">
                <a:latin typeface="+mn-lt"/>
              </a:rPr>
              <a:t>Previdência Social</a:t>
            </a:r>
            <a:r>
              <a:rPr lang="pt-BR" sz="2000" dirty="0">
                <a:latin typeface="+mn-lt"/>
              </a:rPr>
              <a:t>, utilizados como base para contribuições aos regimes de previdência social de </a:t>
            </a:r>
            <a:r>
              <a:rPr lang="pt-BR" sz="2000" dirty="0" smtClean="0">
                <a:latin typeface="+mn-lt"/>
              </a:rPr>
              <a:t>que tratam </a:t>
            </a:r>
            <a:r>
              <a:rPr lang="pt-BR" sz="2000" dirty="0">
                <a:latin typeface="+mn-lt"/>
              </a:rPr>
              <a:t>os art. 40 e art. 201 da Constituição e para as pensões decorrentes das </a:t>
            </a:r>
            <a:r>
              <a:rPr lang="pt-BR" sz="2000" dirty="0" smtClean="0">
                <a:latin typeface="+mn-lt"/>
              </a:rPr>
              <a:t>atividades militares </a:t>
            </a:r>
            <a:r>
              <a:rPr lang="pt-BR" sz="2000" dirty="0">
                <a:latin typeface="+mn-lt"/>
              </a:rPr>
              <a:t>de que tratam os art. 42 e art. 142 da Constituição.</a:t>
            </a:r>
          </a:p>
          <a:p>
            <a:pPr algn="just"/>
            <a:r>
              <a:rPr lang="pt-BR" sz="2000" dirty="0">
                <a:latin typeface="+mn-lt"/>
              </a:rPr>
              <a:t>§ 7º Os proventos da aposentadoria, por ocasião da sua concessão</a:t>
            </a:r>
            <a:r>
              <a:rPr lang="pt-BR" sz="2000" dirty="0" smtClean="0">
                <a:latin typeface="+mn-lt"/>
              </a:rPr>
              <a:t>, corresponderão</a:t>
            </a:r>
            <a:r>
              <a:rPr lang="pt-BR" sz="2000" dirty="0">
                <a:latin typeface="+mn-lt"/>
              </a:rPr>
              <a:t>:</a:t>
            </a:r>
          </a:p>
          <a:p>
            <a:pPr algn="just"/>
            <a:r>
              <a:rPr lang="pt-BR" sz="2000" dirty="0">
                <a:latin typeface="+mn-lt"/>
              </a:rPr>
              <a:t>I - na hipótese prevista no inciso I do § 3º e nos incisos I a IV do § 4º, </a:t>
            </a:r>
            <a:r>
              <a:rPr lang="pt-BR" sz="2000" dirty="0" smtClean="0">
                <a:latin typeface="+mn-lt"/>
              </a:rPr>
              <a:t>a sessenta </a:t>
            </a:r>
            <a:r>
              <a:rPr lang="pt-BR" sz="2000" dirty="0">
                <a:latin typeface="+mn-lt"/>
              </a:rPr>
              <a:t>por cento da média aritmética a que se refere o § 6º, acrescidos de dois por </a:t>
            </a:r>
            <a:r>
              <a:rPr lang="pt-BR" sz="2000" dirty="0" smtClean="0">
                <a:latin typeface="+mn-lt"/>
              </a:rPr>
              <a:t>cento para </a:t>
            </a:r>
            <a:r>
              <a:rPr lang="pt-BR" sz="2000" dirty="0">
                <a:latin typeface="+mn-lt"/>
              </a:rPr>
              <a:t>cada ano de contribuição que exceder a vinte anos de contribuição;</a:t>
            </a:r>
          </a:p>
          <a:p>
            <a:pPr algn="just"/>
            <a:r>
              <a:rPr lang="pt-BR" sz="2000" dirty="0">
                <a:latin typeface="+mn-lt"/>
              </a:rPr>
              <a:t>II - na hipótese prevista no inciso II do § 3º, a sessenta por cento da </a:t>
            </a:r>
            <a:r>
              <a:rPr lang="pt-BR" sz="2000" dirty="0" smtClean="0">
                <a:latin typeface="+mn-lt"/>
              </a:rPr>
              <a:t>média aritmética </a:t>
            </a:r>
            <a:r>
              <a:rPr lang="pt-BR" sz="2000" dirty="0">
                <a:latin typeface="+mn-lt"/>
              </a:rPr>
              <a:t>a que se refere o § 5º, acrescidos de dois por cento para cada ano de </a:t>
            </a:r>
            <a:r>
              <a:rPr lang="pt-BR" sz="2000" dirty="0" smtClean="0">
                <a:latin typeface="+mn-lt"/>
              </a:rPr>
              <a:t>contribuição que </a:t>
            </a:r>
            <a:r>
              <a:rPr lang="pt-BR" sz="2000" dirty="0">
                <a:latin typeface="+mn-lt"/>
              </a:rPr>
              <a:t>exceder a vinte anos de contribuição, exceto em caso de acidente de trabalho, </a:t>
            </a:r>
            <a:r>
              <a:rPr lang="pt-BR" sz="2000" dirty="0" smtClean="0">
                <a:latin typeface="+mn-lt"/>
              </a:rPr>
              <a:t>de doenças </a:t>
            </a:r>
            <a:r>
              <a:rPr lang="pt-BR" sz="2000" dirty="0">
                <a:latin typeface="+mn-lt"/>
              </a:rPr>
              <a:t>profissionais e de doenças do trabalho, situação em que corresponderão a cem </a:t>
            </a:r>
            <a:r>
              <a:rPr lang="pt-BR" sz="2000" dirty="0" smtClean="0">
                <a:latin typeface="+mn-lt"/>
              </a:rPr>
              <a:t>por cento </a:t>
            </a:r>
            <a:r>
              <a:rPr lang="pt-BR" sz="2000" dirty="0">
                <a:latin typeface="+mn-lt"/>
              </a:rPr>
              <a:t>média a que se refere o § 6º;</a:t>
            </a:r>
          </a:p>
          <a:p>
            <a:pPr algn="just"/>
            <a:r>
              <a:rPr lang="pt-BR" sz="2000" dirty="0">
                <a:latin typeface="+mn-lt"/>
              </a:rPr>
              <a:t>III - na hipótese prevista no inciso III do § 3º, ao resultado do tempo </a:t>
            </a:r>
            <a:r>
              <a:rPr lang="pt-BR" sz="2000" dirty="0" smtClean="0">
                <a:latin typeface="+mn-lt"/>
              </a:rPr>
              <a:t>de contribuição </a:t>
            </a:r>
            <a:r>
              <a:rPr lang="pt-BR" sz="2000" dirty="0">
                <a:latin typeface="+mn-lt"/>
              </a:rPr>
              <a:t>dividido por vinte, limitado a um inteiro, multiplicado pelo resultado do </a:t>
            </a:r>
            <a:r>
              <a:rPr lang="pt-BR" sz="2000" dirty="0" smtClean="0">
                <a:latin typeface="+mn-lt"/>
              </a:rPr>
              <a:t>cálculo previsto </a:t>
            </a:r>
            <a:r>
              <a:rPr lang="pt-BR" sz="2000" dirty="0">
                <a:latin typeface="+mn-lt"/>
              </a:rPr>
              <a:t>no inciso I deste parágrafo, ressalvado o caso de cumprimento de critérios </a:t>
            </a:r>
            <a:r>
              <a:rPr lang="pt-BR" sz="2000" dirty="0" smtClean="0">
                <a:latin typeface="+mn-lt"/>
              </a:rPr>
              <a:t>de acesso </a:t>
            </a:r>
            <a:r>
              <a:rPr lang="pt-BR" sz="2000" dirty="0">
                <a:latin typeface="+mn-lt"/>
              </a:rPr>
              <a:t>para aposentadoria voluntária que resulte em situação mais favorável;</a:t>
            </a:r>
          </a:p>
          <a:p>
            <a:pPr algn="just"/>
            <a:r>
              <a:rPr lang="pt-BR" sz="2000" dirty="0">
                <a:latin typeface="+mn-lt"/>
              </a:rPr>
              <a:t>IV - na hipótese prevista no </a:t>
            </a:r>
            <a:r>
              <a:rPr lang="pt-BR" sz="2000" dirty="0" smtClean="0">
                <a:latin typeface="+mn-lt"/>
              </a:rPr>
              <a:t>inciso </a:t>
            </a:r>
            <a:r>
              <a:rPr lang="pt-BR" sz="2000" dirty="0">
                <a:latin typeface="+mn-lt"/>
              </a:rPr>
              <a:t>V do § 4º, a cem por cento da </a:t>
            </a:r>
            <a:r>
              <a:rPr lang="pt-BR" sz="2000" dirty="0" smtClean="0">
                <a:latin typeface="+mn-lt"/>
              </a:rPr>
              <a:t>média aritmética </a:t>
            </a:r>
            <a:r>
              <a:rPr lang="pt-BR" sz="2000" dirty="0">
                <a:latin typeface="+mn-lt"/>
              </a:rPr>
              <a:t>a que se refere o § 6º.</a:t>
            </a:r>
          </a:p>
        </p:txBody>
      </p:sp>
      <p:sp>
        <p:nvSpPr>
          <p:cNvPr id="10" name="CaixaDeTexto 9"/>
          <p:cNvSpPr txBox="1"/>
          <p:nvPr/>
        </p:nvSpPr>
        <p:spPr>
          <a:xfrm>
            <a:off x="-96688" y="-44348"/>
            <a:ext cx="9623323"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Regra de cálculo das aposentadorias</a:t>
            </a:r>
          </a:p>
        </p:txBody>
      </p:sp>
    </p:spTree>
    <p:extLst>
      <p:ext uri="{BB962C8B-B14F-4D97-AF65-F5344CB8AC3E}">
        <p14:creationId xmlns:p14="http://schemas.microsoft.com/office/powerpoint/2010/main" val="280811910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Pensão por Morte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623392" y="1412776"/>
            <a:ext cx="11161240" cy="1508105"/>
          </a:xfrm>
          <a:prstGeom prst="rect">
            <a:avLst/>
          </a:prstGeom>
          <a:noFill/>
        </p:spPr>
        <p:txBody>
          <a:bodyPr wrap="square" rtlCol="0">
            <a:spAutoFit/>
          </a:bodyPr>
          <a:lstStyle/>
          <a:p>
            <a:pPr algn="just"/>
            <a:r>
              <a:rPr lang="pt-BR" sz="2800" dirty="0" smtClean="0">
                <a:latin typeface="+mn-lt"/>
              </a:rPr>
              <a:t>Cota familiar de </a:t>
            </a:r>
            <a:r>
              <a:rPr lang="pt-BR" sz="2800" b="1" dirty="0" smtClean="0">
                <a:latin typeface="+mn-lt"/>
              </a:rPr>
              <a:t>50% mais 10% por dependente</a:t>
            </a:r>
            <a:r>
              <a:rPr lang="pt-BR" sz="2800" dirty="0" smtClean="0">
                <a:latin typeface="+mn-lt"/>
              </a:rPr>
              <a:t>, calculada sobre o </a:t>
            </a:r>
            <a:r>
              <a:rPr lang="pt-BR" sz="2800" b="1" dirty="0" smtClean="0">
                <a:latin typeface="+mn-lt"/>
              </a:rPr>
              <a:t>valor da aposentadoria</a:t>
            </a:r>
            <a:r>
              <a:rPr lang="pt-BR" sz="2800" dirty="0" smtClean="0">
                <a:latin typeface="+mn-lt"/>
              </a:rPr>
              <a:t> ou do valor que o servidor </a:t>
            </a:r>
            <a:r>
              <a:rPr lang="pt-BR" sz="2800" b="1" dirty="0" smtClean="0">
                <a:latin typeface="+mn-lt"/>
              </a:rPr>
              <a:t>teria direito na aposentadoria por incapacidade permanente</a:t>
            </a:r>
            <a:r>
              <a:rPr lang="pt-BR" sz="2800" dirty="0" smtClean="0">
                <a:latin typeface="+mn-lt"/>
              </a:rPr>
              <a:t>. </a:t>
            </a:r>
            <a:r>
              <a:rPr lang="pt-BR" sz="3600" dirty="0" smtClean="0">
                <a:latin typeface="+mn-lt"/>
              </a:rPr>
              <a:t> </a:t>
            </a:r>
            <a:endParaRPr lang="pt-BR" sz="3600" dirty="0">
              <a:latin typeface="+mn-lt"/>
            </a:endParaRPr>
          </a:p>
        </p:txBody>
      </p:sp>
      <p:graphicFrame>
        <p:nvGraphicFramePr>
          <p:cNvPr id="4" name="Gráfico 3">
            <a:extLst>
              <a:ext uri="{FF2B5EF4-FFF2-40B4-BE49-F238E27FC236}">
                <a16:creationId xmlns="" xmlns:a16="http://schemas.microsoft.com/office/drawing/2014/main" id="{2F0D2376-4507-4C33-807E-0AA7EDB99CAB}"/>
              </a:ext>
            </a:extLst>
          </p:cNvPr>
          <p:cNvGraphicFramePr/>
          <p:nvPr>
            <p:extLst>
              <p:ext uri="{D42A27DB-BD31-4B8C-83A1-F6EECF244321}">
                <p14:modId xmlns:p14="http://schemas.microsoft.com/office/powerpoint/2010/main" val="857727158"/>
              </p:ext>
            </p:extLst>
          </p:nvPr>
        </p:nvGraphicFramePr>
        <p:xfrm>
          <a:off x="263352" y="3021906"/>
          <a:ext cx="5040560"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a:extLst>
              <a:ext uri="{FF2B5EF4-FFF2-40B4-BE49-F238E27FC236}">
                <a16:creationId xmlns="" xmlns:a16="http://schemas.microsoft.com/office/drawing/2014/main" id="{4F890D58-4C0B-F74C-BF8F-4941B79AAAB8}"/>
              </a:ext>
            </a:extLst>
          </p:cNvPr>
          <p:cNvSpPr txBox="1"/>
          <p:nvPr/>
        </p:nvSpPr>
        <p:spPr>
          <a:xfrm>
            <a:off x="5303912" y="3284984"/>
            <a:ext cx="6480720" cy="2677656"/>
          </a:xfrm>
          <a:prstGeom prst="rect">
            <a:avLst/>
          </a:prstGeom>
          <a:noFill/>
        </p:spPr>
        <p:txBody>
          <a:bodyPr wrap="square" rtlCol="0">
            <a:spAutoFit/>
          </a:bodyPr>
          <a:lstStyle/>
          <a:p>
            <a:pPr algn="just"/>
            <a:r>
              <a:rPr lang="pt-BR" sz="2800" dirty="0" smtClean="0">
                <a:latin typeface="+mn-lt"/>
              </a:rPr>
              <a:t>Não há reversão de cotas, exceto quando houver mais de 5 dependentes;</a:t>
            </a:r>
          </a:p>
          <a:p>
            <a:pPr algn="just"/>
            <a:endParaRPr lang="pt-BR" sz="2800" dirty="0">
              <a:latin typeface="+mn-lt"/>
            </a:endParaRPr>
          </a:p>
          <a:p>
            <a:pPr algn="just"/>
            <a:r>
              <a:rPr lang="pt-BR" sz="2800" dirty="0" smtClean="0">
                <a:latin typeface="+mn-lt"/>
              </a:rPr>
              <a:t>O tempo de duração, rol de dependentes e condições para enquadramento segue o RGPS.</a:t>
            </a:r>
            <a:endParaRPr lang="pt-BR" sz="3600" dirty="0">
              <a:latin typeface="+mn-lt"/>
            </a:endParaRPr>
          </a:p>
        </p:txBody>
      </p:sp>
      <p:cxnSp>
        <p:nvCxnSpPr>
          <p:cNvPr id="6" name="Conector de Seta Reta 8">
            <a:extLst>
              <a:ext uri="{FF2B5EF4-FFF2-40B4-BE49-F238E27FC236}">
                <a16:creationId xmlns="" xmlns:a16="http://schemas.microsoft.com/office/drawing/2014/main" id="{7DDD5BAE-BB44-134E-9684-0A831ECE6C7E}"/>
              </a:ext>
            </a:extLst>
          </p:cNvPr>
          <p:cNvCxnSpPr>
            <a:cxnSpLocks/>
          </p:cNvCxnSpPr>
          <p:nvPr/>
        </p:nvCxnSpPr>
        <p:spPr>
          <a:xfrm>
            <a:off x="5087888" y="3429000"/>
            <a:ext cx="0" cy="2326061"/>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32793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1708603"/>
            <a:ext cx="11809312" cy="4960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141277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141277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1844824"/>
            <a:ext cx="11809312" cy="4708981"/>
          </a:xfrm>
          <a:prstGeom prst="rect">
            <a:avLst/>
          </a:prstGeom>
        </p:spPr>
        <p:txBody>
          <a:bodyPr wrap="square">
            <a:spAutoFit/>
          </a:bodyPr>
          <a:lstStyle/>
          <a:p>
            <a:pPr algn="just"/>
            <a:r>
              <a:rPr lang="pt-BR" sz="2000" dirty="0">
                <a:latin typeface="+mn-lt"/>
              </a:rPr>
              <a:t>§ 9º Na concessão do benefício de pensão por morte, respeitado o </a:t>
            </a:r>
            <a:r>
              <a:rPr lang="pt-BR" sz="2000" dirty="0" smtClean="0">
                <a:latin typeface="+mn-lt"/>
              </a:rPr>
              <a:t>limite máximo </a:t>
            </a:r>
            <a:r>
              <a:rPr lang="pt-BR" sz="2000" dirty="0">
                <a:latin typeface="+mn-lt"/>
              </a:rPr>
              <a:t>dos benefícios do Regime Geral de Previdência Social, o valor equivalerá a uma </a:t>
            </a:r>
            <a:r>
              <a:rPr lang="pt-BR" sz="2000" dirty="0" smtClean="0">
                <a:latin typeface="+mn-lt"/>
              </a:rPr>
              <a:t>cota familiar </a:t>
            </a:r>
            <a:r>
              <a:rPr lang="pt-BR" sz="2000" dirty="0">
                <a:latin typeface="+mn-lt"/>
              </a:rPr>
              <a:t>de cinquenta por cento acrescida de cotas de dez pontos percentuais </a:t>
            </a:r>
            <a:r>
              <a:rPr lang="pt-BR" sz="2000" dirty="0" smtClean="0">
                <a:latin typeface="+mn-lt"/>
              </a:rPr>
              <a:t>por dependente</a:t>
            </a:r>
            <a:r>
              <a:rPr lang="pt-BR" sz="2000" dirty="0">
                <a:latin typeface="+mn-lt"/>
              </a:rPr>
              <a:t>, até o limite de cem por cento, observados os seguintes critérios:</a:t>
            </a:r>
          </a:p>
          <a:p>
            <a:pPr algn="just"/>
            <a:r>
              <a:rPr lang="pt-BR" sz="2000" dirty="0">
                <a:latin typeface="+mn-lt"/>
              </a:rPr>
              <a:t>I - na hipótese de óbito do aposentado, as cotas serão calculadas sobre </a:t>
            </a:r>
            <a:r>
              <a:rPr lang="pt-BR" sz="2000" dirty="0" smtClean="0">
                <a:latin typeface="+mn-lt"/>
              </a:rPr>
              <a:t>a totalidade </a:t>
            </a:r>
            <a:r>
              <a:rPr lang="pt-BR" sz="2000" dirty="0">
                <a:latin typeface="+mn-lt"/>
              </a:rPr>
              <a:t>dos proventos do servidor público falecido</a:t>
            </a:r>
            <a:r>
              <a:rPr lang="pt-BR" sz="2000" dirty="0" smtClean="0">
                <a:latin typeface="+mn-lt"/>
              </a:rPr>
              <a:t>;</a:t>
            </a:r>
          </a:p>
          <a:p>
            <a:pPr algn="just"/>
            <a:r>
              <a:rPr lang="pt-BR" sz="2000" dirty="0">
                <a:latin typeface="+mn-lt"/>
              </a:rPr>
              <a:t>II - na hipótese de óbito de servidor público em atividade, as cotas </a:t>
            </a:r>
            <a:r>
              <a:rPr lang="pt-BR" sz="2000" dirty="0" smtClean="0">
                <a:latin typeface="+mn-lt"/>
              </a:rPr>
              <a:t>serão calculadas </a:t>
            </a:r>
            <a:r>
              <a:rPr lang="pt-BR" sz="2000" dirty="0">
                <a:latin typeface="+mn-lt"/>
              </a:rPr>
              <a:t>sobre o valor dos proventos aos quais o servidor público teria direito se </a:t>
            </a:r>
            <a:r>
              <a:rPr lang="pt-BR" sz="2000" dirty="0" smtClean="0">
                <a:latin typeface="+mn-lt"/>
              </a:rPr>
              <a:t>fosse aposentado </a:t>
            </a:r>
            <a:r>
              <a:rPr lang="pt-BR" sz="2000" dirty="0">
                <a:latin typeface="+mn-lt"/>
              </a:rPr>
              <a:t>por incapacidade permanente na data do óbito, exceto se o óbito tiver </a:t>
            </a:r>
            <a:r>
              <a:rPr lang="pt-BR" sz="2000" dirty="0" smtClean="0">
                <a:latin typeface="+mn-lt"/>
              </a:rPr>
              <a:t>sido decorrente </a:t>
            </a:r>
            <a:r>
              <a:rPr lang="pt-BR" sz="2000" dirty="0">
                <a:latin typeface="+mn-lt"/>
              </a:rPr>
              <a:t>de acidente do trabalho, doença profissional ou do trabalho, situação em </a:t>
            </a:r>
            <a:r>
              <a:rPr lang="pt-BR" sz="2000" dirty="0" smtClean="0">
                <a:latin typeface="+mn-lt"/>
              </a:rPr>
              <a:t>que corresponderão </a:t>
            </a:r>
            <a:r>
              <a:rPr lang="pt-BR" sz="2000" dirty="0">
                <a:latin typeface="+mn-lt"/>
              </a:rPr>
              <a:t>a cem por cento da média referida no § 6º;</a:t>
            </a:r>
          </a:p>
          <a:p>
            <a:pPr algn="just"/>
            <a:r>
              <a:rPr lang="pt-BR" sz="2000" dirty="0">
                <a:latin typeface="+mn-lt"/>
              </a:rPr>
              <a:t>III - as cotas por dependente cessarão com a perda dessa qualidade e </a:t>
            </a:r>
            <a:r>
              <a:rPr lang="pt-BR" sz="2000" dirty="0" smtClean="0">
                <a:latin typeface="+mn-lt"/>
              </a:rPr>
              <a:t>não serão </a:t>
            </a:r>
            <a:r>
              <a:rPr lang="pt-BR" sz="2000" dirty="0">
                <a:latin typeface="+mn-lt"/>
              </a:rPr>
              <a:t>reversíveis aos demais dependentes, preservado o valor de cem por cento da </a:t>
            </a:r>
            <a:r>
              <a:rPr lang="pt-BR" sz="2000" dirty="0" smtClean="0">
                <a:latin typeface="+mn-lt"/>
              </a:rPr>
              <a:t>pensão por </a:t>
            </a:r>
            <a:r>
              <a:rPr lang="pt-BR" sz="2000" dirty="0">
                <a:latin typeface="+mn-lt"/>
              </a:rPr>
              <a:t>morte, quando o número de dependentes remanescente for igual ou superior a cinco</a:t>
            </a:r>
            <a:r>
              <a:rPr lang="pt-BR" sz="2000" dirty="0" smtClean="0">
                <a:latin typeface="+mn-lt"/>
              </a:rPr>
              <a:t>; </a:t>
            </a:r>
          </a:p>
          <a:p>
            <a:pPr algn="just"/>
            <a:r>
              <a:rPr lang="pt-BR" sz="2000" dirty="0" smtClean="0">
                <a:latin typeface="+mn-lt"/>
              </a:rPr>
              <a:t>IV </a:t>
            </a:r>
            <a:r>
              <a:rPr lang="pt-BR" sz="2000" dirty="0">
                <a:latin typeface="+mn-lt"/>
              </a:rPr>
              <a:t>- o tempo de duração da pensão por morte e das cotas individuais </a:t>
            </a:r>
            <a:r>
              <a:rPr lang="pt-BR" sz="2000" dirty="0" smtClean="0">
                <a:latin typeface="+mn-lt"/>
              </a:rPr>
              <a:t>por dependente </a:t>
            </a:r>
            <a:r>
              <a:rPr lang="pt-BR" sz="2000" dirty="0">
                <a:latin typeface="+mn-lt"/>
              </a:rPr>
              <a:t>até a perda dessa qualidade, o rol de dependentes, a sua qualificação e </a:t>
            </a:r>
            <a:r>
              <a:rPr lang="pt-BR" sz="2000" dirty="0" smtClean="0">
                <a:latin typeface="+mn-lt"/>
              </a:rPr>
              <a:t>as condições </a:t>
            </a:r>
            <a:r>
              <a:rPr lang="pt-BR" sz="2000" dirty="0">
                <a:latin typeface="+mn-lt"/>
              </a:rPr>
              <a:t>necessárias para enquadramento serão aqueles estabelecidos para o </a:t>
            </a:r>
            <a:r>
              <a:rPr lang="pt-BR" sz="2000" dirty="0" smtClean="0">
                <a:latin typeface="+mn-lt"/>
              </a:rPr>
              <a:t>Regime Geral </a:t>
            </a:r>
            <a:r>
              <a:rPr lang="pt-BR" sz="2000" dirty="0">
                <a:latin typeface="+mn-lt"/>
              </a:rPr>
              <a:t>de Previdência Social.</a:t>
            </a:r>
          </a:p>
        </p:txBody>
      </p:sp>
      <p:sp>
        <p:nvSpPr>
          <p:cNvPr id="11" name="CaixaDeTexto 10"/>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Pensão por Morte</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51738433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Acumulação de benefícios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2" name="CaixaDeTexto 1">
            <a:extLst>
              <a:ext uri="{FF2B5EF4-FFF2-40B4-BE49-F238E27FC236}">
                <a16:creationId xmlns="" xmlns:a16="http://schemas.microsoft.com/office/drawing/2014/main" id="{4F890D58-4C0B-F74C-BF8F-4941B79AAAB8}"/>
              </a:ext>
            </a:extLst>
          </p:cNvPr>
          <p:cNvSpPr txBox="1"/>
          <p:nvPr/>
        </p:nvSpPr>
        <p:spPr>
          <a:xfrm>
            <a:off x="263352" y="1412776"/>
            <a:ext cx="11521280" cy="3108543"/>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smtClean="0">
                <a:latin typeface="+mn-lt"/>
              </a:rPr>
              <a:t>Apenas </a:t>
            </a:r>
            <a:r>
              <a:rPr lang="pt-BR" sz="2800" b="1" dirty="0" smtClean="0">
                <a:latin typeface="+mn-lt"/>
              </a:rPr>
              <a:t>aposentadorias decorrentes de cargos acumuláveis </a:t>
            </a:r>
            <a:r>
              <a:rPr lang="pt-BR" sz="2800" dirty="0" smtClean="0">
                <a:latin typeface="+mn-lt"/>
              </a:rPr>
              <a:t>podem ser acumuladas.</a:t>
            </a:r>
          </a:p>
          <a:p>
            <a:pPr marL="457200" indent="-457200" algn="just">
              <a:buFont typeface="Arial" panose="020B0604020202020204" pitchFamily="34" charset="0"/>
              <a:buChar char="•"/>
            </a:pPr>
            <a:r>
              <a:rPr lang="pt-BR" sz="2800" b="1" dirty="0" smtClean="0">
                <a:latin typeface="+mn-lt"/>
              </a:rPr>
              <a:t>Veda acumulação de pensão deixada por cônjuge </a:t>
            </a:r>
            <a:r>
              <a:rPr lang="pt-BR" sz="2800" dirty="0" smtClean="0">
                <a:latin typeface="+mn-lt"/>
              </a:rPr>
              <a:t>e companheiro no RPPS.</a:t>
            </a:r>
          </a:p>
          <a:p>
            <a:pPr marL="457200" indent="-457200" algn="just">
              <a:buFont typeface="Arial" panose="020B0604020202020204" pitchFamily="34" charset="0"/>
              <a:buChar char="•"/>
            </a:pPr>
            <a:r>
              <a:rPr lang="pt-BR" sz="2800" dirty="0" smtClean="0">
                <a:latin typeface="+mn-lt"/>
              </a:rPr>
              <a:t>Na acumulação de mais de uma pensão ou de aposentadoria e pensão no RPPS, ou entre o RPPS e o RGPS ou entre RPPS e militares:</a:t>
            </a:r>
          </a:p>
          <a:p>
            <a:pPr marL="1371600" lvl="2" indent="-457200" algn="just">
              <a:buFont typeface="Wingdings" panose="05000000000000000000" pitchFamily="2" charset="2"/>
              <a:buChar char="§"/>
            </a:pPr>
            <a:r>
              <a:rPr lang="pt-BR" sz="2800" dirty="0" smtClean="0">
                <a:latin typeface="+mn-lt"/>
              </a:rPr>
              <a:t>é assegurado o </a:t>
            </a:r>
            <a:r>
              <a:rPr lang="pt-BR" sz="2800" b="1" dirty="0" smtClean="0">
                <a:latin typeface="+mn-lt"/>
              </a:rPr>
              <a:t>recebimento integral do beneficio mais vantajoso</a:t>
            </a:r>
            <a:r>
              <a:rPr lang="pt-BR" sz="2800" dirty="0" smtClean="0">
                <a:latin typeface="+mn-lt"/>
              </a:rPr>
              <a:t>;</a:t>
            </a:r>
          </a:p>
          <a:p>
            <a:pPr marL="1371600" lvl="2" indent="-457200" algn="just">
              <a:buFont typeface="Wingdings" panose="05000000000000000000" pitchFamily="2" charset="2"/>
              <a:buChar char="§"/>
            </a:pPr>
            <a:r>
              <a:rPr lang="pt-BR" sz="2800" dirty="0" smtClean="0">
                <a:latin typeface="+mn-lt"/>
              </a:rPr>
              <a:t>e uma parte dos demais benefícios:</a:t>
            </a:r>
            <a:endParaRPr lang="pt-BR" sz="3600" dirty="0">
              <a:latin typeface="+mn-lt"/>
            </a:endParaRPr>
          </a:p>
        </p:txBody>
      </p:sp>
      <p:pic>
        <p:nvPicPr>
          <p:cNvPr id="7" name="Picture 12" descr="Untitl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805" y="4454751"/>
            <a:ext cx="7631778" cy="2403249"/>
          </a:xfrm>
          <a:prstGeom prst="rect">
            <a:avLst/>
          </a:prstGeom>
        </p:spPr>
      </p:pic>
    </p:spTree>
    <p:extLst>
      <p:ext uri="{BB962C8B-B14F-4D97-AF65-F5344CB8AC3E}">
        <p14:creationId xmlns:p14="http://schemas.microsoft.com/office/powerpoint/2010/main" val="307245546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6652" y="960126"/>
            <a:ext cx="11809312" cy="5565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04664" y="66429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04664" y="66429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96652" y="1128801"/>
            <a:ext cx="11809312" cy="5324535"/>
          </a:xfrm>
          <a:prstGeom prst="rect">
            <a:avLst/>
          </a:prstGeom>
        </p:spPr>
        <p:txBody>
          <a:bodyPr wrap="square">
            <a:spAutoFit/>
          </a:bodyPr>
          <a:lstStyle/>
          <a:p>
            <a:pPr algn="just"/>
            <a:r>
              <a:rPr lang="pt-BR" sz="2000" dirty="0">
                <a:latin typeface="+mn-lt"/>
              </a:rPr>
              <a:t>§ 10. A acumulação de benefícios previdenciários observará os </a:t>
            </a:r>
            <a:r>
              <a:rPr lang="pt-BR" sz="2000" dirty="0" smtClean="0">
                <a:latin typeface="+mn-lt"/>
              </a:rPr>
              <a:t>seguintes requisitos</a:t>
            </a:r>
            <a:r>
              <a:rPr lang="pt-BR" sz="2000" dirty="0">
                <a:latin typeface="+mn-lt"/>
              </a:rPr>
              <a:t>:</a:t>
            </a:r>
          </a:p>
          <a:p>
            <a:pPr algn="just"/>
            <a:r>
              <a:rPr lang="pt-BR" sz="2000" dirty="0">
                <a:latin typeface="+mn-lt"/>
              </a:rPr>
              <a:t>I - é vedado o recebimento conjunto de mais de uma aposentadoria à </a:t>
            </a:r>
            <a:r>
              <a:rPr lang="pt-BR" sz="2000" dirty="0" smtClean="0">
                <a:latin typeface="+mn-lt"/>
              </a:rPr>
              <a:t>conta de </a:t>
            </a:r>
            <a:r>
              <a:rPr lang="pt-BR" sz="2000" dirty="0">
                <a:latin typeface="+mn-lt"/>
              </a:rPr>
              <a:t>regime de previdência de que trata este artigo, ressalvadas as </a:t>
            </a:r>
            <a:r>
              <a:rPr lang="pt-BR" sz="2000" dirty="0" smtClean="0">
                <a:latin typeface="+mn-lt"/>
              </a:rPr>
              <a:t>aposentadorias decorrentes </a:t>
            </a:r>
            <a:r>
              <a:rPr lang="pt-BR" sz="2000" dirty="0">
                <a:latin typeface="+mn-lt"/>
              </a:rPr>
              <a:t>dos cargos acumuláveis na forma prevista no art. 37 da Constituição;</a:t>
            </a:r>
          </a:p>
          <a:p>
            <a:pPr algn="just"/>
            <a:r>
              <a:rPr lang="pt-BR" sz="2000" dirty="0">
                <a:latin typeface="+mn-lt"/>
              </a:rPr>
              <a:t>II - é vedado o recebimento de mais de uma pensão por morte deixada </a:t>
            </a:r>
            <a:r>
              <a:rPr lang="pt-BR" sz="2000" dirty="0" smtClean="0">
                <a:latin typeface="+mn-lt"/>
              </a:rPr>
              <a:t>por cônjuge </a:t>
            </a:r>
            <a:r>
              <a:rPr lang="pt-BR" sz="2000" dirty="0">
                <a:latin typeface="+mn-lt"/>
              </a:rPr>
              <a:t>ou companheiro à conta de regime de previdência de que trata este artigo</a:t>
            </a:r>
            <a:r>
              <a:rPr lang="pt-BR" sz="2000" dirty="0" smtClean="0">
                <a:latin typeface="+mn-lt"/>
              </a:rPr>
              <a:t>, ressalvadas </a:t>
            </a:r>
            <a:r>
              <a:rPr lang="pt-BR" sz="2000" dirty="0">
                <a:latin typeface="+mn-lt"/>
              </a:rPr>
              <a:t>as pensões do mesmo instituidor decorrentes dos cargos acumuláveis na </a:t>
            </a:r>
            <a:r>
              <a:rPr lang="pt-BR" sz="2000" dirty="0" smtClean="0">
                <a:latin typeface="+mn-lt"/>
              </a:rPr>
              <a:t>forma prevista </a:t>
            </a:r>
            <a:r>
              <a:rPr lang="pt-BR" sz="2000" dirty="0">
                <a:latin typeface="+mn-lt"/>
              </a:rPr>
              <a:t>no art. 37 da Constituição, observado o disposto no inciso III;</a:t>
            </a:r>
          </a:p>
          <a:p>
            <a:pPr algn="just"/>
            <a:r>
              <a:rPr lang="pt-BR" sz="2000" dirty="0">
                <a:latin typeface="+mn-lt"/>
              </a:rPr>
              <a:t>III - no recebimento de mais de uma pensão por morte deixada por </a:t>
            </a:r>
            <a:r>
              <a:rPr lang="pt-BR" sz="2000" dirty="0" smtClean="0">
                <a:latin typeface="+mn-lt"/>
              </a:rPr>
              <a:t>cônjuge ou </a:t>
            </a:r>
            <a:r>
              <a:rPr lang="pt-BR" sz="2000" dirty="0">
                <a:latin typeface="+mn-lt"/>
              </a:rPr>
              <a:t>companheiro e de pensão por morte e de aposentadoria no âmbito do regime </a:t>
            </a:r>
            <a:r>
              <a:rPr lang="pt-BR" sz="2000" dirty="0" smtClean="0">
                <a:latin typeface="+mn-lt"/>
              </a:rPr>
              <a:t>de previdência </a:t>
            </a:r>
            <a:r>
              <a:rPr lang="pt-BR" sz="2000" dirty="0">
                <a:latin typeface="+mn-lt"/>
              </a:rPr>
              <a:t>de que trata este artigo, ou entre este e o Regime Geral de Previdência Social </a:t>
            </a:r>
            <a:r>
              <a:rPr lang="pt-BR" sz="2000" dirty="0" smtClean="0">
                <a:latin typeface="+mn-lt"/>
              </a:rPr>
              <a:t>de que </a:t>
            </a:r>
            <a:r>
              <a:rPr lang="pt-BR" sz="2000" dirty="0">
                <a:latin typeface="+mn-lt"/>
              </a:rPr>
              <a:t>trata o art. 201 da Constituição ou as pensões decorrentes das atividades militares </a:t>
            </a:r>
            <a:r>
              <a:rPr lang="pt-BR" sz="2000" dirty="0" smtClean="0">
                <a:latin typeface="+mn-lt"/>
              </a:rPr>
              <a:t>de que </a:t>
            </a:r>
            <a:r>
              <a:rPr lang="pt-BR" sz="2000" dirty="0">
                <a:latin typeface="+mn-lt"/>
              </a:rPr>
              <a:t>tratam os art. 42 e art. 142 da Constituição, será assegurado o direito de </a:t>
            </a:r>
            <a:r>
              <a:rPr lang="pt-BR" sz="2000" dirty="0" smtClean="0">
                <a:latin typeface="+mn-lt"/>
              </a:rPr>
              <a:t>recebimento do </a:t>
            </a:r>
            <a:r>
              <a:rPr lang="pt-BR" sz="2000" dirty="0">
                <a:latin typeface="+mn-lt"/>
              </a:rPr>
              <a:t>valor integral do benefício mais vantajoso e de uma parte de cada um dos </a:t>
            </a:r>
            <a:r>
              <a:rPr lang="pt-BR" sz="2000" dirty="0" smtClean="0">
                <a:latin typeface="+mn-lt"/>
              </a:rPr>
              <a:t>demais benefícios</a:t>
            </a:r>
            <a:r>
              <a:rPr lang="pt-BR" sz="2000" dirty="0">
                <a:latin typeface="+mn-lt"/>
              </a:rPr>
              <a:t>, apurada cumulativamente de acordo com as seguintes faixas:</a:t>
            </a:r>
          </a:p>
          <a:p>
            <a:pPr algn="just"/>
            <a:r>
              <a:rPr lang="pt-BR" sz="2000" dirty="0">
                <a:latin typeface="+mn-lt"/>
              </a:rPr>
              <a:t>a) oitenta por cento do valor igual ou inferior a um salário-mínimo;</a:t>
            </a:r>
          </a:p>
          <a:p>
            <a:pPr algn="just"/>
            <a:r>
              <a:rPr lang="pt-BR" sz="2000" dirty="0">
                <a:latin typeface="+mn-lt"/>
              </a:rPr>
              <a:t>b) sessenta por cento do valor que exceder um salário-mínimo, até o limite </a:t>
            </a:r>
            <a:r>
              <a:rPr lang="pt-BR" sz="2000" dirty="0" smtClean="0">
                <a:latin typeface="+mn-lt"/>
              </a:rPr>
              <a:t>de dois </a:t>
            </a:r>
            <a:r>
              <a:rPr lang="pt-BR" sz="2000" dirty="0">
                <a:latin typeface="+mn-lt"/>
              </a:rPr>
              <a:t>salários mínimos;</a:t>
            </a:r>
          </a:p>
          <a:p>
            <a:pPr algn="just"/>
            <a:r>
              <a:rPr lang="pt-BR" sz="2000" dirty="0">
                <a:latin typeface="+mn-lt"/>
              </a:rPr>
              <a:t>c) quarenta por cento do valor que exceder dois salários mínimos, até o </a:t>
            </a:r>
            <a:r>
              <a:rPr lang="pt-BR" sz="2000" dirty="0" smtClean="0">
                <a:latin typeface="+mn-lt"/>
              </a:rPr>
              <a:t>limite de </a:t>
            </a:r>
            <a:r>
              <a:rPr lang="pt-BR" sz="2000" dirty="0">
                <a:latin typeface="+mn-lt"/>
              </a:rPr>
              <a:t>três salários mínimos; e</a:t>
            </a:r>
          </a:p>
          <a:p>
            <a:pPr algn="just"/>
            <a:r>
              <a:rPr lang="pt-BR" sz="2000" dirty="0">
                <a:latin typeface="+mn-lt"/>
              </a:rPr>
              <a:t>d) vinte por cento do valor que exceder três salários mínimos, até o limite </a:t>
            </a:r>
            <a:r>
              <a:rPr lang="pt-BR" sz="2000" dirty="0" smtClean="0">
                <a:latin typeface="+mn-lt"/>
              </a:rPr>
              <a:t>de quatro </a:t>
            </a:r>
            <a:r>
              <a:rPr lang="pt-BR" sz="2000" dirty="0">
                <a:latin typeface="+mn-lt"/>
              </a:rPr>
              <a:t>salários mínimos</a:t>
            </a:r>
            <a:r>
              <a:rPr lang="pt-BR" sz="2000" dirty="0" smtClean="0">
                <a:latin typeface="+mn-lt"/>
              </a:rPr>
              <a:t>;</a:t>
            </a:r>
            <a:endParaRPr lang="pt-BR" sz="2000" dirty="0">
              <a:latin typeface="+mn-lt"/>
            </a:endParaRPr>
          </a:p>
        </p:txBody>
      </p:sp>
      <p:sp>
        <p:nvSpPr>
          <p:cNvPr id="10" name="CaixaDeTexto 9"/>
          <p:cNvSpPr txBox="1"/>
          <p:nvPr/>
        </p:nvSpPr>
        <p:spPr>
          <a:xfrm>
            <a:off x="-168696" y="0"/>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Acumulação de benefícios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28507273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07740" y="2068643"/>
            <a:ext cx="11809312" cy="2224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15752" y="1772816"/>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15752" y="1772816"/>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91344" y="2204864"/>
            <a:ext cx="11809312" cy="1938992"/>
          </a:xfrm>
          <a:prstGeom prst="rect">
            <a:avLst/>
          </a:prstGeom>
        </p:spPr>
        <p:txBody>
          <a:bodyPr wrap="square">
            <a:spAutoFit/>
          </a:bodyPr>
          <a:lstStyle/>
          <a:p>
            <a:pPr algn="just"/>
            <a:r>
              <a:rPr lang="pt-BR" sz="2000" dirty="0" smtClean="0">
                <a:latin typeface="+mn-lt"/>
              </a:rPr>
              <a:t>IV </a:t>
            </a:r>
            <a:r>
              <a:rPr lang="pt-BR" sz="2000" dirty="0">
                <a:latin typeface="+mn-lt"/>
              </a:rPr>
              <a:t>- para fins do disposto no inciso II, na hipótese de pensão por morte, </a:t>
            </a:r>
            <a:r>
              <a:rPr lang="pt-BR" sz="2000" dirty="0" smtClean="0">
                <a:latin typeface="+mn-lt"/>
              </a:rPr>
              <a:t>será considerado </a:t>
            </a:r>
            <a:r>
              <a:rPr lang="pt-BR" sz="2000" dirty="0">
                <a:latin typeface="+mn-lt"/>
              </a:rPr>
              <a:t>o valor efetivamente recebido pelo beneficiário; e</a:t>
            </a:r>
          </a:p>
          <a:p>
            <a:pPr algn="just"/>
            <a:r>
              <a:rPr lang="pt-BR" sz="2000" dirty="0">
                <a:latin typeface="+mn-lt"/>
              </a:rPr>
              <a:t>V - na hipótese de extinção do benefício mais vantajoso, será restabelecido, </a:t>
            </a:r>
            <a:r>
              <a:rPr lang="pt-BR" sz="2000" dirty="0" smtClean="0">
                <a:latin typeface="+mn-lt"/>
              </a:rPr>
              <a:t>a partir </a:t>
            </a:r>
            <a:r>
              <a:rPr lang="pt-BR" sz="2000" dirty="0">
                <a:latin typeface="+mn-lt"/>
              </a:rPr>
              <a:t>da data da extinção, o pagamento do segundo benefício mais vantajoso, indicado </a:t>
            </a:r>
            <a:r>
              <a:rPr lang="pt-BR" sz="2000" dirty="0" smtClean="0">
                <a:latin typeface="+mn-lt"/>
              </a:rPr>
              <a:t>pelo interessado</a:t>
            </a:r>
            <a:r>
              <a:rPr lang="pt-BR" sz="2000" dirty="0">
                <a:latin typeface="+mn-lt"/>
              </a:rPr>
              <a:t>, pelo seu valor total.</a:t>
            </a:r>
          </a:p>
          <a:p>
            <a:pPr algn="just"/>
            <a:r>
              <a:rPr lang="pt-BR" sz="2000" dirty="0">
                <a:latin typeface="+mn-lt"/>
              </a:rPr>
              <a:t>§ 11. Os critérios de que trata este parágrafo serão aplicados às </a:t>
            </a:r>
            <a:r>
              <a:rPr lang="pt-BR" sz="2000" dirty="0" smtClean="0">
                <a:latin typeface="+mn-lt"/>
              </a:rPr>
              <a:t>acumulações que </a:t>
            </a:r>
            <a:r>
              <a:rPr lang="pt-BR" sz="2000" dirty="0">
                <a:latin typeface="+mn-lt"/>
              </a:rPr>
              <a:t>ocorrerem após a data de promulgação desta Emenda à Constituição.</a:t>
            </a:r>
          </a:p>
        </p:txBody>
      </p:sp>
      <p:sp>
        <p:nvSpPr>
          <p:cNvPr id="10" name="CaixaDeTexto 9"/>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Acumulação de benefícios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1522553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343580729"/>
              </p:ext>
            </p:extLst>
          </p:nvPr>
        </p:nvGraphicFramePr>
        <p:xfrm>
          <a:off x="335360" y="908720"/>
          <a:ext cx="5040560" cy="2777490"/>
        </p:xfrm>
        <a:graphic>
          <a:graphicData uri="http://schemas.openxmlformats.org/drawingml/2006/table">
            <a:tbl>
              <a:tblPr>
                <a:tableStyleId>{3B4B98B0-60AC-42C2-AFA5-B58CD77FA1E5}</a:tableStyleId>
              </a:tblPr>
              <a:tblGrid>
                <a:gridCol w="1518302"/>
                <a:gridCol w="1431397"/>
                <a:gridCol w="659464"/>
                <a:gridCol w="1431397"/>
              </a:tblGrid>
              <a:tr h="243039">
                <a:tc>
                  <a:txBody>
                    <a:bodyPr/>
                    <a:lstStyle/>
                    <a:p>
                      <a:pPr algn="l" fontAlgn="b"/>
                      <a:r>
                        <a:rPr lang="pt-BR" sz="1600" u="none" strike="noStrike" dirty="0">
                          <a:effectLst/>
                        </a:rPr>
                        <a:t>Aposentadoria</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12.000,00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r>
                        <a:rPr lang="pt-BR" sz="1600" u="none" strike="noStrike" dirty="0">
                          <a:effectLst/>
                        </a:rPr>
                        <a:t>Pensão</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8.000,00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r>
              <a:tr h="476942">
                <a:tc>
                  <a:txBody>
                    <a:bodyPr/>
                    <a:lstStyle/>
                    <a:p>
                      <a:pPr algn="l" fontAlgn="b"/>
                      <a:r>
                        <a:rPr lang="pt-BR" sz="1600" u="none" strike="noStrike" dirty="0">
                          <a:effectLst/>
                        </a:rPr>
                        <a:t> </a:t>
                      </a:r>
                      <a:endParaRPr lang="pt-BR" sz="1600" u="none" strike="noStrike" dirty="0" smtClean="0">
                        <a:effectLst/>
                      </a:endParaRPr>
                    </a:p>
                    <a:p>
                      <a:pPr algn="l" fontAlgn="b"/>
                      <a:r>
                        <a:rPr lang="pt-BR" sz="1600" u="none" strike="noStrike" dirty="0" smtClean="0">
                          <a:effectLst/>
                        </a:rPr>
                        <a:t> R</a:t>
                      </a:r>
                      <a:r>
                        <a:rPr lang="pt-BR" sz="1600" u="none" strike="noStrike" dirty="0">
                          <a:effectLst/>
                        </a:rPr>
                        <a:t>$                    -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998,00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80%</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798,40 </a:t>
                      </a:r>
                      <a:endParaRPr lang="pt-BR" sz="1600" b="0"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r>
                        <a:rPr lang="pt-BR" sz="1600" u="none" strike="noStrike" dirty="0">
                          <a:effectLst/>
                        </a:rPr>
                        <a:t> R$           998,01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1.996,00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60%</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598,80 </a:t>
                      </a:r>
                      <a:endParaRPr lang="pt-BR" sz="1600" b="0"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r>
                        <a:rPr lang="pt-BR" sz="1600" u="none" strike="noStrike" dirty="0">
                          <a:effectLst/>
                        </a:rPr>
                        <a:t> R$       1.996,01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2.994,00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40%</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399,20 </a:t>
                      </a:r>
                      <a:endParaRPr lang="pt-BR" sz="1600" b="0"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r>
                        <a:rPr lang="pt-BR" sz="1600" u="none" strike="noStrike" dirty="0">
                          <a:effectLst/>
                        </a:rPr>
                        <a:t> R$       2.994,01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3.992,00 </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u="none" strike="noStrike" dirty="0">
                          <a:effectLst/>
                        </a:rPr>
                        <a:t>20%</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199,60 </a:t>
                      </a:r>
                      <a:endParaRPr lang="pt-BR" sz="1600" b="0"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1.996,00 </a:t>
                      </a:r>
                      <a:endParaRPr lang="pt-BR" sz="1600" b="1"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b="1" u="none" strike="noStrike" dirty="0">
                          <a:effectLst/>
                        </a:rPr>
                        <a:t>Total</a:t>
                      </a:r>
                      <a:endParaRPr lang="pt-B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b="1" u="none" strike="noStrike" dirty="0">
                          <a:effectLst/>
                        </a:rPr>
                        <a:t> R$   13.996,00 </a:t>
                      </a:r>
                      <a:endParaRPr lang="pt-BR" sz="1600" b="1" i="0" u="none" strike="noStrike" dirty="0">
                        <a:solidFill>
                          <a:srgbClr val="000000"/>
                        </a:solidFill>
                        <a:effectLst/>
                        <a:latin typeface="Calibri" panose="020F0502020204030204" pitchFamily="34" charset="0"/>
                      </a:endParaRPr>
                    </a:p>
                  </a:txBody>
                  <a:tcPr marL="9525" marR="9525" marT="9525" marB="0" anchor="b"/>
                </a:tc>
              </a:tr>
              <a:tr h="243039">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Antes</a:t>
                      </a:r>
                      <a:endParaRPr lang="pt-B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1600" u="none" strike="noStrike" dirty="0">
                          <a:effectLst/>
                        </a:rPr>
                        <a:t> R$   20.000,00 </a:t>
                      </a:r>
                      <a:endParaRPr lang="pt-BR"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430975493"/>
              </p:ext>
            </p:extLst>
          </p:nvPr>
        </p:nvGraphicFramePr>
        <p:xfrm>
          <a:off x="335360" y="3943985"/>
          <a:ext cx="5040560" cy="2777490"/>
        </p:xfrm>
        <a:graphic>
          <a:graphicData uri="http://schemas.openxmlformats.org/drawingml/2006/table">
            <a:tbl>
              <a:tblPr>
                <a:tableStyleId>{3B4B98B0-60AC-42C2-AFA5-B58CD77FA1E5}</a:tableStyleId>
              </a:tblPr>
              <a:tblGrid>
                <a:gridCol w="1518302"/>
                <a:gridCol w="1431397"/>
                <a:gridCol w="659464"/>
                <a:gridCol w="1431397"/>
              </a:tblGrid>
              <a:tr h="220887">
                <a:tc>
                  <a:txBody>
                    <a:bodyPr/>
                    <a:lstStyle/>
                    <a:p>
                      <a:pPr algn="l" fontAlgn="b"/>
                      <a:r>
                        <a:rPr lang="pt-BR" sz="1600" u="none" strike="noStrike" dirty="0">
                          <a:effectLst/>
                        </a:rPr>
                        <a:t>Aposentadoria</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8.000,00 </a:t>
                      </a:r>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220887">
                <a:tc>
                  <a:txBody>
                    <a:bodyPr/>
                    <a:lstStyle/>
                    <a:p>
                      <a:pPr algn="l" fontAlgn="b"/>
                      <a:r>
                        <a:rPr lang="pt-BR" sz="1600" u="none" strike="noStrike" dirty="0">
                          <a:effectLst/>
                        </a:rPr>
                        <a:t>Pensão</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3.500,00 </a:t>
                      </a:r>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424392">
                <a:tc>
                  <a:txBody>
                    <a:bodyPr/>
                    <a:lstStyle/>
                    <a:p>
                      <a:pPr algn="l" fontAlgn="b"/>
                      <a:r>
                        <a:rPr lang="pt-BR" sz="1600" u="none" strike="noStrike" dirty="0">
                          <a:effectLst/>
                        </a:rPr>
                        <a:t> </a:t>
                      </a:r>
                      <a:endParaRPr lang="pt-BR" sz="1600" u="none" strike="noStrike" dirty="0" smtClean="0">
                        <a:effectLst/>
                      </a:endParaRPr>
                    </a:p>
                    <a:p>
                      <a:pPr algn="l" fontAlgn="b"/>
                      <a:r>
                        <a:rPr lang="pt-BR" sz="1600" u="none" strike="noStrike" dirty="0" smtClean="0">
                          <a:effectLst/>
                        </a:rPr>
                        <a:t> R</a:t>
                      </a:r>
                      <a:r>
                        <a:rPr lang="pt-BR" sz="1600" u="none" strike="noStrike" dirty="0">
                          <a:effectLst/>
                        </a:rPr>
                        <a:t>$                    -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998,00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80%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798,40 </a:t>
                      </a:r>
                      <a:endParaRPr lang="pt-BR" sz="1600" b="0" i="0" u="none" strike="noStrike" dirty="0">
                        <a:solidFill>
                          <a:srgbClr val="000000"/>
                        </a:solidFill>
                        <a:effectLst/>
                        <a:latin typeface="+mn-lt"/>
                      </a:endParaRPr>
                    </a:p>
                  </a:txBody>
                  <a:tcPr marL="9525" marR="9525" marT="9525" marB="0" anchor="b"/>
                </a:tc>
              </a:tr>
              <a:tr h="220887">
                <a:tc>
                  <a:txBody>
                    <a:bodyPr/>
                    <a:lstStyle/>
                    <a:p>
                      <a:pPr algn="l" fontAlgn="b"/>
                      <a:r>
                        <a:rPr lang="pt-BR" sz="1600" u="none" strike="noStrike" dirty="0">
                          <a:effectLst/>
                        </a:rPr>
                        <a:t> R$           998,01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1.996,00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60%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598,80 </a:t>
                      </a:r>
                      <a:endParaRPr lang="pt-BR" sz="1600" b="0" i="0" u="none" strike="noStrike" dirty="0">
                        <a:solidFill>
                          <a:srgbClr val="000000"/>
                        </a:solidFill>
                        <a:effectLst/>
                        <a:latin typeface="+mn-lt"/>
                      </a:endParaRPr>
                    </a:p>
                  </a:txBody>
                  <a:tcPr marL="9525" marR="9525" marT="9525" marB="0" anchor="b"/>
                </a:tc>
              </a:tr>
              <a:tr h="220887">
                <a:tc>
                  <a:txBody>
                    <a:bodyPr/>
                    <a:lstStyle/>
                    <a:p>
                      <a:pPr algn="l" fontAlgn="b"/>
                      <a:r>
                        <a:rPr lang="pt-BR" sz="1600" u="none" strike="noStrike" dirty="0">
                          <a:effectLst/>
                        </a:rPr>
                        <a:t> R$       1.996,01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2.994,00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40%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399,20 </a:t>
                      </a:r>
                      <a:endParaRPr lang="pt-BR" sz="1600" b="0" i="0" u="none" strike="noStrike" dirty="0">
                        <a:solidFill>
                          <a:srgbClr val="000000"/>
                        </a:solidFill>
                        <a:effectLst/>
                        <a:latin typeface="+mn-lt"/>
                      </a:endParaRPr>
                    </a:p>
                  </a:txBody>
                  <a:tcPr marL="9525" marR="9525" marT="9525" marB="0" anchor="b"/>
                </a:tc>
              </a:tr>
              <a:tr h="220887">
                <a:tc>
                  <a:txBody>
                    <a:bodyPr/>
                    <a:lstStyle/>
                    <a:p>
                      <a:pPr algn="l" fontAlgn="b"/>
                      <a:r>
                        <a:rPr lang="pt-BR" sz="1600" u="none" strike="noStrike" dirty="0">
                          <a:effectLst/>
                        </a:rPr>
                        <a:t> R$       2.994,01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3.500,00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20%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101,20 </a:t>
                      </a:r>
                      <a:endParaRPr lang="pt-BR" sz="1600" b="0" i="0" u="none" strike="noStrike" dirty="0">
                        <a:solidFill>
                          <a:srgbClr val="000000"/>
                        </a:solidFill>
                        <a:effectLst/>
                        <a:latin typeface="+mn-lt"/>
                      </a:endParaRPr>
                    </a:p>
                  </a:txBody>
                  <a:tcPr marL="9525" marR="9525" marT="9525" marB="0" anchor="b"/>
                </a:tc>
              </a:tr>
              <a:tr h="220887">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1.897,60 </a:t>
                      </a:r>
                      <a:endParaRPr lang="pt-BR" sz="1600" b="1" i="0" u="none" strike="noStrike" dirty="0">
                        <a:solidFill>
                          <a:srgbClr val="000000"/>
                        </a:solidFill>
                        <a:effectLst/>
                        <a:latin typeface="+mn-lt"/>
                      </a:endParaRPr>
                    </a:p>
                  </a:txBody>
                  <a:tcPr marL="9525" marR="9525" marT="9525" marB="0" anchor="b"/>
                </a:tc>
              </a:tr>
              <a:tr h="220887">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220887">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b="1" u="none" strike="noStrike" dirty="0">
                          <a:effectLst/>
                        </a:rPr>
                        <a:t>Total</a:t>
                      </a:r>
                      <a:endParaRPr lang="pt-BR" sz="1600" b="1" i="0" u="none" strike="noStrike" dirty="0">
                        <a:solidFill>
                          <a:srgbClr val="000000"/>
                        </a:solidFill>
                        <a:effectLst/>
                        <a:latin typeface="+mn-lt"/>
                      </a:endParaRPr>
                    </a:p>
                  </a:txBody>
                  <a:tcPr marL="9525" marR="9525" marT="9525" marB="0" anchor="b"/>
                </a:tc>
                <a:tc>
                  <a:txBody>
                    <a:bodyPr/>
                    <a:lstStyle/>
                    <a:p>
                      <a:pPr algn="l" fontAlgn="b"/>
                      <a:r>
                        <a:rPr lang="pt-BR" sz="1600" b="1" u="none" strike="noStrike" dirty="0">
                          <a:effectLst/>
                        </a:rPr>
                        <a:t> R$     9.897,60 </a:t>
                      </a:r>
                      <a:endParaRPr lang="pt-BR" sz="1600" b="1" i="0" u="none" strike="noStrike" dirty="0">
                        <a:solidFill>
                          <a:srgbClr val="000000"/>
                        </a:solidFill>
                        <a:effectLst/>
                        <a:latin typeface="+mn-lt"/>
                      </a:endParaRPr>
                    </a:p>
                  </a:txBody>
                  <a:tcPr marL="9525" marR="9525" marT="9525" marB="0" anchor="b"/>
                </a:tc>
              </a:tr>
              <a:tr h="220887">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Antes</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11.500,00 </a:t>
                      </a:r>
                      <a:endParaRPr lang="pt-BR" sz="1600" b="0" i="0" u="none" strike="noStrike" dirty="0">
                        <a:solidFill>
                          <a:srgbClr val="000000"/>
                        </a:solidFill>
                        <a:effectLst/>
                        <a:latin typeface="+mn-lt"/>
                      </a:endParaRPr>
                    </a:p>
                  </a:txBody>
                  <a:tcPr marL="9525" marR="9525" marT="9525" marB="0" anchor="b"/>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535007740"/>
              </p:ext>
            </p:extLst>
          </p:nvPr>
        </p:nvGraphicFramePr>
        <p:xfrm>
          <a:off x="5879976" y="908720"/>
          <a:ext cx="6169992" cy="3030855"/>
        </p:xfrm>
        <a:graphic>
          <a:graphicData uri="http://schemas.openxmlformats.org/drawingml/2006/table">
            <a:tbl>
              <a:tblPr>
                <a:tableStyleId>{3B4B98B0-60AC-42C2-AFA5-B58CD77FA1E5}</a:tableStyleId>
              </a:tblPr>
              <a:tblGrid>
                <a:gridCol w="1858506"/>
                <a:gridCol w="1752128"/>
                <a:gridCol w="807230"/>
                <a:gridCol w="1752128"/>
              </a:tblGrid>
              <a:tr h="190500">
                <a:tc>
                  <a:txBody>
                    <a:bodyPr/>
                    <a:lstStyle/>
                    <a:p>
                      <a:pPr algn="l" fontAlgn="b"/>
                      <a:r>
                        <a:rPr lang="pt-BR" sz="1600" u="none" strike="noStrike" dirty="0">
                          <a:effectLst/>
                        </a:rPr>
                        <a:t>Aposentadoria</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11.500,00 </a:t>
                      </a:r>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190500">
                <a:tc>
                  <a:txBody>
                    <a:bodyPr/>
                    <a:lstStyle/>
                    <a:p>
                      <a:pPr algn="l" fontAlgn="b"/>
                      <a:r>
                        <a:rPr lang="pt-BR" sz="1600" u="none" strike="noStrike" dirty="0">
                          <a:effectLst/>
                        </a:rPr>
                        <a:t>Pensão</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12.500,00 </a:t>
                      </a:r>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200025">
                <a:tc>
                  <a:txBody>
                    <a:bodyPr/>
                    <a:lstStyle/>
                    <a:p>
                      <a:pPr algn="l" fontAlgn="b"/>
                      <a:r>
                        <a:rPr lang="pt-BR" sz="1600" u="none" strike="noStrike" dirty="0">
                          <a:effectLst/>
                        </a:rPr>
                        <a:t>Pensão</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7.000,00 </a:t>
                      </a:r>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190500">
                <a:tc>
                  <a:txBody>
                    <a:bodyPr/>
                    <a:lstStyle/>
                    <a:p>
                      <a:pPr algn="l" fontAlgn="b"/>
                      <a:r>
                        <a:rPr lang="pt-BR" sz="1600" u="none" strike="noStrike" dirty="0">
                          <a:effectLst/>
                        </a:rPr>
                        <a:t> </a:t>
                      </a:r>
                      <a:endParaRPr lang="pt-BR" sz="1600" u="none" strike="noStrike" dirty="0" smtClean="0">
                        <a:effectLst/>
                      </a:endParaRPr>
                    </a:p>
                    <a:p>
                      <a:pPr algn="l" fontAlgn="b"/>
                      <a:r>
                        <a:rPr lang="pt-BR" sz="1600" u="none" strike="noStrike" dirty="0" smtClean="0">
                          <a:effectLst/>
                        </a:rPr>
                        <a:t> R</a:t>
                      </a:r>
                      <a:r>
                        <a:rPr lang="pt-BR" sz="1600" u="none" strike="noStrike" dirty="0">
                          <a:effectLst/>
                        </a:rPr>
                        <a:t>$                    -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998,00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80%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798,40 </a:t>
                      </a:r>
                      <a:endParaRPr lang="pt-BR" sz="1600" b="0" i="0" u="none" strike="noStrike" dirty="0">
                        <a:solidFill>
                          <a:srgbClr val="000000"/>
                        </a:solidFill>
                        <a:effectLst/>
                        <a:latin typeface="+mn-lt"/>
                      </a:endParaRPr>
                    </a:p>
                  </a:txBody>
                  <a:tcPr marL="9525" marR="9525" marT="9525" marB="0" anchor="b"/>
                </a:tc>
              </a:tr>
              <a:tr h="190500">
                <a:tc>
                  <a:txBody>
                    <a:bodyPr/>
                    <a:lstStyle/>
                    <a:p>
                      <a:pPr algn="l" fontAlgn="b"/>
                      <a:r>
                        <a:rPr lang="pt-BR" sz="1600" u="none" strike="noStrike" dirty="0">
                          <a:effectLst/>
                        </a:rPr>
                        <a:t> R$           998,01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1.996,00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60%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598,80 </a:t>
                      </a:r>
                      <a:endParaRPr lang="pt-BR" sz="1600" b="0" i="0" u="none" strike="noStrike" dirty="0">
                        <a:solidFill>
                          <a:srgbClr val="000000"/>
                        </a:solidFill>
                        <a:effectLst/>
                        <a:latin typeface="+mn-lt"/>
                      </a:endParaRPr>
                    </a:p>
                  </a:txBody>
                  <a:tcPr marL="9525" marR="9525" marT="9525" marB="0" anchor="b"/>
                </a:tc>
              </a:tr>
              <a:tr h="190500">
                <a:tc>
                  <a:txBody>
                    <a:bodyPr/>
                    <a:lstStyle/>
                    <a:p>
                      <a:pPr algn="l" fontAlgn="b"/>
                      <a:r>
                        <a:rPr lang="pt-BR" sz="1600" u="none" strike="noStrike" dirty="0">
                          <a:effectLst/>
                        </a:rPr>
                        <a:t> R$       1.996,01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2.994,00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40%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399,20 </a:t>
                      </a:r>
                      <a:endParaRPr lang="pt-BR" sz="1600" b="0" i="0" u="none" strike="noStrike" dirty="0">
                        <a:solidFill>
                          <a:srgbClr val="000000"/>
                        </a:solidFill>
                        <a:effectLst/>
                        <a:latin typeface="+mn-lt"/>
                      </a:endParaRPr>
                    </a:p>
                  </a:txBody>
                  <a:tcPr marL="9525" marR="9525" marT="9525" marB="0" anchor="b"/>
                </a:tc>
              </a:tr>
              <a:tr h="200025">
                <a:tc>
                  <a:txBody>
                    <a:bodyPr/>
                    <a:lstStyle/>
                    <a:p>
                      <a:pPr algn="l" fontAlgn="b"/>
                      <a:r>
                        <a:rPr lang="pt-BR" sz="1600" u="none" strike="noStrike" dirty="0">
                          <a:effectLst/>
                        </a:rPr>
                        <a:t> R$       2.994,01 </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3.992,00 </a:t>
                      </a:r>
                      <a:endParaRPr lang="pt-BR" sz="1600" b="0" i="0" u="none" strike="noStrike" dirty="0">
                        <a:solidFill>
                          <a:srgbClr val="000000"/>
                        </a:solidFill>
                        <a:effectLst/>
                        <a:latin typeface="+mn-lt"/>
                      </a:endParaRPr>
                    </a:p>
                  </a:txBody>
                  <a:tcPr marL="9525" marR="9525" marT="9525" marB="0" anchor="b"/>
                </a:tc>
                <a:tc>
                  <a:txBody>
                    <a:bodyPr/>
                    <a:lstStyle/>
                    <a:p>
                      <a:pPr algn="ctr" fontAlgn="b"/>
                      <a:r>
                        <a:rPr lang="pt-BR" sz="1600" u="none" strike="noStrike" dirty="0">
                          <a:effectLst/>
                        </a:rPr>
                        <a:t>20%</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199,60 </a:t>
                      </a:r>
                      <a:endParaRPr lang="pt-BR" sz="1600" b="0" i="0" u="none" strike="noStrike" dirty="0">
                        <a:solidFill>
                          <a:srgbClr val="000000"/>
                        </a:solidFill>
                        <a:effectLst/>
                        <a:latin typeface="+mn-lt"/>
                      </a:endParaRPr>
                    </a:p>
                  </a:txBody>
                  <a:tcPr marL="9525" marR="9525" marT="9525" marB="0" anchor="b"/>
                </a:tc>
              </a:tr>
              <a:tr h="200025">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1.996,00 </a:t>
                      </a:r>
                      <a:endParaRPr lang="pt-BR" sz="1600" b="1" i="0" u="none" strike="noStrike" dirty="0">
                        <a:solidFill>
                          <a:srgbClr val="000000"/>
                        </a:solidFill>
                        <a:effectLst/>
                        <a:latin typeface="+mn-lt"/>
                      </a:endParaRPr>
                    </a:p>
                  </a:txBody>
                  <a:tcPr marL="9525" marR="9525" marT="9525" marB="0" anchor="b"/>
                </a:tc>
              </a:tr>
              <a:tr h="200025">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r>
              <a:tr h="190500">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b="1" u="none" strike="noStrike" dirty="0">
                          <a:effectLst/>
                        </a:rPr>
                        <a:t>Total</a:t>
                      </a:r>
                      <a:endParaRPr lang="pt-BR" sz="1600" b="1" i="0" u="none" strike="noStrike" dirty="0">
                        <a:solidFill>
                          <a:srgbClr val="000000"/>
                        </a:solidFill>
                        <a:effectLst/>
                        <a:latin typeface="+mn-lt"/>
                      </a:endParaRPr>
                    </a:p>
                  </a:txBody>
                  <a:tcPr marL="9525" marR="9525" marT="9525" marB="0" anchor="b"/>
                </a:tc>
                <a:tc>
                  <a:txBody>
                    <a:bodyPr/>
                    <a:lstStyle/>
                    <a:p>
                      <a:pPr algn="l" fontAlgn="b"/>
                      <a:r>
                        <a:rPr lang="pt-BR" sz="1600" b="1" u="none" strike="noStrike" dirty="0">
                          <a:effectLst/>
                        </a:rPr>
                        <a:t> R$   </a:t>
                      </a:r>
                      <a:r>
                        <a:rPr lang="pt-BR" sz="1600" b="1" u="none" strike="noStrike" dirty="0" smtClean="0">
                          <a:effectLst/>
                        </a:rPr>
                        <a:t>16.492,00 </a:t>
                      </a:r>
                      <a:endParaRPr lang="pt-BR" sz="1600" b="1" i="0" u="none" strike="noStrike" dirty="0">
                        <a:solidFill>
                          <a:srgbClr val="000000"/>
                        </a:solidFill>
                        <a:effectLst/>
                        <a:latin typeface="+mn-lt"/>
                      </a:endParaRPr>
                    </a:p>
                  </a:txBody>
                  <a:tcPr marL="9525" marR="9525" marT="9525" marB="0" anchor="b"/>
                </a:tc>
              </a:tr>
              <a:tr h="200025">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Antes</a:t>
                      </a:r>
                      <a:endParaRPr lang="pt-BR" sz="1600" b="0" i="0" u="none" strike="noStrike" dirty="0">
                        <a:solidFill>
                          <a:srgbClr val="000000"/>
                        </a:solidFill>
                        <a:effectLst/>
                        <a:latin typeface="+mn-lt"/>
                      </a:endParaRPr>
                    </a:p>
                  </a:txBody>
                  <a:tcPr marL="9525" marR="9525" marT="9525" marB="0" anchor="b"/>
                </a:tc>
                <a:tc>
                  <a:txBody>
                    <a:bodyPr/>
                    <a:lstStyle/>
                    <a:p>
                      <a:pPr algn="l" fontAlgn="b"/>
                      <a:r>
                        <a:rPr lang="pt-BR" sz="1600" u="none" strike="noStrike" dirty="0">
                          <a:effectLst/>
                        </a:rPr>
                        <a:t> R$   31.000,00 </a:t>
                      </a:r>
                      <a:endParaRPr lang="pt-BR" sz="1600" b="0" i="0" u="none" strike="noStrike" dirty="0">
                        <a:solidFill>
                          <a:srgbClr val="000000"/>
                        </a:solidFill>
                        <a:effectLst/>
                        <a:latin typeface="+mn-lt"/>
                      </a:endParaRPr>
                    </a:p>
                  </a:txBody>
                  <a:tcPr marL="9525" marR="9525" marT="9525" marB="0" anchor="b"/>
                </a:tc>
              </a:tr>
            </a:tbl>
          </a:graphicData>
        </a:graphic>
      </p:graphicFrame>
      <p:pic>
        <p:nvPicPr>
          <p:cNvPr id="1026" name="Picture 2" descr="Resultado de imagem para moedas desenh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296" y="5085184"/>
            <a:ext cx="1403921" cy="121197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12712" y="-26640"/>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Acumulação de benefícios - Exemplo</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7796864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1344" y="5453019"/>
            <a:ext cx="11809312" cy="1000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299356" y="515719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299356" y="515719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174948" y="5589240"/>
            <a:ext cx="11809312" cy="707886"/>
          </a:xfrm>
          <a:prstGeom prst="rect">
            <a:avLst/>
          </a:prstGeom>
        </p:spPr>
        <p:txBody>
          <a:bodyPr wrap="square">
            <a:spAutoFit/>
          </a:bodyPr>
          <a:lstStyle/>
          <a:p>
            <a:pPr algn="just"/>
            <a:r>
              <a:rPr lang="pt-BR" sz="2000" dirty="0">
                <a:latin typeface="+mn-lt"/>
              </a:rPr>
              <a:t>§ 12. É assegurado o reajuste dos benefícios de que trata este artigo </a:t>
            </a:r>
            <a:r>
              <a:rPr lang="pt-BR" sz="2000" dirty="0" smtClean="0">
                <a:latin typeface="+mn-lt"/>
              </a:rPr>
              <a:t>para preservar</a:t>
            </a:r>
            <a:r>
              <a:rPr lang="pt-BR" sz="2000" dirty="0">
                <a:latin typeface="+mn-lt"/>
              </a:rPr>
              <a:t>, em caráter permanente, o seu valor real, nos termos estabelecidos para o </a:t>
            </a:r>
            <a:r>
              <a:rPr lang="pt-BR" sz="2000" dirty="0" smtClean="0">
                <a:latin typeface="+mn-lt"/>
              </a:rPr>
              <a:t>Regime Geral </a:t>
            </a:r>
            <a:r>
              <a:rPr lang="pt-BR" sz="2000" dirty="0">
                <a:latin typeface="+mn-lt"/>
              </a:rPr>
              <a:t>de Previdência Social.</a:t>
            </a:r>
          </a:p>
        </p:txBody>
      </p:sp>
      <p:sp>
        <p:nvSpPr>
          <p:cNvPr id="10" name="CaixaDeTexto 9"/>
          <p:cNvSpPr txBox="1"/>
          <p:nvPr/>
        </p:nvSpPr>
        <p:spPr>
          <a:xfrm>
            <a:off x="-1" y="692696"/>
            <a:ext cx="9623323"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Reajustamento dos benefícios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
        <p:nvSpPr>
          <p:cNvPr id="11" name="CaixaDeTexto 10">
            <a:extLst>
              <a:ext uri="{FF2B5EF4-FFF2-40B4-BE49-F238E27FC236}">
                <a16:creationId xmlns="" xmlns:a16="http://schemas.microsoft.com/office/drawing/2014/main" id="{4F890D58-4C0B-F74C-BF8F-4941B79AAAB8}"/>
              </a:ext>
            </a:extLst>
          </p:cNvPr>
          <p:cNvSpPr txBox="1"/>
          <p:nvPr/>
        </p:nvSpPr>
        <p:spPr>
          <a:xfrm>
            <a:off x="623392" y="2002195"/>
            <a:ext cx="11161240" cy="954107"/>
          </a:xfrm>
          <a:prstGeom prst="rect">
            <a:avLst/>
          </a:prstGeom>
          <a:noFill/>
        </p:spPr>
        <p:txBody>
          <a:bodyPr wrap="square" rtlCol="0">
            <a:spAutoFit/>
          </a:bodyPr>
          <a:lstStyle/>
          <a:p>
            <a:pPr algn="just"/>
            <a:r>
              <a:rPr lang="pt-BR" sz="2800" dirty="0" smtClean="0">
                <a:latin typeface="+mn-lt"/>
              </a:rPr>
              <a:t>Assegura o reajustamento dos benefícios pelos mesmo critérios previstos para o RGPS. </a:t>
            </a:r>
            <a:endParaRPr lang="pt-BR" sz="3600" dirty="0">
              <a:latin typeface="+mn-lt"/>
            </a:endParaRPr>
          </a:p>
        </p:txBody>
      </p:sp>
    </p:spTree>
    <p:extLst>
      <p:ext uri="{BB962C8B-B14F-4D97-AF65-F5344CB8AC3E}">
        <p14:creationId xmlns:p14="http://schemas.microsoft.com/office/powerpoint/2010/main" val="399791699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78542" y="4188064"/>
            <a:ext cx="11434916" cy="1015663"/>
          </a:xfrm>
          <a:prstGeom prst="rect">
            <a:avLst/>
          </a:prstGeom>
          <a:noFill/>
        </p:spPr>
        <p:txBody>
          <a:bodyPr wrap="square" rtlCol="0">
            <a:spAutoFit/>
          </a:bodyPr>
          <a:lstStyle/>
          <a:p>
            <a:pPr marL="360363" algn="just"/>
            <a:r>
              <a:rPr lang="pt-BR" sz="6000" b="1" dirty="0">
                <a:solidFill>
                  <a:schemeClr val="accent3">
                    <a:lumMod val="50000"/>
                  </a:schemeClr>
                </a:solidFill>
                <a:latin typeface="Gisha" panose="020B0502040204020203" pitchFamily="34" charset="-79"/>
                <a:cs typeface="Gisha" panose="020B0502040204020203" pitchFamily="34" charset="-79"/>
              </a:rPr>
              <a:t>Regras </a:t>
            </a:r>
            <a:r>
              <a:rPr lang="pt-BR" sz="6000" b="1" dirty="0" smtClean="0">
                <a:solidFill>
                  <a:schemeClr val="accent3">
                    <a:lumMod val="50000"/>
                  </a:schemeClr>
                </a:solidFill>
                <a:latin typeface="Gisha" panose="020B0502040204020203" pitchFamily="34" charset="-79"/>
                <a:cs typeface="Gisha" panose="020B0502040204020203" pitchFamily="34" charset="-79"/>
              </a:rPr>
              <a:t>de Transição dos </a:t>
            </a:r>
            <a:r>
              <a:rPr lang="pt-BR" sz="6000" b="1" dirty="0">
                <a:solidFill>
                  <a:schemeClr val="accent3">
                    <a:lumMod val="50000"/>
                  </a:schemeClr>
                </a:solidFill>
                <a:latin typeface="Gisha" panose="020B0502040204020203" pitchFamily="34" charset="-79"/>
                <a:cs typeface="Gisha" panose="020B0502040204020203" pitchFamily="34" charset="-79"/>
              </a:rPr>
              <a:t>RPPS</a:t>
            </a:r>
          </a:p>
        </p:txBody>
      </p:sp>
    </p:spTree>
    <p:extLst>
      <p:ext uri="{BB962C8B-B14F-4D97-AF65-F5344CB8AC3E}">
        <p14:creationId xmlns:p14="http://schemas.microsoft.com/office/powerpoint/2010/main" val="414332030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9120336"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Diagnóstico - Situação financeira</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6" name="Espaço Reservado para Conteúdo 3">
            <a:extLst>
              <a:ext uri="{FF2B5EF4-FFF2-40B4-BE49-F238E27FC236}">
                <a16:creationId xmlns:a16="http://schemas.microsoft.com/office/drawing/2014/main" xmlns="" id="{735DB50F-5162-4EF4-8C3D-73312C81B774}"/>
              </a:ext>
            </a:extLst>
          </p:cNvPr>
          <p:cNvGraphicFramePr>
            <a:graphicFrameLocks/>
          </p:cNvGraphicFramePr>
          <p:nvPr>
            <p:extLst>
              <p:ext uri="{D42A27DB-BD31-4B8C-83A1-F6EECF244321}">
                <p14:modId xmlns:p14="http://schemas.microsoft.com/office/powerpoint/2010/main" val="912547635"/>
              </p:ext>
            </p:extLst>
          </p:nvPr>
        </p:nvGraphicFramePr>
        <p:xfrm>
          <a:off x="839416" y="1412776"/>
          <a:ext cx="10297143" cy="3204876"/>
        </p:xfrm>
        <a:graphic>
          <a:graphicData uri="http://schemas.openxmlformats.org/drawingml/2006/table">
            <a:tbl>
              <a:tblPr firstRow="1" lastRow="1" bandRow="1">
                <a:tableStyleId>{00A15C55-8517-42AA-B614-E9B94910E393}</a:tableStyleId>
              </a:tblPr>
              <a:tblGrid>
                <a:gridCol w="1966827">
                  <a:extLst>
                    <a:ext uri="{9D8B030D-6E8A-4147-A177-3AD203B41FA5}">
                      <a16:colId xmlns:a16="http://schemas.microsoft.com/office/drawing/2014/main" xmlns="" val="1854705044"/>
                    </a:ext>
                  </a:extLst>
                </a:gridCol>
                <a:gridCol w="1388386">
                  <a:extLst>
                    <a:ext uri="{9D8B030D-6E8A-4147-A177-3AD203B41FA5}">
                      <a16:colId xmlns:a16="http://schemas.microsoft.com/office/drawing/2014/main" xmlns="" val="2251244685"/>
                    </a:ext>
                  </a:extLst>
                </a:gridCol>
                <a:gridCol w="1388386">
                  <a:extLst>
                    <a:ext uri="{9D8B030D-6E8A-4147-A177-3AD203B41FA5}">
                      <a16:colId xmlns:a16="http://schemas.microsoft.com/office/drawing/2014/main" xmlns="" val="2457343346"/>
                    </a:ext>
                  </a:extLst>
                </a:gridCol>
                <a:gridCol w="1388386">
                  <a:extLst>
                    <a:ext uri="{9D8B030D-6E8A-4147-A177-3AD203B41FA5}">
                      <a16:colId xmlns:a16="http://schemas.microsoft.com/office/drawing/2014/main" xmlns="" val="2200966266"/>
                    </a:ext>
                  </a:extLst>
                </a:gridCol>
                <a:gridCol w="1388386">
                  <a:extLst>
                    <a:ext uri="{9D8B030D-6E8A-4147-A177-3AD203B41FA5}">
                      <a16:colId xmlns:a16="http://schemas.microsoft.com/office/drawing/2014/main" xmlns="" val="3911487444"/>
                    </a:ext>
                  </a:extLst>
                </a:gridCol>
                <a:gridCol w="1388386">
                  <a:extLst>
                    <a:ext uri="{9D8B030D-6E8A-4147-A177-3AD203B41FA5}">
                      <a16:colId xmlns:a16="http://schemas.microsoft.com/office/drawing/2014/main" xmlns="" val="1385296597"/>
                    </a:ext>
                  </a:extLst>
                </a:gridCol>
                <a:gridCol w="1388386">
                  <a:extLst>
                    <a:ext uri="{9D8B030D-6E8A-4147-A177-3AD203B41FA5}">
                      <a16:colId xmlns:a16="http://schemas.microsoft.com/office/drawing/2014/main" xmlns="" val="3184192708"/>
                    </a:ext>
                  </a:extLst>
                </a:gridCol>
              </a:tblGrid>
              <a:tr h="336026">
                <a:tc rowSpan="2">
                  <a:txBody>
                    <a:bodyPr/>
                    <a:lstStyle/>
                    <a:p>
                      <a:pPr algn="ctr"/>
                      <a:r>
                        <a:rPr lang="pt-BR" sz="1600" kern="1200" dirty="0" smtClean="0"/>
                        <a:t>Categorias</a:t>
                      </a:r>
                      <a:endParaRPr lang="pt-BR" sz="1600" b="1" kern="1200" baseline="30000" dirty="0">
                        <a:solidFill>
                          <a:schemeClr val="bg1"/>
                        </a:solidFill>
                        <a:latin typeface="Arial" panose="020B0604020202020204" pitchFamily="34" charset="0"/>
                        <a:ea typeface="+mn-ea"/>
                        <a:cs typeface="Arial" panose="020B060402020202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kern="1200" dirty="0" smtClean="0"/>
                        <a:t>Realizado 2018</a:t>
                      </a:r>
                      <a:endParaRPr lang="pt-BR" sz="1600" b="1" kern="1200" baseline="30000" dirty="0">
                        <a:solidFill>
                          <a:schemeClr val="accent5">
                            <a:lumMod val="50000"/>
                          </a:schemeClr>
                        </a:solidFill>
                        <a:latin typeface="Arial" panose="020B0604020202020204" pitchFamily="34" charset="0"/>
                        <a:ea typeface="+mn-ea"/>
                        <a:cs typeface="Arial" panose="020B060402020202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kern="1200" dirty="0"/>
                        <a:t>Projeção 2019</a:t>
                      </a:r>
                      <a:endParaRPr lang="pt-BR" sz="1600" b="1" kern="1200" baseline="30000" dirty="0">
                        <a:solidFill>
                          <a:schemeClr val="accent5">
                            <a:lumMod val="50000"/>
                          </a:schemeClr>
                        </a:solidFill>
                        <a:latin typeface="Arial" panose="020B0604020202020204" pitchFamily="34" charset="0"/>
                        <a:ea typeface="+mn-ea"/>
                        <a:cs typeface="Arial" panose="020B060402020202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2847746643"/>
                  </a:ext>
                </a:extLst>
              </a:tr>
              <a:tr h="336026">
                <a:tc vMerge="1">
                  <a:txBody>
                    <a:bodyPr/>
                    <a:lstStyle/>
                    <a:p>
                      <a:pPr algn="ct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a:ln>
                            <a:noFill/>
                          </a:ln>
                          <a:effectLst/>
                        </a:rPr>
                        <a:t>Despesa</a:t>
                      </a:r>
                      <a:endParaRPr kumimoji="0" lang="pt-BR" sz="1600" b="1" i="0" u="none" strike="noStrike" cap="none" normalizeH="0" baseline="30000" dirty="0">
                        <a:ln>
                          <a:noFill/>
                        </a:ln>
                        <a:solidFill>
                          <a:schemeClr val="bg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a:ln>
                            <a:noFill/>
                          </a:ln>
                          <a:effectLst/>
                        </a:rPr>
                        <a:t>Receita</a:t>
                      </a:r>
                      <a:endParaRPr kumimoji="0" lang="pt-BR" sz="1600" b="1" i="0" u="none" strike="noStrike" cap="none" normalizeH="0" baseline="30000" dirty="0">
                        <a:ln>
                          <a:noFill/>
                        </a:ln>
                        <a:solidFill>
                          <a:schemeClr val="bg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Deficit</a:t>
                      </a:r>
                      <a:endParaRPr kumimoji="0" lang="pt-BR" sz="1600" b="1" i="0" u="none" strike="noStrike" cap="none" normalizeH="0" baseline="30000" dirty="0">
                        <a:ln>
                          <a:noFill/>
                        </a:ln>
                        <a:solidFill>
                          <a:schemeClr val="bg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a:ln>
                            <a:noFill/>
                          </a:ln>
                          <a:effectLst/>
                        </a:rPr>
                        <a:t>Despesa</a:t>
                      </a:r>
                      <a:endParaRPr kumimoji="0" lang="pt-BR" sz="1600" b="1" i="0" u="none" strike="noStrike" cap="none" normalizeH="0" baseline="30000" dirty="0">
                        <a:ln>
                          <a:noFill/>
                        </a:ln>
                        <a:solidFill>
                          <a:schemeClr val="bg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a:ln>
                            <a:noFill/>
                          </a:ln>
                          <a:effectLst/>
                        </a:rPr>
                        <a:t>Receita</a:t>
                      </a:r>
                      <a:endParaRPr kumimoji="0" lang="pt-BR" sz="1600" b="1" i="0" u="none" strike="noStrike" cap="none" normalizeH="0" baseline="30000" dirty="0">
                        <a:ln>
                          <a:noFill/>
                        </a:ln>
                        <a:solidFill>
                          <a:schemeClr val="bg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Deficit</a:t>
                      </a:r>
                      <a:endParaRPr kumimoji="0" lang="pt-BR" sz="1600" b="1" i="0" u="none" strike="noStrike" cap="none" normalizeH="0" baseline="30000" dirty="0">
                        <a:ln>
                          <a:noFill/>
                        </a:ln>
                        <a:solidFill>
                          <a:schemeClr val="bg1"/>
                        </a:solidFill>
                        <a:effectLst/>
                        <a:latin typeface="Arial" charset="0"/>
                        <a:cs typeface="Arial" charset="0"/>
                      </a:endParaRPr>
                    </a:p>
                  </a:txBody>
                  <a:tcPr anchor="ctr" horzOverflow="overflow"/>
                </a:tc>
                <a:extLst>
                  <a:ext uri="{0D108BD9-81ED-4DB2-BD59-A6C34878D82A}">
                    <a16:rowId xmlns:a16="http://schemas.microsoft.com/office/drawing/2014/main" xmlns="" val="3764037998"/>
                  </a:ext>
                </a:extLst>
              </a:tr>
              <a:tr h="336026">
                <a:tc row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t-BR" sz="1600" dirty="0"/>
                        <a:t>RGPS </a:t>
                      </a:r>
                    </a:p>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t-BR" sz="1600" dirty="0"/>
                        <a:t>Urbano</a:t>
                      </a:r>
                    </a:p>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pt-BR" sz="1600" dirty="0"/>
                        <a:t>Rural</a:t>
                      </a:r>
                      <a:endParaRPr lang="pt-BR" sz="16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586,4</a:t>
                      </a: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391,2</a:t>
                      </a: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195,2</a:t>
                      </a:r>
                      <a:endParaRPr kumimoji="0" lang="pt-BR" sz="1600" b="1" i="0" u="none" strike="noStrike" cap="none" normalizeH="0" baseline="0" dirty="0">
                        <a:ln>
                          <a:noFill/>
                        </a:ln>
                        <a:solidFill>
                          <a:srgbClr val="FF000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637,9</a:t>
                      </a: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419,8</a:t>
                      </a: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218,0</a:t>
                      </a:r>
                      <a:endParaRPr kumimoji="0" lang="pt-BR" sz="1600" b="1" i="0" u="none" strike="noStrike" cap="none" normalizeH="0" baseline="0" dirty="0">
                        <a:ln>
                          <a:noFill/>
                        </a:ln>
                        <a:solidFill>
                          <a:srgbClr val="FF0000"/>
                        </a:solidFill>
                        <a:effectLst/>
                        <a:latin typeface="Arial" charset="0"/>
                        <a:cs typeface="Arial" charset="0"/>
                      </a:endParaRPr>
                    </a:p>
                  </a:txBody>
                  <a:tcPr marR="180000" anchor="ctr" horzOverflow="overflow"/>
                </a:tc>
                <a:extLst>
                  <a:ext uri="{0D108BD9-81ED-4DB2-BD59-A6C34878D82A}">
                    <a16:rowId xmlns:a16="http://schemas.microsoft.com/office/drawing/2014/main" xmlns="" val="2603498770"/>
                  </a:ext>
                </a:extLst>
              </a:tr>
              <a:tr h="424787">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pt-BR" sz="14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462,7</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381,3</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81,4</a:t>
                      </a:r>
                      <a:endParaRPr kumimoji="0" lang="pt-BR" sz="1600" b="1" i="1" u="none" strike="noStrike" cap="none" normalizeH="0" baseline="0" dirty="0">
                        <a:ln>
                          <a:noFill/>
                        </a:ln>
                        <a:solidFill>
                          <a:srgbClr val="FF000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502,1</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409,2</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92,9</a:t>
                      </a:r>
                      <a:endParaRPr kumimoji="0" lang="pt-BR" sz="1600" b="1" i="1" u="none" strike="noStrike" cap="none" normalizeH="0" baseline="0" dirty="0">
                        <a:ln>
                          <a:noFill/>
                        </a:ln>
                        <a:solidFill>
                          <a:srgbClr val="FF0000"/>
                        </a:solidFill>
                        <a:effectLst/>
                        <a:latin typeface="Arial" charset="0"/>
                        <a:cs typeface="Arial" charset="0"/>
                      </a:endParaRPr>
                    </a:p>
                  </a:txBody>
                  <a:tcPr marR="180000" anchor="ctr" horzOverflow="overflow"/>
                </a:tc>
                <a:extLst>
                  <a:ext uri="{0D108BD9-81ED-4DB2-BD59-A6C34878D82A}">
                    <a16:rowId xmlns:a16="http://schemas.microsoft.com/office/drawing/2014/main" xmlns="" val="703724562"/>
                  </a:ext>
                </a:extLst>
              </a:tr>
              <a:tr h="391033">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pt-BR" sz="1400" b="1" i="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123,7</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9,9</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113,8</a:t>
                      </a:r>
                      <a:endParaRPr kumimoji="0" lang="pt-BR" sz="1600" b="1" i="1" u="none" strike="noStrike" cap="none" normalizeH="0" baseline="0" dirty="0">
                        <a:ln>
                          <a:noFill/>
                        </a:ln>
                        <a:solidFill>
                          <a:srgbClr val="FF000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135,7</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10,6</a:t>
                      </a:r>
                      <a:endParaRPr kumimoji="0" lang="pt-BR" sz="1600" b="1" i="1"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125,1</a:t>
                      </a:r>
                      <a:endParaRPr kumimoji="0" lang="pt-BR" sz="1600" b="1" i="1" u="none" strike="noStrike" cap="none" normalizeH="0" baseline="0" dirty="0">
                        <a:ln>
                          <a:noFill/>
                        </a:ln>
                        <a:solidFill>
                          <a:srgbClr val="FF0000"/>
                        </a:solidFill>
                        <a:effectLst/>
                        <a:latin typeface="Arial" charset="0"/>
                        <a:cs typeface="Arial" charset="0"/>
                      </a:endParaRPr>
                    </a:p>
                  </a:txBody>
                  <a:tcPr marR="180000" anchor="ctr" horzOverflow="overflow"/>
                </a:tc>
                <a:extLst>
                  <a:ext uri="{0D108BD9-81ED-4DB2-BD59-A6C34878D82A}">
                    <a16:rowId xmlns:a16="http://schemas.microsoft.com/office/drawing/2014/main" xmlns="" val="1147139605"/>
                  </a:ext>
                </a:extLst>
              </a:tr>
              <a:tr h="33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a:t>RPPS União</a:t>
                      </a:r>
                      <a:endParaRPr lang="pt-BR" sz="1600" b="1" dirty="0">
                        <a:solidFill>
                          <a:schemeClr val="tx1"/>
                        </a:solidFill>
                        <a:latin typeface="+mn-lt"/>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79,9</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33,4</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46,5</a:t>
                      </a:r>
                      <a:endParaRPr kumimoji="0" lang="pt-BR" sz="1600" b="1" i="0" u="none" strike="noStrike" cap="none" normalizeH="0" baseline="0" dirty="0">
                        <a:ln>
                          <a:noFill/>
                        </a:ln>
                        <a:solidFill>
                          <a:srgbClr val="FF0000"/>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89,6</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35,7</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53,9</a:t>
                      </a:r>
                      <a:endParaRPr kumimoji="0" lang="pt-BR" sz="1600" b="1" i="0" u="none" strike="noStrike" cap="none" normalizeH="0" baseline="0" dirty="0">
                        <a:ln>
                          <a:noFill/>
                        </a:ln>
                        <a:solidFill>
                          <a:srgbClr val="FF0000"/>
                        </a:solidFill>
                        <a:effectLst/>
                        <a:latin typeface="+mn-lt"/>
                        <a:cs typeface="Arial" charset="0"/>
                      </a:endParaRPr>
                    </a:p>
                  </a:txBody>
                  <a:tcPr marR="180000" anchor="ctr" horzOverflow="overflow"/>
                </a:tc>
                <a:extLst>
                  <a:ext uri="{0D108BD9-81ED-4DB2-BD59-A6C34878D82A}">
                    <a16:rowId xmlns:a16="http://schemas.microsoft.com/office/drawing/2014/main" xmlns="" val="3459952210"/>
                  </a:ext>
                </a:extLst>
              </a:tr>
              <a:tr h="33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t>FCDF</a:t>
                      </a:r>
                      <a:endParaRPr lang="pt-BR" sz="1600" b="1" dirty="0">
                        <a:solidFill>
                          <a:schemeClr val="tx1"/>
                        </a:solidFill>
                        <a:latin typeface="+mn-lt"/>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4,8</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0,3</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4,5</a:t>
                      </a:r>
                      <a:endParaRPr kumimoji="0" lang="pt-BR" sz="1600" b="1" i="0" u="none" strike="noStrike" cap="none" normalizeH="0" baseline="0" dirty="0">
                        <a:ln>
                          <a:noFill/>
                        </a:ln>
                        <a:solidFill>
                          <a:srgbClr val="FF0000"/>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4,8</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0,3</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4,5</a:t>
                      </a:r>
                      <a:endParaRPr kumimoji="0" lang="pt-BR" sz="1600" b="1" i="0" u="none" strike="noStrike" cap="none" normalizeH="0" baseline="0" dirty="0">
                        <a:ln>
                          <a:noFill/>
                        </a:ln>
                        <a:solidFill>
                          <a:srgbClr val="FF0000"/>
                        </a:solidFill>
                        <a:effectLst/>
                        <a:latin typeface="+mn-lt"/>
                        <a:cs typeface="Arial" charset="0"/>
                      </a:endParaRPr>
                    </a:p>
                  </a:txBody>
                  <a:tcPr marR="180000" anchor="ctr" horzOverflow="overflow"/>
                </a:tc>
              </a:tr>
              <a:tr h="33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a:t>Forças Armadas</a:t>
                      </a:r>
                      <a:endParaRPr lang="pt-BR" sz="1600" b="1" dirty="0">
                        <a:solidFill>
                          <a:schemeClr val="tx1"/>
                        </a:solidFill>
                        <a:latin typeface="+mn-lt"/>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21,4</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2,4</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19,0</a:t>
                      </a:r>
                      <a:endParaRPr kumimoji="0" lang="pt-BR" sz="1600" b="1" i="0" u="none" strike="noStrike" cap="none" normalizeH="0" baseline="0" dirty="0">
                        <a:ln>
                          <a:noFill/>
                        </a:ln>
                        <a:solidFill>
                          <a:srgbClr val="FF0000"/>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21,7</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3,3</a:t>
                      </a:r>
                      <a:endParaRPr kumimoji="0" lang="pt-BR" sz="1600" b="1" i="0" u="none" strike="noStrike" cap="none" normalizeH="0" baseline="0" dirty="0">
                        <a:ln>
                          <a:noFill/>
                        </a:ln>
                        <a:solidFill>
                          <a:schemeClr val="tx1"/>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18,4</a:t>
                      </a:r>
                      <a:endParaRPr kumimoji="0" lang="pt-BR" sz="1600" b="1" i="0" u="none" strike="noStrike" cap="none" normalizeH="0" baseline="0" dirty="0">
                        <a:ln>
                          <a:noFill/>
                        </a:ln>
                        <a:solidFill>
                          <a:srgbClr val="FF0000"/>
                        </a:solidFill>
                        <a:effectLst/>
                        <a:latin typeface="+mn-lt"/>
                        <a:cs typeface="Arial" charset="0"/>
                      </a:endParaRPr>
                    </a:p>
                  </a:txBody>
                  <a:tcPr marR="180000" anchor="ctr" horzOverflow="overflow"/>
                </a:tc>
                <a:extLst>
                  <a:ext uri="{0D108BD9-81ED-4DB2-BD59-A6C34878D82A}">
                    <a16:rowId xmlns:a16="http://schemas.microsoft.com/office/drawing/2014/main" xmlns="" val="347534674"/>
                  </a:ext>
                </a:extLst>
              </a:tr>
              <a:tr h="33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a:t>Total</a:t>
                      </a:r>
                      <a:endParaRPr lang="pt-BR" sz="1600" b="1" dirty="0">
                        <a:solidFill>
                          <a:srgbClr val="0070C0"/>
                        </a:solidFill>
                        <a:latin typeface="Arial" panose="020B0604020202020204" pitchFamily="34" charset="0"/>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692,5</a:t>
                      </a:r>
                      <a:endParaRPr kumimoji="0" lang="pt-BR" sz="1600" b="1" i="0" u="none" strike="noStrike" cap="none" normalizeH="0" baseline="0" dirty="0">
                        <a:ln>
                          <a:noFill/>
                        </a:ln>
                        <a:solidFill>
                          <a:srgbClr val="0070C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427,3</a:t>
                      </a:r>
                      <a:endParaRPr kumimoji="0" lang="pt-BR" sz="1600" b="1" i="0" u="none" strike="noStrike" cap="none" normalizeH="0" baseline="0" dirty="0">
                        <a:ln>
                          <a:noFill/>
                        </a:ln>
                        <a:solidFill>
                          <a:srgbClr val="0070C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265,2</a:t>
                      </a:r>
                      <a:endParaRPr kumimoji="0" lang="pt-BR" sz="1600" b="1" i="0" u="none" strike="noStrike" cap="none" normalizeH="0" baseline="0" dirty="0">
                        <a:ln>
                          <a:noFill/>
                        </a:ln>
                        <a:solidFill>
                          <a:srgbClr val="FF000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754,0</a:t>
                      </a:r>
                      <a:endParaRPr kumimoji="0" lang="pt-BR" sz="1600" b="1" i="0" u="none" strike="noStrike" cap="none" normalizeH="0" baseline="0" dirty="0">
                        <a:ln>
                          <a:noFill/>
                        </a:ln>
                        <a:solidFill>
                          <a:srgbClr val="0070C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459,1</a:t>
                      </a:r>
                      <a:endParaRPr kumimoji="0" lang="pt-BR" sz="1600" b="1" i="0" u="none" strike="noStrike" cap="none" normalizeH="0" baseline="0" dirty="0">
                        <a:ln>
                          <a:noFill/>
                        </a:ln>
                        <a:solidFill>
                          <a:srgbClr val="0070C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294,9</a:t>
                      </a:r>
                      <a:endParaRPr kumimoji="0" lang="pt-BR" sz="1600" b="1" i="0" u="none" strike="noStrike" cap="none" normalizeH="0" baseline="0" dirty="0">
                        <a:ln>
                          <a:noFill/>
                        </a:ln>
                        <a:solidFill>
                          <a:srgbClr val="FF0000"/>
                        </a:solidFill>
                        <a:effectLst/>
                        <a:latin typeface="Arial" charset="0"/>
                        <a:cs typeface="Arial" charset="0"/>
                      </a:endParaRPr>
                    </a:p>
                  </a:txBody>
                  <a:tcPr marR="180000" anchor="ctr" horzOverflow="overflow"/>
                </a:tc>
                <a:extLst>
                  <a:ext uri="{0D108BD9-81ED-4DB2-BD59-A6C34878D82A}">
                    <a16:rowId xmlns:a16="http://schemas.microsoft.com/office/drawing/2014/main" xmlns="" val="1712583232"/>
                  </a:ext>
                </a:extLst>
              </a:tr>
            </a:tbl>
          </a:graphicData>
        </a:graphic>
      </p:graphicFrame>
      <p:sp>
        <p:nvSpPr>
          <p:cNvPr id="7" name="Título 1">
            <a:extLst>
              <a:ext uri="{FF2B5EF4-FFF2-40B4-BE49-F238E27FC236}">
                <a16:creationId xmlns:a16="http://schemas.microsoft.com/office/drawing/2014/main" xmlns="" id="{4400363C-7426-48D0-B487-D43510412D0A}"/>
              </a:ext>
            </a:extLst>
          </p:cNvPr>
          <p:cNvSpPr txBox="1">
            <a:spLocks/>
          </p:cNvSpPr>
          <p:nvPr/>
        </p:nvSpPr>
        <p:spPr>
          <a:xfrm>
            <a:off x="768800" y="5055695"/>
            <a:ext cx="8345704" cy="482883"/>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1500" b="1" dirty="0">
              <a:solidFill>
                <a:schemeClr val="tx1">
                  <a:lumMod val="65000"/>
                  <a:lumOff val="35000"/>
                </a:schemeClr>
              </a:solidFill>
              <a:latin typeface="Calibri"/>
              <a:cs typeface="Calibri"/>
            </a:endParaRPr>
          </a:p>
        </p:txBody>
      </p:sp>
      <p:graphicFrame>
        <p:nvGraphicFramePr>
          <p:cNvPr id="8" name="Table 1"/>
          <p:cNvGraphicFramePr>
            <a:graphicFrameLocks noGrp="1"/>
          </p:cNvGraphicFramePr>
          <p:nvPr>
            <p:extLst>
              <p:ext uri="{D42A27DB-BD31-4B8C-83A1-F6EECF244321}">
                <p14:modId xmlns:p14="http://schemas.microsoft.com/office/powerpoint/2010/main" val="346760476"/>
              </p:ext>
            </p:extLst>
          </p:nvPr>
        </p:nvGraphicFramePr>
        <p:xfrm>
          <a:off x="825279" y="4667717"/>
          <a:ext cx="10297143" cy="335280"/>
        </p:xfrm>
        <a:graphic>
          <a:graphicData uri="http://schemas.openxmlformats.org/drawingml/2006/table">
            <a:tbl>
              <a:tblPr firstRow="1" lastRow="1" bandRow="1">
                <a:tableStyleId>{00A15C55-8517-42AA-B614-E9B94910E393}</a:tableStyleId>
              </a:tblPr>
              <a:tblGrid>
                <a:gridCol w="1966827"/>
                <a:gridCol w="1388386"/>
                <a:gridCol w="1388386"/>
                <a:gridCol w="1388386"/>
                <a:gridCol w="1388386"/>
                <a:gridCol w="1388386"/>
                <a:gridCol w="1388386"/>
              </a:tblGrid>
              <a:tr h="31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a:t>BPC</a:t>
                      </a:r>
                      <a:endParaRPr lang="pt-BR" sz="16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56,2</a:t>
                      </a: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60,2</a:t>
                      </a: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chemeClr val="tx1"/>
                        </a:solidFill>
                        <a:effectLst/>
                        <a:latin typeface="Arial" charset="0"/>
                        <a:cs typeface="Arial" charset="0"/>
                      </a:endParaRPr>
                    </a:p>
                  </a:txBody>
                  <a:tcPr marR="180000" anchor="ctr" horzOverflow="overflow">
                    <a:solidFill>
                      <a:schemeClr val="bg1"/>
                    </a:solidFill>
                  </a:tcPr>
                </a:tc>
              </a:tr>
            </a:tbl>
          </a:graphicData>
        </a:graphic>
      </p:graphicFrame>
      <p:graphicFrame>
        <p:nvGraphicFramePr>
          <p:cNvPr id="9" name="Table 2"/>
          <p:cNvGraphicFramePr>
            <a:graphicFrameLocks noGrp="1"/>
          </p:cNvGraphicFramePr>
          <p:nvPr>
            <p:extLst>
              <p:ext uri="{D42A27DB-BD31-4B8C-83A1-F6EECF244321}">
                <p14:modId xmlns:p14="http://schemas.microsoft.com/office/powerpoint/2010/main" val="264959155"/>
              </p:ext>
            </p:extLst>
          </p:nvPr>
        </p:nvGraphicFramePr>
        <p:xfrm>
          <a:off x="825279" y="5034511"/>
          <a:ext cx="10297143" cy="335280"/>
        </p:xfrm>
        <a:graphic>
          <a:graphicData uri="http://schemas.openxmlformats.org/drawingml/2006/table">
            <a:tbl>
              <a:tblPr firstRow="1" lastRow="1" bandRow="1">
                <a:tableStyleId>{00A15C55-8517-42AA-B614-E9B94910E393}</a:tableStyleId>
              </a:tblPr>
              <a:tblGrid>
                <a:gridCol w="1966827"/>
                <a:gridCol w="1388386"/>
                <a:gridCol w="1388386"/>
                <a:gridCol w="1388386"/>
                <a:gridCol w="1388386"/>
                <a:gridCol w="1388386"/>
                <a:gridCol w="1388386"/>
              </a:tblGrid>
              <a:tr h="301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t>Despesa total</a:t>
                      </a:r>
                      <a:endParaRPr lang="pt-BR" sz="1600" b="1" dirty="0">
                        <a:solidFill>
                          <a:srgbClr val="0070C0"/>
                        </a:solidFill>
                        <a:latin typeface="Arial" panose="020B0604020202020204" pitchFamily="34" charset="0"/>
                        <a:cs typeface="Arial" panose="020B0604020202020204" pitchFamily="34" charset="0"/>
                      </a:endParaRP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748,7</a:t>
                      </a:r>
                      <a:endParaRPr kumimoji="0" lang="pt-BR" sz="1600" b="1" i="0" u="none" strike="noStrike" cap="none" normalizeH="0" baseline="0" dirty="0">
                        <a:ln>
                          <a:noFill/>
                        </a:ln>
                        <a:solidFill>
                          <a:srgbClr val="000000"/>
                        </a:solidFill>
                        <a:effectLst/>
                        <a:latin typeface="Arial" charset="0"/>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rgbClr val="0070C0"/>
                        </a:solidFill>
                        <a:effectLst/>
                        <a:latin typeface="Arial" charset="0"/>
                        <a:cs typeface="Arial" charset="0"/>
                      </a:endParaRPr>
                    </a:p>
                  </a:txBody>
                  <a:tcPr marR="180000" anchor="ctr" horzOverflow="overflow">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rgbClr val="FF0000"/>
                        </a:solidFill>
                        <a:effectLst/>
                        <a:latin typeface="Arial" charset="0"/>
                        <a:cs typeface="Arial" charset="0"/>
                      </a:endParaRPr>
                    </a:p>
                  </a:txBody>
                  <a:tcPr marR="180000" anchor="ctr" horzOverflow="overflow">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600" u="none" strike="noStrike" cap="none" normalizeH="0" baseline="0" dirty="0" smtClean="0">
                          <a:ln>
                            <a:noFill/>
                          </a:ln>
                          <a:effectLst/>
                        </a:rPr>
                        <a:t>814,2</a:t>
                      </a:r>
                      <a:endParaRPr kumimoji="0" lang="pt-BR" sz="1600" b="1" i="0" u="none" strike="noStrike" cap="none" normalizeH="0" baseline="0" dirty="0">
                        <a:ln>
                          <a:noFill/>
                        </a:ln>
                        <a:solidFill>
                          <a:srgbClr val="000000"/>
                        </a:solidFill>
                        <a:effectLst/>
                        <a:latin typeface="+mn-lt"/>
                        <a:cs typeface="Arial" charset="0"/>
                      </a:endParaRPr>
                    </a:p>
                  </a:txBody>
                  <a:tcPr marR="180000" anchor="ct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rgbClr val="0070C0"/>
                        </a:solidFill>
                        <a:effectLst/>
                        <a:latin typeface="+mn-lt"/>
                        <a:cs typeface="Arial" charset="0"/>
                      </a:endParaRPr>
                    </a:p>
                  </a:txBody>
                  <a:tcPr marR="180000" anchor="ctr" horzOverflow="overflow">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a:ln>
                          <a:noFill/>
                        </a:ln>
                        <a:solidFill>
                          <a:srgbClr val="FF0000"/>
                        </a:solidFill>
                        <a:effectLst/>
                        <a:latin typeface="Arial" charset="0"/>
                        <a:cs typeface="Arial" charset="0"/>
                      </a:endParaRPr>
                    </a:p>
                  </a:txBody>
                  <a:tcPr marR="180000" anchor="ctr" horzOverflow="overflow">
                    <a:solidFill>
                      <a:schemeClr val="bg1"/>
                    </a:solidFill>
                  </a:tcPr>
                </a:tc>
              </a:tr>
            </a:tbl>
          </a:graphicData>
        </a:graphic>
      </p:graphicFrame>
      <p:sp>
        <p:nvSpPr>
          <p:cNvPr id="10" name="CaixaDeTexto 9"/>
          <p:cNvSpPr txBox="1"/>
          <p:nvPr/>
        </p:nvSpPr>
        <p:spPr>
          <a:xfrm>
            <a:off x="857510" y="5439717"/>
            <a:ext cx="7837364" cy="1015663"/>
          </a:xfrm>
          <a:prstGeom prst="rect">
            <a:avLst/>
          </a:prstGeom>
          <a:noFill/>
        </p:spPr>
        <p:txBody>
          <a:bodyPr wrap="square" rtlCol="0">
            <a:spAutoFit/>
          </a:bodyPr>
          <a:lstStyle/>
          <a:p>
            <a:pPr algn="just"/>
            <a:r>
              <a:rPr lang="pt-BR" sz="1200" dirty="0" smtClean="0">
                <a:latin typeface="+mn-lt"/>
              </a:rPr>
              <a:t>Notas: </a:t>
            </a:r>
          </a:p>
          <a:p>
            <a:pPr algn="just"/>
            <a:r>
              <a:rPr lang="pt-BR" sz="1200" dirty="0" smtClean="0">
                <a:latin typeface="+mn-lt"/>
              </a:rPr>
              <a:t>1 - Fonte “Realizado 2018”: RGPS - Fluxo de Caixa FRGPS - SIAFI; RPPS, FCDF e Forças Armadas - RREO 6º bimestre.</a:t>
            </a:r>
          </a:p>
          <a:p>
            <a:pPr algn="just"/>
            <a:r>
              <a:rPr lang="pt-BR" sz="1200" dirty="0" smtClean="0">
                <a:latin typeface="+mn-lt"/>
              </a:rPr>
              <a:t>2 - Fonte “Projeção 2019”: RGPS - PLOA 2019; RPPS União e Forças Armadas - PLDO 2019; FCDF - mantido “Realizado 2018”.</a:t>
            </a:r>
          </a:p>
          <a:p>
            <a:pPr algn="just"/>
            <a:r>
              <a:rPr lang="pt-BR" sz="1200" dirty="0" smtClean="0">
                <a:latin typeface="+mn-lt"/>
              </a:rPr>
              <a:t>3 -  Forças Armadas: valores das pensões militares.                            </a:t>
            </a:r>
          </a:p>
          <a:p>
            <a:pPr algn="just"/>
            <a:r>
              <a:rPr lang="pt-BR" sz="1200" dirty="0" smtClean="0">
                <a:latin typeface="+mn-lt"/>
              </a:rPr>
              <a:t>4 - Despesa BPC: inclui despesa com RMV.</a:t>
            </a:r>
            <a:endParaRPr lang="pt-BR" sz="1200" dirty="0">
              <a:latin typeface="+mn-lt"/>
            </a:endParaRPr>
          </a:p>
        </p:txBody>
      </p:sp>
    </p:spTree>
    <p:extLst>
      <p:ext uri="{BB962C8B-B14F-4D97-AF65-F5344CB8AC3E}">
        <p14:creationId xmlns:p14="http://schemas.microsoft.com/office/powerpoint/2010/main" val="215313074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63352" y="2492896"/>
            <a:ext cx="1180931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219706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219706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46956" y="2629117"/>
            <a:ext cx="11809312" cy="1631216"/>
          </a:xfrm>
          <a:prstGeom prst="rect">
            <a:avLst/>
          </a:prstGeom>
        </p:spPr>
        <p:txBody>
          <a:bodyPr wrap="square">
            <a:spAutoFit/>
          </a:bodyPr>
          <a:lstStyle/>
          <a:p>
            <a:pPr algn="just"/>
            <a:r>
              <a:rPr lang="pt-BR" sz="2000" dirty="0">
                <a:latin typeface="+mn-lt"/>
              </a:rPr>
              <a:t>Art. 3º Ressalvado o direito de opção à aposentadoria pelas normas estabelecidas na lei complementar a que se refere o § 1º do art. 40 da Constituição, o servidor público da União, dos Estados, do Distrito Federal e dos Municípios, incluídas suas entidades autárquicas e suas fundações públicas, que tenha ingressado no serviço público em cargo efetivo até a data de promulgação desta Emenda à Constituição poderá aposentar-se voluntariamente quando preencher, cumulativamente, os seguintes requisitos:</a:t>
            </a:r>
          </a:p>
        </p:txBody>
      </p:sp>
      <p:sp>
        <p:nvSpPr>
          <p:cNvPr id="10" name="CaixaDeTexto 9"/>
          <p:cNvSpPr txBox="1"/>
          <p:nvPr/>
        </p:nvSpPr>
        <p:spPr>
          <a:xfrm>
            <a:off x="-1" y="692696"/>
            <a:ext cx="9840417"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Transição dos servidores em geral e professores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2287819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servidores </a:t>
            </a:r>
            <a:r>
              <a:rPr lang="pt-BR" sz="3200" b="1" dirty="0">
                <a:solidFill>
                  <a:schemeClr val="accent3">
                    <a:lumMod val="50000"/>
                  </a:schemeClr>
                </a:solidFill>
                <a:latin typeface="Gisha" panose="020B0502040204020203" pitchFamily="34" charset="-79"/>
                <a:cs typeface="Gisha" panose="020B0502040204020203" pitchFamily="34" charset="-79"/>
              </a:rPr>
              <a:t>em </a:t>
            </a:r>
            <a:r>
              <a:rPr lang="pt-BR" sz="3200" b="1" dirty="0" smtClean="0">
                <a:solidFill>
                  <a:schemeClr val="accent3">
                    <a:lumMod val="50000"/>
                  </a:schemeClr>
                </a:solidFill>
                <a:latin typeface="Gisha" panose="020B0502040204020203" pitchFamily="34" charset="-79"/>
                <a:cs typeface="Gisha" panose="020B0502040204020203" pitchFamily="34" charset="-79"/>
              </a:rPr>
              <a:t>geral</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45165366"/>
              </p:ext>
            </p:extLst>
          </p:nvPr>
        </p:nvGraphicFramePr>
        <p:xfrm>
          <a:off x="329324" y="1781726"/>
          <a:ext cx="2454308" cy="2943417"/>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gridCol w="1272012">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300" kern="1200" dirty="0">
                          <a:latin typeface="+mn-lt"/>
                          <a:cs typeface="Calibri"/>
                        </a:rPr>
                        <a:t>Tempo de</a:t>
                      </a:r>
                    </a:p>
                    <a:p>
                      <a:pPr algn="ctr"/>
                      <a:r>
                        <a:rPr lang="pt-BR" sz="1300" b="1" kern="1200" dirty="0">
                          <a:solidFill>
                            <a:schemeClr val="bg1"/>
                          </a:solidFill>
                          <a:latin typeface="+mn-lt"/>
                          <a:ea typeface="+mn-ea"/>
                          <a:cs typeface="Calibri"/>
                        </a:rPr>
                        <a:t>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8" name="Plus 3"/>
          <p:cNvSpPr/>
          <p:nvPr/>
        </p:nvSpPr>
        <p:spPr>
          <a:xfrm>
            <a:off x="2947575" y="3290432"/>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Imagem 18">
            <a:extLst>
              <a:ext uri="{FF2B5EF4-FFF2-40B4-BE49-F238E27FC236}">
                <a16:creationId xmlns="" xmlns:a16="http://schemas.microsoft.com/office/drawing/2014/main" id="{C307B9B5-092D-45FF-9058-7D7915C615BE}"/>
              </a:ext>
            </a:extLst>
          </p:cNvPr>
          <p:cNvPicPr>
            <a:picLocks noChangeAspect="1"/>
          </p:cNvPicPr>
          <p:nvPr/>
        </p:nvPicPr>
        <p:blipFill>
          <a:blip r:embed="rId2" cstate="print"/>
          <a:stretch>
            <a:fillRect/>
          </a:stretch>
        </p:blipFill>
        <p:spPr>
          <a:xfrm>
            <a:off x="2055072" y="3630658"/>
            <a:ext cx="224504" cy="518422"/>
          </a:xfrm>
          <a:prstGeom prst="rect">
            <a:avLst/>
          </a:prstGeom>
        </p:spPr>
      </p:pic>
      <p:graphicFrame>
        <p:nvGraphicFramePr>
          <p:cNvPr id="23" name="Gráfico 4">
            <a:extLst>
              <a:ext uri="{FF2B5EF4-FFF2-40B4-BE49-F238E27FC236}">
                <a16:creationId xmlns="" xmlns:a16="http://schemas.microsoft.com/office/drawing/2014/main" id="{24D7A84B-A141-4D4F-B150-6A21A0500EEC}"/>
              </a:ext>
            </a:extLst>
          </p:cNvPr>
          <p:cNvGraphicFramePr/>
          <p:nvPr>
            <p:extLst>
              <p:ext uri="{D42A27DB-BD31-4B8C-83A1-F6EECF244321}">
                <p14:modId xmlns:p14="http://schemas.microsoft.com/office/powerpoint/2010/main" val="1761120292"/>
              </p:ext>
            </p:extLst>
          </p:nvPr>
        </p:nvGraphicFramePr>
        <p:xfrm>
          <a:off x="158038" y="2627016"/>
          <a:ext cx="1529048" cy="845945"/>
        </p:xfrm>
        <a:graphic>
          <a:graphicData uri="http://schemas.openxmlformats.org/drawingml/2006/chart">
            <c:chart xmlns:c="http://schemas.openxmlformats.org/drawingml/2006/chart" xmlns:r="http://schemas.openxmlformats.org/officeDocument/2006/relationships" r:id="rId3"/>
          </a:graphicData>
        </a:graphic>
      </p:graphicFrame>
      <p:sp>
        <p:nvSpPr>
          <p:cNvPr id="25" name="CaixaDeTexto 5">
            <a:extLst>
              <a:ext uri="{FF2B5EF4-FFF2-40B4-BE49-F238E27FC236}">
                <a16:creationId xmlns="" xmlns:a16="http://schemas.microsoft.com/office/drawing/2014/main" id="{78B2076B-CF50-49C1-89DE-6D7D46D8E163}"/>
              </a:ext>
            </a:extLst>
          </p:cNvPr>
          <p:cNvSpPr txBox="1"/>
          <p:nvPr/>
        </p:nvSpPr>
        <p:spPr>
          <a:xfrm>
            <a:off x="545424" y="2542282"/>
            <a:ext cx="420041" cy="287464"/>
          </a:xfrm>
          <a:prstGeom prst="rect">
            <a:avLst/>
          </a:prstGeom>
          <a:noFill/>
        </p:spPr>
        <p:txBody>
          <a:bodyPr wrap="square" lIns="71323" tIns="35662" rIns="71323" bIns="35662" rtlCol="0">
            <a:spAutoFit/>
          </a:bodyPr>
          <a:lstStyle/>
          <a:p>
            <a:r>
              <a:rPr lang="pt-BR" b="1" dirty="0">
                <a:solidFill>
                  <a:srgbClr val="0B64FF"/>
                </a:solidFill>
              </a:rPr>
              <a:t>61</a:t>
            </a:r>
          </a:p>
        </p:txBody>
      </p:sp>
      <p:sp>
        <p:nvSpPr>
          <p:cNvPr id="26" name="CaixaDeTexto 19">
            <a:extLst>
              <a:ext uri="{FF2B5EF4-FFF2-40B4-BE49-F238E27FC236}">
                <a16:creationId xmlns="" xmlns:a16="http://schemas.microsoft.com/office/drawing/2014/main" id="{CE68087F-3D99-4BA2-8D74-8C10004ADBC5}"/>
              </a:ext>
            </a:extLst>
          </p:cNvPr>
          <p:cNvSpPr txBox="1"/>
          <p:nvPr/>
        </p:nvSpPr>
        <p:spPr>
          <a:xfrm>
            <a:off x="1013257" y="2461461"/>
            <a:ext cx="420041" cy="287464"/>
          </a:xfrm>
          <a:prstGeom prst="rect">
            <a:avLst/>
          </a:prstGeom>
          <a:noFill/>
        </p:spPr>
        <p:txBody>
          <a:bodyPr wrap="square" lIns="71323" tIns="35662" rIns="71323" bIns="35662" rtlCol="0">
            <a:spAutoFit/>
          </a:bodyPr>
          <a:lstStyle/>
          <a:p>
            <a:r>
              <a:rPr lang="pt-BR" b="1" dirty="0">
                <a:solidFill>
                  <a:srgbClr val="0B64FF"/>
                </a:solidFill>
              </a:rPr>
              <a:t>62</a:t>
            </a:r>
          </a:p>
        </p:txBody>
      </p:sp>
      <p:graphicFrame>
        <p:nvGraphicFramePr>
          <p:cNvPr id="27" name="Gráfico 20">
            <a:extLst>
              <a:ext uri="{FF2B5EF4-FFF2-40B4-BE49-F238E27FC236}">
                <a16:creationId xmlns="" xmlns:a16="http://schemas.microsoft.com/office/drawing/2014/main" id="{22D27C64-9253-4642-A6EE-81C923D3F025}"/>
              </a:ext>
            </a:extLst>
          </p:cNvPr>
          <p:cNvGraphicFramePr/>
          <p:nvPr>
            <p:extLst>
              <p:ext uri="{D42A27DB-BD31-4B8C-83A1-F6EECF244321}">
                <p14:modId xmlns:p14="http://schemas.microsoft.com/office/powerpoint/2010/main" val="2116553212"/>
              </p:ext>
            </p:extLst>
          </p:nvPr>
        </p:nvGraphicFramePr>
        <p:xfrm>
          <a:off x="378266" y="3674304"/>
          <a:ext cx="1094565" cy="930914"/>
        </p:xfrm>
        <a:graphic>
          <a:graphicData uri="http://schemas.openxmlformats.org/drawingml/2006/chart">
            <c:chart xmlns:c="http://schemas.openxmlformats.org/drawingml/2006/chart" xmlns:r="http://schemas.openxmlformats.org/officeDocument/2006/relationships" r:id="rId4"/>
          </a:graphicData>
        </a:graphic>
      </p:graphicFrame>
      <p:sp>
        <p:nvSpPr>
          <p:cNvPr id="28" name="CaixaDeTexto 23">
            <a:extLst>
              <a:ext uri="{FF2B5EF4-FFF2-40B4-BE49-F238E27FC236}">
                <a16:creationId xmlns="" xmlns:a16="http://schemas.microsoft.com/office/drawing/2014/main" id="{F002B248-FFEA-4305-AB90-A825309925C1}"/>
              </a:ext>
            </a:extLst>
          </p:cNvPr>
          <p:cNvSpPr txBox="1"/>
          <p:nvPr/>
        </p:nvSpPr>
        <p:spPr>
          <a:xfrm>
            <a:off x="540034" y="3630658"/>
            <a:ext cx="420041" cy="287464"/>
          </a:xfrm>
          <a:prstGeom prst="rect">
            <a:avLst/>
          </a:prstGeom>
          <a:noFill/>
        </p:spPr>
        <p:txBody>
          <a:bodyPr wrap="square" lIns="71323" tIns="35662" rIns="71323" bIns="35662" rtlCol="0">
            <a:spAutoFit/>
          </a:bodyPr>
          <a:lstStyle/>
          <a:p>
            <a:r>
              <a:rPr lang="pt-BR" b="1" dirty="0">
                <a:solidFill>
                  <a:srgbClr val="FB016C"/>
                </a:solidFill>
              </a:rPr>
              <a:t>56</a:t>
            </a:r>
          </a:p>
        </p:txBody>
      </p:sp>
      <p:sp>
        <p:nvSpPr>
          <p:cNvPr id="29" name="CaixaDeTexto 24">
            <a:extLst>
              <a:ext uri="{FF2B5EF4-FFF2-40B4-BE49-F238E27FC236}">
                <a16:creationId xmlns="" xmlns:a16="http://schemas.microsoft.com/office/drawing/2014/main" id="{5F94D258-8D99-4B42-B0E1-4C0A76D5A448}"/>
              </a:ext>
            </a:extLst>
          </p:cNvPr>
          <p:cNvSpPr txBox="1"/>
          <p:nvPr/>
        </p:nvSpPr>
        <p:spPr>
          <a:xfrm>
            <a:off x="985414" y="3530572"/>
            <a:ext cx="420041" cy="287464"/>
          </a:xfrm>
          <a:prstGeom prst="rect">
            <a:avLst/>
          </a:prstGeom>
          <a:noFill/>
        </p:spPr>
        <p:txBody>
          <a:bodyPr wrap="square" lIns="71323" tIns="35662" rIns="71323" bIns="35662" rtlCol="0">
            <a:spAutoFit/>
          </a:bodyPr>
          <a:lstStyle/>
          <a:p>
            <a:r>
              <a:rPr lang="pt-BR" b="1" dirty="0">
                <a:solidFill>
                  <a:srgbClr val="FB016C"/>
                </a:solidFill>
              </a:rPr>
              <a:t>57</a:t>
            </a:r>
          </a:p>
        </p:txBody>
      </p:sp>
      <p:sp>
        <p:nvSpPr>
          <p:cNvPr id="30" name="CaixaDeTexto 23">
            <a:extLst>
              <a:ext uri="{FF2B5EF4-FFF2-40B4-BE49-F238E27FC236}">
                <a16:creationId xmlns="" xmlns:a16="http://schemas.microsoft.com/office/drawing/2014/main" id="{AA37E516-2D83-4B68-838E-69C4726F22CD}"/>
              </a:ext>
            </a:extLst>
          </p:cNvPr>
          <p:cNvSpPr txBox="1"/>
          <p:nvPr/>
        </p:nvSpPr>
        <p:spPr>
          <a:xfrm>
            <a:off x="1775520" y="2980421"/>
            <a:ext cx="831244" cy="302853"/>
          </a:xfrm>
          <a:prstGeom prst="rect">
            <a:avLst/>
          </a:prstGeom>
          <a:noFill/>
        </p:spPr>
        <p:txBody>
          <a:bodyPr wrap="square" lIns="71323" tIns="35662" rIns="71323" bIns="35662" rtlCol="0">
            <a:spAutoFit/>
          </a:bodyPr>
          <a:lstStyle/>
          <a:p>
            <a:pPr algn="ctr"/>
            <a:r>
              <a:rPr lang="pt-BR" sz="1500" b="1" dirty="0">
                <a:solidFill>
                  <a:srgbClr val="595959"/>
                </a:solidFill>
              </a:rPr>
              <a:t>35 anos</a:t>
            </a:r>
          </a:p>
        </p:txBody>
      </p:sp>
      <p:sp>
        <p:nvSpPr>
          <p:cNvPr id="31" name="CaixaDeTexto 23">
            <a:extLst>
              <a:ext uri="{FF2B5EF4-FFF2-40B4-BE49-F238E27FC236}">
                <a16:creationId xmlns="" xmlns:a16="http://schemas.microsoft.com/office/drawing/2014/main" id="{AA37E516-2D83-4B68-838E-69C4726F22CD}"/>
              </a:ext>
            </a:extLst>
          </p:cNvPr>
          <p:cNvSpPr txBox="1"/>
          <p:nvPr/>
        </p:nvSpPr>
        <p:spPr>
          <a:xfrm>
            <a:off x="1736364" y="4206267"/>
            <a:ext cx="831244" cy="302853"/>
          </a:xfrm>
          <a:prstGeom prst="rect">
            <a:avLst/>
          </a:prstGeom>
          <a:noFill/>
        </p:spPr>
        <p:txBody>
          <a:bodyPr wrap="square" lIns="71323" tIns="35662" rIns="71323" bIns="35662" rtlCol="0">
            <a:spAutoFit/>
          </a:bodyPr>
          <a:lstStyle/>
          <a:p>
            <a:pPr algn="ctr"/>
            <a:r>
              <a:rPr lang="pt-BR" sz="1500" b="1" dirty="0">
                <a:solidFill>
                  <a:srgbClr val="595959"/>
                </a:solidFill>
              </a:rPr>
              <a:t>30 anos</a:t>
            </a:r>
          </a:p>
        </p:txBody>
      </p:sp>
      <p:graphicFrame>
        <p:nvGraphicFramePr>
          <p:cNvPr id="3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89544301"/>
              </p:ext>
            </p:extLst>
          </p:nvPr>
        </p:nvGraphicFramePr>
        <p:xfrm>
          <a:off x="3365873" y="2369390"/>
          <a:ext cx="1710161" cy="2088485"/>
        </p:xfrm>
        <a:graphic>
          <a:graphicData uri="http://schemas.openxmlformats.org/drawingml/2006/table">
            <a:tbl>
              <a:tblPr firstRow="1" bandRow="1">
                <a:tableStyleId>{F5AB1C69-6EDB-4FF4-983F-18BD219EF322}</a:tableStyleId>
              </a:tblPr>
              <a:tblGrid>
                <a:gridCol w="900607">
                  <a:extLst>
                    <a:ext uri="{9D8B030D-6E8A-4147-A177-3AD203B41FA5}">
                      <a16:colId xmlns="" xmlns:a16="http://schemas.microsoft.com/office/drawing/2014/main" val="20000"/>
                    </a:ext>
                  </a:extLst>
                </a:gridCol>
                <a:gridCol w="809554">
                  <a:extLst>
                    <a:ext uri="{9D8B030D-6E8A-4147-A177-3AD203B41FA5}">
                      <a16:colId xmlns="" xmlns:a16="http://schemas.microsoft.com/office/drawing/2014/main" val="1854705044"/>
                    </a:ext>
                  </a:extLst>
                </a:gridCol>
              </a:tblGrid>
              <a:tr h="382815">
                <a:tc>
                  <a:txBody>
                    <a:bodyPr/>
                    <a:lstStyle/>
                    <a:p>
                      <a:pPr algn="ctr"/>
                      <a:r>
                        <a:rPr lang="pt-BR" sz="1600" b="1" kern="1200" dirty="0">
                          <a:solidFill>
                            <a:schemeClr val="bg1"/>
                          </a:solidFill>
                          <a:latin typeface="Calibri"/>
                          <a:ea typeface="+mn-ea"/>
                          <a:cs typeface="Calibri"/>
                        </a:rPr>
                        <a:t>Tempo de </a:t>
                      </a:r>
                      <a:r>
                        <a:rPr lang="pt-BR" sz="1600" b="1" kern="1200" dirty="0" smtClean="0">
                          <a:solidFill>
                            <a:schemeClr val="bg1"/>
                          </a:solidFill>
                          <a:latin typeface="Calibri"/>
                          <a:ea typeface="+mn-ea"/>
                          <a:cs typeface="Calibri"/>
                        </a:rPr>
                        <a:t>Serviço </a:t>
                      </a:r>
                      <a:r>
                        <a:rPr lang="pt-BR" sz="1600" b="1" kern="1200" dirty="0">
                          <a:solidFill>
                            <a:schemeClr val="bg1"/>
                          </a:solidFill>
                          <a:latin typeface="Calibri"/>
                          <a:ea typeface="+mn-ea"/>
                          <a:cs typeface="Calibri"/>
                        </a:rPr>
                        <a:t>Público</a:t>
                      </a:r>
                      <a:r>
                        <a:rPr lang="pt-BR" sz="1600" b="1" kern="1200" baseline="30000" dirty="0">
                          <a:solidFill>
                            <a:schemeClr val="bg1"/>
                          </a:solidFill>
                          <a:latin typeface="Calibri"/>
                          <a:ea typeface="+mn-ea"/>
                          <a:cs typeface="Calibri"/>
                        </a:rPr>
                        <a:t> </a:t>
                      </a:r>
                    </a:p>
                  </a:txBody>
                  <a:tcPr marL="68580" marR="68580" anchor="ctr">
                    <a:lnL w="12700" cap="flat" cmpd="sng" algn="ctr">
                      <a:solidFill>
                        <a:srgbClr val="AFABAB"/>
                      </a:solidFill>
                      <a:prstDash val="sysDot"/>
                      <a:round/>
                      <a:headEnd type="none" w="med" len="med"/>
                      <a:tailEnd type="none" w="med" len="med"/>
                    </a:lnL>
                    <a:lnR w="12700" cap="flat" cmpd="sng" algn="ctr">
                      <a:solidFill>
                        <a:prstClr val="white"/>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600" kern="1200" dirty="0">
                          <a:latin typeface="Calibri"/>
                          <a:cs typeface="Calibri"/>
                        </a:rPr>
                        <a:t>Tempo</a:t>
                      </a:r>
                      <a:br>
                        <a:rPr lang="pt-BR" sz="1600" kern="1200" dirty="0">
                          <a:latin typeface="Calibri"/>
                          <a:cs typeface="Calibri"/>
                        </a:rPr>
                      </a:br>
                      <a:r>
                        <a:rPr lang="pt-BR" sz="1600" kern="1200" dirty="0">
                          <a:latin typeface="Calibri"/>
                          <a:cs typeface="Calibri"/>
                        </a:rPr>
                        <a:t>de</a:t>
                      </a:r>
                    </a:p>
                    <a:p>
                      <a:pPr algn="ctr"/>
                      <a:r>
                        <a:rPr lang="pt-BR" sz="1600" b="1" kern="1200" dirty="0">
                          <a:solidFill>
                            <a:schemeClr val="bg1"/>
                          </a:solidFill>
                          <a:latin typeface="Calibri"/>
                          <a:ea typeface="+mn-ea"/>
                          <a:cs typeface="Calibri"/>
                        </a:rPr>
                        <a:t>Cargo</a:t>
                      </a:r>
                    </a:p>
                  </a:txBody>
                  <a:tcPr marL="68580" marR="68580" anchor="ctr">
                    <a:lnL w="12700" cap="flat" cmpd="sng" algn="ctr">
                      <a:solidFill>
                        <a:prstClr val="white"/>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021685">
                <a:tc>
                  <a:txBody>
                    <a:bodyPr/>
                    <a:lstStyle/>
                    <a:p>
                      <a:pPr algn="ctr"/>
                      <a:r>
                        <a:rPr lang="pt-BR" sz="1600" b="1" kern="1200" dirty="0">
                          <a:solidFill>
                            <a:srgbClr val="595959"/>
                          </a:solidFill>
                          <a:latin typeface="Calibri"/>
                          <a:ea typeface="+mn-ea"/>
                          <a:cs typeface="Calibri"/>
                        </a:rPr>
                        <a:t>20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1" kern="1200" dirty="0">
                          <a:solidFill>
                            <a:srgbClr val="595959"/>
                          </a:solidFill>
                          <a:latin typeface="Calibri"/>
                          <a:ea typeface="+mn-ea"/>
                          <a:cs typeface="Calibri"/>
                        </a:rPr>
                        <a:t>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473390668"/>
              </p:ext>
            </p:extLst>
          </p:nvPr>
        </p:nvGraphicFramePr>
        <p:xfrm>
          <a:off x="5628288" y="1781726"/>
          <a:ext cx="6372368" cy="2823492"/>
        </p:xfrm>
        <a:graphic>
          <a:graphicData uri="http://schemas.openxmlformats.org/drawingml/2006/table">
            <a:tbl>
              <a:tblPr firstRow="1" bandRow="1">
                <a:tableStyleId>{F5AB1C69-6EDB-4FF4-983F-18BD219EF322}</a:tableStyleId>
              </a:tblPr>
              <a:tblGrid>
                <a:gridCol w="6372368">
                  <a:extLst>
                    <a:ext uri="{9D8B030D-6E8A-4147-A177-3AD203B41FA5}">
                      <a16:colId xmlns="" xmlns:a16="http://schemas.microsoft.com/office/drawing/2014/main" val="1854705044"/>
                    </a:ext>
                  </a:extLst>
                </a:gridCol>
              </a:tblGrid>
              <a:tr h="487742">
                <a:tc>
                  <a:txBody>
                    <a:bodyPr/>
                    <a:lstStyle/>
                    <a:p>
                      <a:pPr algn="ctr"/>
                      <a:r>
                        <a:rPr lang="pt-BR" sz="1500" kern="1200" dirty="0">
                          <a:latin typeface="+mn-lt"/>
                          <a:cs typeface="Calibri"/>
                        </a:rPr>
                        <a:t>Pontos</a:t>
                      </a:r>
                      <a:r>
                        <a:rPr lang="pt-BR" sz="1500" kern="1200" baseline="0" dirty="0">
                          <a:latin typeface="+mn-lt"/>
                          <a:cs typeface="Calibri"/>
                        </a:rPr>
                        <a:t> </a:t>
                      </a:r>
                      <a:r>
                        <a:rPr lang="pt-BR" sz="1500" b="1" kern="1200" dirty="0">
                          <a:solidFill>
                            <a:schemeClr val="bg1"/>
                          </a:solidFill>
                          <a:latin typeface="+mn-lt"/>
                          <a:ea typeface="+mn-ea"/>
                          <a:cs typeface="Calibri"/>
                        </a:rPr>
                        <a:t>(Idade + Tempo de 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35750">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6" name="Gráfico 28">
            <a:extLst>
              <a:ext uri="{FF2B5EF4-FFF2-40B4-BE49-F238E27FC236}">
                <a16:creationId xmlns="" xmlns:a16="http://schemas.microsoft.com/office/drawing/2014/main" id="{1D94A647-4906-44B4-9AC1-6C8DFEC332B5}"/>
              </a:ext>
            </a:extLst>
          </p:cNvPr>
          <p:cNvGraphicFramePr/>
          <p:nvPr>
            <p:extLst>
              <p:ext uri="{D42A27DB-BD31-4B8C-83A1-F6EECF244321}">
                <p14:modId xmlns:p14="http://schemas.microsoft.com/office/powerpoint/2010/main" val="4262461464"/>
              </p:ext>
            </p:extLst>
          </p:nvPr>
        </p:nvGraphicFramePr>
        <p:xfrm>
          <a:off x="5628288" y="2119975"/>
          <a:ext cx="8172568" cy="2705972"/>
        </p:xfrm>
        <a:graphic>
          <a:graphicData uri="http://schemas.openxmlformats.org/drawingml/2006/chart">
            <c:chart xmlns:c="http://schemas.openxmlformats.org/drawingml/2006/chart" xmlns:r="http://schemas.openxmlformats.org/officeDocument/2006/relationships" r:id="rId5"/>
          </a:graphicData>
        </a:graphic>
      </p:graphicFrame>
      <p:sp>
        <p:nvSpPr>
          <p:cNvPr id="37" name="Plus 45"/>
          <p:cNvSpPr/>
          <p:nvPr/>
        </p:nvSpPr>
        <p:spPr>
          <a:xfrm>
            <a:off x="5159896" y="3266319"/>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tângulo 1"/>
          <p:cNvSpPr/>
          <p:nvPr/>
        </p:nvSpPr>
        <p:spPr>
          <a:xfrm>
            <a:off x="11640616" y="4357693"/>
            <a:ext cx="216024" cy="10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479063605"/>
              </p:ext>
            </p:extLst>
          </p:nvPr>
        </p:nvGraphicFramePr>
        <p:xfrm>
          <a:off x="1698161" y="5013176"/>
          <a:ext cx="8430287" cy="1478016"/>
        </p:xfrm>
        <a:graphic>
          <a:graphicData uri="http://schemas.openxmlformats.org/drawingml/2006/table">
            <a:tbl>
              <a:tblPr firstRow="1" bandRow="1">
                <a:tableStyleId>{F5AB1C69-6EDB-4FF4-983F-18BD219EF322}</a:tableStyleId>
              </a:tblPr>
              <a:tblGrid>
                <a:gridCol w="2712087">
                  <a:extLst>
                    <a:ext uri="{9D8B030D-6E8A-4147-A177-3AD203B41FA5}">
                      <a16:colId xmlns="" xmlns:a16="http://schemas.microsoft.com/office/drawing/2014/main" val="20000"/>
                    </a:ext>
                  </a:extLst>
                </a:gridCol>
                <a:gridCol w="5718200">
                  <a:extLst>
                    <a:ext uri="{9D8B030D-6E8A-4147-A177-3AD203B41FA5}">
                      <a16:colId xmlns="" xmlns:a16="http://schemas.microsoft.com/office/drawing/2014/main" val="1854705044"/>
                    </a:ext>
                  </a:extLst>
                </a:gridCol>
              </a:tblGrid>
              <a:tr h="24362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bg1"/>
                          </a:solidFill>
                          <a:effectLst/>
                          <a:latin typeface="+mn-lt"/>
                          <a:cs typeface="Arial" charset="0"/>
                        </a:rPr>
                        <a:t>Regra de Cálculo de Benefício</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endParaRPr lang="pt-B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extLst>
                  <a:ext uri="{0D108BD9-81ED-4DB2-BD59-A6C34878D82A}">
                    <a16:rowId xmlns="" xmlns:a16="http://schemas.microsoft.com/office/drawing/2014/main" val="3764037998"/>
                  </a:ext>
                </a:extLst>
              </a:tr>
              <a:tr h="472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até 31/12/2003</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mn-lt"/>
                          <a:cs typeface="Calibri"/>
                        </a:rPr>
                        <a:t>Mantida integralidade aos 65 </a:t>
                      </a:r>
                      <a:r>
                        <a:rPr kumimoji="0" lang="pt-BR" sz="1800" b="0" i="0" u="none" strike="noStrike" cap="none" normalizeH="0" baseline="0" dirty="0" smtClean="0">
                          <a:ln>
                            <a:noFill/>
                          </a:ln>
                          <a:solidFill>
                            <a:schemeClr val="tx1"/>
                          </a:solidFill>
                          <a:effectLst/>
                          <a:latin typeface="+mn-lt"/>
                          <a:cs typeface="Calibri"/>
                        </a:rPr>
                        <a:t>anos (</a:t>
                      </a:r>
                      <a:r>
                        <a:rPr kumimoji="0" lang="pt-BR" sz="1800" b="0" i="0" u="none" strike="noStrike" cap="none" normalizeH="0" baseline="0" dirty="0">
                          <a:ln>
                            <a:noFill/>
                          </a:ln>
                          <a:solidFill>
                            <a:schemeClr val="tx1"/>
                          </a:solidFill>
                          <a:effectLst/>
                          <a:latin typeface="+mn-lt"/>
                          <a:cs typeface="Calibri"/>
                        </a:rPr>
                        <a:t>homem) e 62 (mulher</a:t>
                      </a:r>
                      <a:r>
                        <a:rPr kumimoji="0" lang="pt-BR" sz="1800" b="0" i="0" u="none" strike="noStrike" cap="none" normalizeH="0" baseline="0" dirty="0" smtClean="0">
                          <a:ln>
                            <a:noFill/>
                          </a:ln>
                          <a:solidFill>
                            <a:schemeClr val="tx1"/>
                          </a:solidFill>
                          <a:effectLst/>
                          <a:latin typeface="+mn-lt"/>
                          <a:cs typeface="Calibri"/>
                        </a:rPr>
                        <a:t>).</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460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após 31/12/2003</a:t>
                      </a:r>
                      <a:endParaRPr kumimoji="0" lang="pt-BR" sz="1800" b="1" i="0" u="none" strike="noStrike" cap="none" normalizeH="0" baseline="0" dirty="0">
                        <a:ln>
                          <a:noFill/>
                        </a:ln>
                        <a:solidFill>
                          <a:srgbClr val="000000"/>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mn-lt"/>
                          <a:cs typeface="Calibri"/>
                        </a:rPr>
                        <a:t>(60% + 2%) mesmo critério </a:t>
                      </a:r>
                      <a:r>
                        <a:rPr kumimoji="0" lang="pt-BR" sz="1800" b="0" i="0" u="none" strike="noStrike" cap="none" normalizeH="0" baseline="0" dirty="0">
                          <a:ln>
                            <a:noFill/>
                          </a:ln>
                          <a:solidFill>
                            <a:schemeClr val="tx1"/>
                          </a:solidFill>
                          <a:effectLst/>
                          <a:latin typeface="+mn-lt"/>
                          <a:cs typeface="Calibri"/>
                        </a:rPr>
                        <a:t>do RGPS (teto do RGPS aplicado após a criação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39"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6">
            <a:extLst>
              <a:ext uri="{28A0092B-C50C-407E-A947-70E740481C1C}">
                <a14:useLocalDpi xmlns:a14="http://schemas.microsoft.com/office/drawing/2010/main" val="0"/>
              </a:ext>
            </a:extLst>
          </a:blip>
          <a:srcRect l="4281" t="7935" r="82816" b="72751"/>
          <a:stretch/>
        </p:blipFill>
        <p:spPr>
          <a:xfrm>
            <a:off x="1850441" y="3561330"/>
            <a:ext cx="622956" cy="680639"/>
          </a:xfrm>
          <a:prstGeom prst="rect">
            <a:avLst/>
          </a:prstGeom>
        </p:spPr>
      </p:pic>
      <p:pic>
        <p:nvPicPr>
          <p:cNvPr id="40"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6">
            <a:extLst>
              <a:ext uri="{28A0092B-C50C-407E-A947-70E740481C1C}">
                <a14:useLocalDpi xmlns:a14="http://schemas.microsoft.com/office/drawing/2010/main" val="0"/>
              </a:ext>
            </a:extLst>
          </a:blip>
          <a:srcRect l="80745" t="6298" r="2290" b="72915"/>
          <a:stretch/>
        </p:blipFill>
        <p:spPr>
          <a:xfrm>
            <a:off x="1783953" y="2362635"/>
            <a:ext cx="761028" cy="680639"/>
          </a:xfrm>
          <a:prstGeom prst="rect">
            <a:avLst/>
          </a:prstGeom>
        </p:spPr>
      </p:pic>
    </p:spTree>
    <p:extLst>
      <p:ext uri="{BB962C8B-B14F-4D97-AF65-F5344CB8AC3E}">
        <p14:creationId xmlns:p14="http://schemas.microsoft.com/office/powerpoint/2010/main" val="196074483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207740" y="1464118"/>
            <a:ext cx="11809312" cy="4845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Retângulo de cantos arredondados 12"/>
          <p:cNvSpPr/>
          <p:nvPr/>
        </p:nvSpPr>
        <p:spPr>
          <a:xfrm>
            <a:off x="315752" y="1168291"/>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p:cNvSpPr txBox="1"/>
          <p:nvPr/>
        </p:nvSpPr>
        <p:spPr>
          <a:xfrm>
            <a:off x="315752" y="1168291"/>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15" name="Retângulo 14"/>
          <p:cNvSpPr/>
          <p:nvPr/>
        </p:nvSpPr>
        <p:spPr>
          <a:xfrm>
            <a:off x="191344" y="1600339"/>
            <a:ext cx="11809312" cy="4708981"/>
          </a:xfrm>
          <a:prstGeom prst="rect">
            <a:avLst/>
          </a:prstGeom>
        </p:spPr>
        <p:txBody>
          <a:bodyPr wrap="square">
            <a:spAutoFit/>
          </a:bodyPr>
          <a:lstStyle/>
          <a:p>
            <a:pPr algn="just"/>
            <a:r>
              <a:rPr lang="pt-BR" sz="2000" dirty="0">
                <a:latin typeface="+mn-lt"/>
              </a:rPr>
              <a:t>I - cinquenta e seis anos de idade, se mulher, e sessenta e um anos de idade</a:t>
            </a:r>
            <a:r>
              <a:rPr lang="pt-BR" sz="2000" dirty="0" smtClean="0">
                <a:latin typeface="+mn-lt"/>
              </a:rPr>
              <a:t>, se </a:t>
            </a:r>
            <a:r>
              <a:rPr lang="pt-BR" sz="2000" dirty="0">
                <a:latin typeface="+mn-lt"/>
              </a:rPr>
              <a:t>homem;</a:t>
            </a:r>
          </a:p>
          <a:p>
            <a:pPr algn="just"/>
            <a:r>
              <a:rPr lang="pt-BR" sz="2000" dirty="0">
                <a:latin typeface="+mn-lt"/>
              </a:rPr>
              <a:t>II - trinta anos de contribuição, se mulher, e trinta e cinco anos </a:t>
            </a:r>
            <a:r>
              <a:rPr lang="pt-BR" sz="2000" dirty="0" smtClean="0">
                <a:latin typeface="+mn-lt"/>
              </a:rPr>
              <a:t>de contribuição</a:t>
            </a:r>
            <a:r>
              <a:rPr lang="pt-BR" sz="2000" dirty="0">
                <a:latin typeface="+mn-lt"/>
              </a:rPr>
              <a:t>, se homem;</a:t>
            </a:r>
          </a:p>
          <a:p>
            <a:pPr algn="just"/>
            <a:r>
              <a:rPr lang="pt-BR" sz="2000" dirty="0">
                <a:latin typeface="+mn-lt"/>
              </a:rPr>
              <a:t>III - vinte anos de efetivo exercício no serviço público;</a:t>
            </a:r>
          </a:p>
          <a:p>
            <a:pPr algn="just"/>
            <a:r>
              <a:rPr lang="pt-BR" sz="2000" dirty="0">
                <a:latin typeface="+mn-lt"/>
              </a:rPr>
              <a:t>IV - cinco anos no cargo efetivo em que se der a aposentadoria; e</a:t>
            </a:r>
          </a:p>
          <a:p>
            <a:pPr algn="just"/>
            <a:r>
              <a:rPr lang="pt-BR" sz="2000" dirty="0">
                <a:latin typeface="+mn-lt"/>
              </a:rPr>
              <a:t>V - somatório da idade e do tempo de contribuição, incluídas as frações</a:t>
            </a:r>
            <a:r>
              <a:rPr lang="pt-BR" sz="2000" dirty="0" smtClean="0">
                <a:latin typeface="+mn-lt"/>
              </a:rPr>
              <a:t>, equivalente </a:t>
            </a:r>
            <a:r>
              <a:rPr lang="pt-BR" sz="2000" dirty="0">
                <a:latin typeface="+mn-lt"/>
              </a:rPr>
              <a:t>a oitenta e seis pontos, se mulher, e noventa e seis pontos, se homem, </a:t>
            </a:r>
            <a:r>
              <a:rPr lang="pt-BR" sz="2000" dirty="0" smtClean="0">
                <a:latin typeface="+mn-lt"/>
              </a:rPr>
              <a:t>observado o </a:t>
            </a:r>
            <a:r>
              <a:rPr lang="pt-BR" sz="2000" dirty="0">
                <a:latin typeface="+mn-lt"/>
              </a:rPr>
              <a:t>disposto nos § 2º a § 4º.</a:t>
            </a:r>
          </a:p>
          <a:p>
            <a:pPr algn="just"/>
            <a:r>
              <a:rPr lang="pt-BR" sz="2000" dirty="0">
                <a:latin typeface="+mn-lt"/>
              </a:rPr>
              <a:t>§ 1º A partir de 1º de janeiro de 2022, a idade mínima a que se refere o </a:t>
            </a:r>
            <a:r>
              <a:rPr lang="pt-BR" sz="2000" dirty="0" smtClean="0">
                <a:latin typeface="+mn-lt"/>
              </a:rPr>
              <a:t>inciso I </a:t>
            </a:r>
            <a:r>
              <a:rPr lang="pt-BR" sz="2000" dirty="0">
                <a:latin typeface="+mn-lt"/>
              </a:rPr>
              <a:t>do caput será elevada para cinquenta e sete anos de idade, se mulher, e sessenta e </a:t>
            </a:r>
            <a:r>
              <a:rPr lang="pt-BR" sz="2000" dirty="0" smtClean="0">
                <a:latin typeface="+mn-lt"/>
              </a:rPr>
              <a:t>dois anos </a:t>
            </a:r>
            <a:r>
              <a:rPr lang="pt-BR" sz="2000" dirty="0">
                <a:latin typeface="+mn-lt"/>
              </a:rPr>
              <a:t>de idade, se homem.</a:t>
            </a:r>
          </a:p>
          <a:p>
            <a:pPr algn="just"/>
            <a:r>
              <a:rPr lang="pt-BR" sz="2000" dirty="0">
                <a:latin typeface="+mn-lt"/>
              </a:rPr>
              <a:t>§ 2º A partir de 1º de janeiro de 2020, a pontuação a que se refere o inciso </a:t>
            </a:r>
            <a:r>
              <a:rPr lang="pt-BR" sz="2000" dirty="0" smtClean="0">
                <a:latin typeface="+mn-lt"/>
              </a:rPr>
              <a:t>V do </a:t>
            </a:r>
            <a:r>
              <a:rPr lang="pt-BR" sz="2000" dirty="0">
                <a:latin typeface="+mn-lt"/>
              </a:rPr>
              <a:t>caput será acrescida a cada ano de um ponto, até atingir o limite de cem pontos, </a:t>
            </a:r>
            <a:r>
              <a:rPr lang="pt-BR" sz="2000" dirty="0" smtClean="0">
                <a:latin typeface="+mn-lt"/>
              </a:rPr>
              <a:t>se mulher</a:t>
            </a:r>
            <a:r>
              <a:rPr lang="pt-BR" sz="2000" dirty="0">
                <a:latin typeface="+mn-lt"/>
              </a:rPr>
              <a:t>, e de cento e cinco pontos, se homem.</a:t>
            </a:r>
          </a:p>
          <a:p>
            <a:pPr algn="just"/>
            <a:r>
              <a:rPr lang="pt-BR" sz="2000" dirty="0">
                <a:latin typeface="+mn-lt"/>
              </a:rPr>
              <a:t>§ 3º Lei complementar de iniciativa do Poder Executivo federal estabelecerá </a:t>
            </a:r>
            <a:r>
              <a:rPr lang="pt-BR" sz="2000" dirty="0" smtClean="0">
                <a:latin typeface="+mn-lt"/>
              </a:rPr>
              <a:t>a forma </a:t>
            </a:r>
            <a:r>
              <a:rPr lang="pt-BR" sz="2000" dirty="0">
                <a:latin typeface="+mn-lt"/>
              </a:rPr>
              <a:t>como a pontuação referida no inciso V do caput será ajustada após o término </a:t>
            </a:r>
            <a:r>
              <a:rPr lang="pt-BR" sz="2000" dirty="0" smtClean="0">
                <a:latin typeface="+mn-lt"/>
              </a:rPr>
              <a:t>do período </a:t>
            </a:r>
            <a:r>
              <a:rPr lang="pt-BR" sz="2000" dirty="0">
                <a:latin typeface="+mn-lt"/>
              </a:rPr>
              <a:t>de majoração a que se refere o § 2º, quando o aumento na expectativa de </a:t>
            </a:r>
            <a:r>
              <a:rPr lang="pt-BR" sz="2000" dirty="0" smtClean="0">
                <a:latin typeface="+mn-lt"/>
              </a:rPr>
              <a:t>sobrevida da </a:t>
            </a:r>
            <a:r>
              <a:rPr lang="pt-BR" sz="2000" dirty="0">
                <a:latin typeface="+mn-lt"/>
              </a:rPr>
              <a:t>população brasileira atingir os sessenta e cinco anos de idade.</a:t>
            </a:r>
          </a:p>
          <a:p>
            <a:pPr algn="just"/>
            <a:r>
              <a:rPr lang="pt-BR" sz="2000" dirty="0">
                <a:latin typeface="+mn-lt"/>
              </a:rPr>
              <a:t>§ 4º A idade e o tempo de contribuição serão apurados em dias para o </a:t>
            </a:r>
            <a:r>
              <a:rPr lang="pt-BR" sz="2000" dirty="0" smtClean="0">
                <a:latin typeface="+mn-lt"/>
              </a:rPr>
              <a:t>cálculo do </a:t>
            </a:r>
            <a:r>
              <a:rPr lang="pt-BR" sz="2000" dirty="0">
                <a:latin typeface="+mn-lt"/>
              </a:rPr>
              <a:t>somatório de pontos a que se referem o inciso V do caput e os § 2º e § 3º. </a:t>
            </a:r>
          </a:p>
        </p:txBody>
      </p:sp>
    </p:spTree>
    <p:extLst>
      <p:ext uri="{BB962C8B-B14F-4D97-AF65-F5344CB8AC3E}">
        <p14:creationId xmlns:p14="http://schemas.microsoft.com/office/powerpoint/2010/main" val="360560027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professores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1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1032056595"/>
              </p:ext>
            </p:extLst>
          </p:nvPr>
        </p:nvGraphicFramePr>
        <p:xfrm>
          <a:off x="338519" y="1645826"/>
          <a:ext cx="2454308" cy="3061600"/>
        </p:xfrm>
        <a:graphic>
          <a:graphicData uri="http://schemas.openxmlformats.org/drawingml/2006/table">
            <a:tbl>
              <a:tblPr firstRow="1" bandRow="1">
                <a:tableStyleId>{F5AB1C69-6EDB-4FF4-983F-18BD219EF322}</a:tableStyleId>
              </a:tblPr>
              <a:tblGrid>
                <a:gridCol w="1182296">
                  <a:extLst>
                    <a:ext uri="{9D8B030D-6E8A-4147-A177-3AD203B41FA5}">
                      <a16:colId xmlns="" xmlns:a16="http://schemas.microsoft.com/office/drawing/2014/main" val="20000"/>
                    </a:ext>
                  </a:extLst>
                </a:gridCol>
                <a:gridCol w="1272012">
                  <a:extLst>
                    <a:ext uri="{9D8B030D-6E8A-4147-A177-3AD203B41FA5}">
                      <a16:colId xmlns="" xmlns:a16="http://schemas.microsoft.com/office/drawing/2014/main" val="1854705044"/>
                    </a:ext>
                  </a:extLst>
                </a:gridCol>
              </a:tblGrid>
              <a:tr h="559305">
                <a:tc>
                  <a:txBody>
                    <a:bodyPr/>
                    <a:lstStyle/>
                    <a:p>
                      <a:pPr algn="ctr"/>
                      <a:r>
                        <a:rPr lang="pt-BR" sz="1300" kern="1200" dirty="0">
                          <a:latin typeface="+mn-lt"/>
                          <a:cs typeface="Calibri"/>
                        </a:rPr>
                        <a:t>Idade</a:t>
                      </a:r>
                      <a:br>
                        <a:rPr lang="pt-BR" sz="1300" kern="1200" dirty="0">
                          <a:latin typeface="+mn-lt"/>
                          <a:cs typeface="Calibri"/>
                        </a:rPr>
                      </a:br>
                      <a:r>
                        <a:rPr lang="pt-BR" sz="1300" kern="1200" dirty="0">
                          <a:latin typeface="+mn-lt"/>
                          <a:cs typeface="Calibri"/>
                        </a:rPr>
                        <a:t>Mínima</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300" kern="1200" dirty="0">
                          <a:latin typeface="+mn-lt"/>
                          <a:cs typeface="Calibri"/>
                        </a:rPr>
                        <a:t>Tempo de</a:t>
                      </a:r>
                    </a:p>
                    <a:p>
                      <a:pPr algn="ctr"/>
                      <a:r>
                        <a:rPr lang="pt-BR" sz="1300" b="1" kern="1200" dirty="0" smtClean="0">
                          <a:solidFill>
                            <a:schemeClr val="bg1"/>
                          </a:solidFill>
                          <a:latin typeface="+mn-lt"/>
                          <a:ea typeface="+mn-ea"/>
                          <a:cs typeface="Calibri"/>
                        </a:rPr>
                        <a:t>Contribuição como Professor</a:t>
                      </a:r>
                      <a:endParaRPr lang="pt-BR" sz="13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119205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8" name="Plus 3"/>
          <p:cNvSpPr/>
          <p:nvPr/>
        </p:nvSpPr>
        <p:spPr>
          <a:xfrm>
            <a:off x="2947575" y="3290432"/>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Imagem 18">
            <a:extLst>
              <a:ext uri="{FF2B5EF4-FFF2-40B4-BE49-F238E27FC236}">
                <a16:creationId xmlns="" xmlns:a16="http://schemas.microsoft.com/office/drawing/2014/main" id="{C307B9B5-092D-45FF-9058-7D7915C615BE}"/>
              </a:ext>
            </a:extLst>
          </p:cNvPr>
          <p:cNvPicPr>
            <a:picLocks noChangeAspect="1"/>
          </p:cNvPicPr>
          <p:nvPr/>
        </p:nvPicPr>
        <p:blipFill>
          <a:blip r:embed="rId2" cstate="print"/>
          <a:stretch>
            <a:fillRect/>
          </a:stretch>
        </p:blipFill>
        <p:spPr>
          <a:xfrm>
            <a:off x="2055072" y="3630658"/>
            <a:ext cx="224504" cy="518422"/>
          </a:xfrm>
          <a:prstGeom prst="rect">
            <a:avLst/>
          </a:prstGeom>
        </p:spPr>
      </p:pic>
      <p:graphicFrame>
        <p:nvGraphicFramePr>
          <p:cNvPr id="23" name="Gráfico 4">
            <a:extLst>
              <a:ext uri="{FF2B5EF4-FFF2-40B4-BE49-F238E27FC236}">
                <a16:creationId xmlns="" xmlns:a16="http://schemas.microsoft.com/office/drawing/2014/main" id="{24D7A84B-A141-4D4F-B150-6A21A0500EEC}"/>
              </a:ext>
            </a:extLst>
          </p:cNvPr>
          <p:cNvGraphicFramePr/>
          <p:nvPr>
            <p:extLst/>
          </p:nvPr>
        </p:nvGraphicFramePr>
        <p:xfrm>
          <a:off x="158038" y="2627016"/>
          <a:ext cx="1529048" cy="845945"/>
        </p:xfrm>
        <a:graphic>
          <a:graphicData uri="http://schemas.openxmlformats.org/drawingml/2006/chart">
            <c:chart xmlns:c="http://schemas.openxmlformats.org/drawingml/2006/chart" xmlns:r="http://schemas.openxmlformats.org/officeDocument/2006/relationships" r:id="rId3"/>
          </a:graphicData>
        </a:graphic>
      </p:graphicFrame>
      <p:sp>
        <p:nvSpPr>
          <p:cNvPr id="25" name="CaixaDeTexto 5">
            <a:extLst>
              <a:ext uri="{FF2B5EF4-FFF2-40B4-BE49-F238E27FC236}">
                <a16:creationId xmlns="" xmlns:a16="http://schemas.microsoft.com/office/drawing/2014/main" id="{78B2076B-CF50-49C1-89DE-6D7D46D8E163}"/>
              </a:ext>
            </a:extLst>
          </p:cNvPr>
          <p:cNvSpPr txBox="1"/>
          <p:nvPr/>
        </p:nvSpPr>
        <p:spPr>
          <a:xfrm>
            <a:off x="545424" y="2542282"/>
            <a:ext cx="420041" cy="349019"/>
          </a:xfrm>
          <a:prstGeom prst="rect">
            <a:avLst/>
          </a:prstGeom>
          <a:noFill/>
        </p:spPr>
        <p:txBody>
          <a:bodyPr wrap="square" lIns="71323" tIns="35662" rIns="71323" bIns="35662" rtlCol="0">
            <a:spAutoFit/>
          </a:bodyPr>
          <a:lstStyle/>
          <a:p>
            <a:r>
              <a:rPr lang="pt-BR" b="1" dirty="0" smtClean="0">
                <a:solidFill>
                  <a:srgbClr val="0B64FF"/>
                </a:solidFill>
              </a:rPr>
              <a:t>56</a:t>
            </a:r>
            <a:endParaRPr lang="pt-BR" b="1" dirty="0">
              <a:solidFill>
                <a:srgbClr val="0B64FF"/>
              </a:solidFill>
            </a:endParaRPr>
          </a:p>
        </p:txBody>
      </p:sp>
      <p:sp>
        <p:nvSpPr>
          <p:cNvPr id="26" name="CaixaDeTexto 19">
            <a:extLst>
              <a:ext uri="{FF2B5EF4-FFF2-40B4-BE49-F238E27FC236}">
                <a16:creationId xmlns="" xmlns:a16="http://schemas.microsoft.com/office/drawing/2014/main" id="{CE68087F-3D99-4BA2-8D74-8C10004ADBC5}"/>
              </a:ext>
            </a:extLst>
          </p:cNvPr>
          <p:cNvSpPr txBox="1"/>
          <p:nvPr/>
        </p:nvSpPr>
        <p:spPr>
          <a:xfrm>
            <a:off x="1013257" y="2461461"/>
            <a:ext cx="420041" cy="349019"/>
          </a:xfrm>
          <a:prstGeom prst="rect">
            <a:avLst/>
          </a:prstGeom>
          <a:noFill/>
        </p:spPr>
        <p:txBody>
          <a:bodyPr wrap="square" lIns="71323" tIns="35662" rIns="71323" bIns="35662" rtlCol="0">
            <a:spAutoFit/>
          </a:bodyPr>
          <a:lstStyle/>
          <a:p>
            <a:r>
              <a:rPr lang="pt-BR" b="1" dirty="0" smtClean="0">
                <a:solidFill>
                  <a:srgbClr val="0B64FF"/>
                </a:solidFill>
              </a:rPr>
              <a:t>57</a:t>
            </a:r>
            <a:endParaRPr lang="pt-BR" b="1" dirty="0">
              <a:solidFill>
                <a:srgbClr val="0B64FF"/>
              </a:solidFill>
            </a:endParaRPr>
          </a:p>
        </p:txBody>
      </p:sp>
      <p:graphicFrame>
        <p:nvGraphicFramePr>
          <p:cNvPr id="27" name="Gráfico 20">
            <a:extLst>
              <a:ext uri="{FF2B5EF4-FFF2-40B4-BE49-F238E27FC236}">
                <a16:creationId xmlns="" xmlns:a16="http://schemas.microsoft.com/office/drawing/2014/main" id="{22D27C64-9253-4642-A6EE-81C923D3F025}"/>
              </a:ext>
            </a:extLst>
          </p:cNvPr>
          <p:cNvGraphicFramePr/>
          <p:nvPr>
            <p:extLst/>
          </p:nvPr>
        </p:nvGraphicFramePr>
        <p:xfrm>
          <a:off x="378266" y="3674304"/>
          <a:ext cx="1094565" cy="930914"/>
        </p:xfrm>
        <a:graphic>
          <a:graphicData uri="http://schemas.openxmlformats.org/drawingml/2006/chart">
            <c:chart xmlns:c="http://schemas.openxmlformats.org/drawingml/2006/chart" xmlns:r="http://schemas.openxmlformats.org/officeDocument/2006/relationships" r:id="rId4"/>
          </a:graphicData>
        </a:graphic>
      </p:graphicFrame>
      <p:sp>
        <p:nvSpPr>
          <p:cNvPr id="28" name="CaixaDeTexto 23">
            <a:extLst>
              <a:ext uri="{FF2B5EF4-FFF2-40B4-BE49-F238E27FC236}">
                <a16:creationId xmlns="" xmlns:a16="http://schemas.microsoft.com/office/drawing/2014/main" id="{F002B248-FFEA-4305-AB90-A825309925C1}"/>
              </a:ext>
            </a:extLst>
          </p:cNvPr>
          <p:cNvSpPr txBox="1"/>
          <p:nvPr/>
        </p:nvSpPr>
        <p:spPr>
          <a:xfrm>
            <a:off x="540034" y="3630658"/>
            <a:ext cx="420041" cy="349019"/>
          </a:xfrm>
          <a:prstGeom prst="rect">
            <a:avLst/>
          </a:prstGeom>
          <a:noFill/>
        </p:spPr>
        <p:txBody>
          <a:bodyPr wrap="square" lIns="71323" tIns="35662" rIns="71323" bIns="35662" rtlCol="0">
            <a:spAutoFit/>
          </a:bodyPr>
          <a:lstStyle/>
          <a:p>
            <a:r>
              <a:rPr lang="pt-BR" b="1" dirty="0" smtClean="0">
                <a:solidFill>
                  <a:srgbClr val="FB016C"/>
                </a:solidFill>
              </a:rPr>
              <a:t>51</a:t>
            </a:r>
            <a:endParaRPr lang="pt-BR" b="1" dirty="0">
              <a:solidFill>
                <a:srgbClr val="FB016C"/>
              </a:solidFill>
            </a:endParaRPr>
          </a:p>
        </p:txBody>
      </p:sp>
      <p:sp>
        <p:nvSpPr>
          <p:cNvPr id="29" name="CaixaDeTexto 24">
            <a:extLst>
              <a:ext uri="{FF2B5EF4-FFF2-40B4-BE49-F238E27FC236}">
                <a16:creationId xmlns="" xmlns:a16="http://schemas.microsoft.com/office/drawing/2014/main" id="{5F94D258-8D99-4B42-B0E1-4C0A76D5A448}"/>
              </a:ext>
            </a:extLst>
          </p:cNvPr>
          <p:cNvSpPr txBox="1"/>
          <p:nvPr/>
        </p:nvSpPr>
        <p:spPr>
          <a:xfrm>
            <a:off x="985414" y="3530572"/>
            <a:ext cx="420041" cy="349019"/>
          </a:xfrm>
          <a:prstGeom prst="rect">
            <a:avLst/>
          </a:prstGeom>
          <a:noFill/>
        </p:spPr>
        <p:txBody>
          <a:bodyPr wrap="square" lIns="71323" tIns="35662" rIns="71323" bIns="35662" rtlCol="0">
            <a:spAutoFit/>
          </a:bodyPr>
          <a:lstStyle/>
          <a:p>
            <a:r>
              <a:rPr lang="pt-BR" b="1" dirty="0" smtClean="0">
                <a:solidFill>
                  <a:srgbClr val="FB016C"/>
                </a:solidFill>
              </a:rPr>
              <a:t>52</a:t>
            </a:r>
            <a:endParaRPr lang="pt-BR" b="1" dirty="0">
              <a:solidFill>
                <a:srgbClr val="FB016C"/>
              </a:solidFill>
            </a:endParaRPr>
          </a:p>
        </p:txBody>
      </p:sp>
      <p:sp>
        <p:nvSpPr>
          <p:cNvPr id="30" name="CaixaDeTexto 23">
            <a:extLst>
              <a:ext uri="{FF2B5EF4-FFF2-40B4-BE49-F238E27FC236}">
                <a16:creationId xmlns="" xmlns:a16="http://schemas.microsoft.com/office/drawing/2014/main" id="{AA37E516-2D83-4B68-838E-69C4726F22CD}"/>
              </a:ext>
            </a:extLst>
          </p:cNvPr>
          <p:cNvSpPr txBox="1"/>
          <p:nvPr/>
        </p:nvSpPr>
        <p:spPr>
          <a:xfrm>
            <a:off x="1775520" y="2980421"/>
            <a:ext cx="831244" cy="533685"/>
          </a:xfrm>
          <a:prstGeom prst="rect">
            <a:avLst/>
          </a:prstGeom>
          <a:noFill/>
        </p:spPr>
        <p:txBody>
          <a:bodyPr wrap="square" lIns="71323" tIns="35662" rIns="71323" bIns="35662" rtlCol="0">
            <a:spAutoFit/>
          </a:bodyPr>
          <a:lstStyle/>
          <a:p>
            <a:pPr algn="ctr"/>
            <a:r>
              <a:rPr lang="pt-BR" sz="1500" b="1" dirty="0" smtClean="0">
                <a:solidFill>
                  <a:srgbClr val="595959"/>
                </a:solidFill>
              </a:rPr>
              <a:t>30 </a:t>
            </a:r>
            <a:r>
              <a:rPr lang="pt-BR" sz="1500" b="1" dirty="0">
                <a:solidFill>
                  <a:srgbClr val="595959"/>
                </a:solidFill>
              </a:rPr>
              <a:t>anos</a:t>
            </a:r>
          </a:p>
        </p:txBody>
      </p:sp>
      <p:sp>
        <p:nvSpPr>
          <p:cNvPr id="31" name="CaixaDeTexto 23">
            <a:extLst>
              <a:ext uri="{FF2B5EF4-FFF2-40B4-BE49-F238E27FC236}">
                <a16:creationId xmlns="" xmlns:a16="http://schemas.microsoft.com/office/drawing/2014/main" id="{AA37E516-2D83-4B68-838E-69C4726F22CD}"/>
              </a:ext>
            </a:extLst>
          </p:cNvPr>
          <p:cNvSpPr txBox="1"/>
          <p:nvPr/>
        </p:nvSpPr>
        <p:spPr>
          <a:xfrm>
            <a:off x="1736364" y="4206267"/>
            <a:ext cx="831244" cy="533685"/>
          </a:xfrm>
          <a:prstGeom prst="rect">
            <a:avLst/>
          </a:prstGeom>
          <a:noFill/>
        </p:spPr>
        <p:txBody>
          <a:bodyPr wrap="square" lIns="71323" tIns="35662" rIns="71323" bIns="35662" rtlCol="0">
            <a:spAutoFit/>
          </a:bodyPr>
          <a:lstStyle/>
          <a:p>
            <a:pPr algn="ctr"/>
            <a:r>
              <a:rPr lang="pt-BR" sz="1500" b="1" dirty="0" smtClean="0">
                <a:solidFill>
                  <a:srgbClr val="595959"/>
                </a:solidFill>
              </a:rPr>
              <a:t>25 </a:t>
            </a:r>
            <a:r>
              <a:rPr lang="pt-BR" sz="1500" b="1" dirty="0">
                <a:solidFill>
                  <a:srgbClr val="595959"/>
                </a:solidFill>
              </a:rPr>
              <a:t>anos</a:t>
            </a:r>
          </a:p>
        </p:txBody>
      </p:sp>
      <p:graphicFrame>
        <p:nvGraphicFramePr>
          <p:cNvPr id="32"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nvPr>
        </p:nvGraphicFramePr>
        <p:xfrm>
          <a:off x="3365873" y="2369390"/>
          <a:ext cx="1710161" cy="2088485"/>
        </p:xfrm>
        <a:graphic>
          <a:graphicData uri="http://schemas.openxmlformats.org/drawingml/2006/table">
            <a:tbl>
              <a:tblPr firstRow="1" bandRow="1">
                <a:tableStyleId>{F5AB1C69-6EDB-4FF4-983F-18BD219EF322}</a:tableStyleId>
              </a:tblPr>
              <a:tblGrid>
                <a:gridCol w="900607">
                  <a:extLst>
                    <a:ext uri="{9D8B030D-6E8A-4147-A177-3AD203B41FA5}">
                      <a16:colId xmlns="" xmlns:a16="http://schemas.microsoft.com/office/drawing/2014/main" val="20000"/>
                    </a:ext>
                  </a:extLst>
                </a:gridCol>
                <a:gridCol w="809554">
                  <a:extLst>
                    <a:ext uri="{9D8B030D-6E8A-4147-A177-3AD203B41FA5}">
                      <a16:colId xmlns="" xmlns:a16="http://schemas.microsoft.com/office/drawing/2014/main" val="1854705044"/>
                    </a:ext>
                  </a:extLst>
                </a:gridCol>
              </a:tblGrid>
              <a:tr h="382815">
                <a:tc>
                  <a:txBody>
                    <a:bodyPr/>
                    <a:lstStyle/>
                    <a:p>
                      <a:pPr algn="ctr"/>
                      <a:r>
                        <a:rPr lang="pt-BR" sz="1600" b="1" kern="1200" dirty="0">
                          <a:solidFill>
                            <a:schemeClr val="bg1"/>
                          </a:solidFill>
                          <a:latin typeface="Calibri"/>
                          <a:ea typeface="+mn-ea"/>
                          <a:cs typeface="Calibri"/>
                        </a:rPr>
                        <a:t>Tempo de </a:t>
                      </a:r>
                      <a:r>
                        <a:rPr lang="pt-BR" sz="1600" b="1" kern="1200" dirty="0" smtClean="0">
                          <a:solidFill>
                            <a:schemeClr val="bg1"/>
                          </a:solidFill>
                          <a:latin typeface="Calibri"/>
                          <a:ea typeface="+mn-ea"/>
                          <a:cs typeface="Calibri"/>
                        </a:rPr>
                        <a:t>Serviço </a:t>
                      </a:r>
                      <a:r>
                        <a:rPr lang="pt-BR" sz="1600" b="1" kern="1200" dirty="0">
                          <a:solidFill>
                            <a:schemeClr val="bg1"/>
                          </a:solidFill>
                          <a:latin typeface="Calibri"/>
                          <a:ea typeface="+mn-ea"/>
                          <a:cs typeface="Calibri"/>
                        </a:rPr>
                        <a:t>Público</a:t>
                      </a:r>
                      <a:r>
                        <a:rPr lang="pt-BR" sz="1600" b="1" kern="1200" baseline="30000" dirty="0">
                          <a:solidFill>
                            <a:schemeClr val="bg1"/>
                          </a:solidFill>
                          <a:latin typeface="Calibri"/>
                          <a:ea typeface="+mn-ea"/>
                          <a:cs typeface="Calibri"/>
                        </a:rPr>
                        <a:t> </a:t>
                      </a:r>
                    </a:p>
                  </a:txBody>
                  <a:tcPr marL="68580" marR="68580" anchor="ctr">
                    <a:lnL w="12700" cap="flat" cmpd="sng" algn="ctr">
                      <a:solidFill>
                        <a:srgbClr val="AFABAB"/>
                      </a:solidFill>
                      <a:prstDash val="sysDot"/>
                      <a:round/>
                      <a:headEnd type="none" w="med" len="med"/>
                      <a:tailEnd type="none" w="med" len="med"/>
                    </a:lnL>
                    <a:lnR w="12700" cap="flat" cmpd="sng" algn="ctr">
                      <a:solidFill>
                        <a:prstClr val="white"/>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600" kern="1200" dirty="0">
                          <a:latin typeface="Calibri"/>
                          <a:cs typeface="Calibri"/>
                        </a:rPr>
                        <a:t>Tempo</a:t>
                      </a:r>
                      <a:br>
                        <a:rPr lang="pt-BR" sz="1600" kern="1200" dirty="0">
                          <a:latin typeface="Calibri"/>
                          <a:cs typeface="Calibri"/>
                        </a:rPr>
                      </a:br>
                      <a:r>
                        <a:rPr lang="pt-BR" sz="1600" kern="1200" dirty="0">
                          <a:latin typeface="Calibri"/>
                          <a:cs typeface="Calibri"/>
                        </a:rPr>
                        <a:t>de</a:t>
                      </a:r>
                    </a:p>
                    <a:p>
                      <a:pPr algn="ctr"/>
                      <a:r>
                        <a:rPr lang="pt-BR" sz="1600" b="1" kern="1200" dirty="0">
                          <a:solidFill>
                            <a:schemeClr val="bg1"/>
                          </a:solidFill>
                          <a:latin typeface="Calibri"/>
                          <a:ea typeface="+mn-ea"/>
                          <a:cs typeface="Calibri"/>
                        </a:rPr>
                        <a:t>Cargo</a:t>
                      </a:r>
                    </a:p>
                  </a:txBody>
                  <a:tcPr marL="68580" marR="68580" anchor="ctr">
                    <a:lnL w="12700" cap="flat" cmpd="sng" algn="ctr">
                      <a:solidFill>
                        <a:prstClr val="white"/>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1021685">
                <a:tc>
                  <a:txBody>
                    <a:bodyPr/>
                    <a:lstStyle/>
                    <a:p>
                      <a:pPr algn="ctr"/>
                      <a:r>
                        <a:rPr lang="pt-BR" sz="1600" b="1" kern="1200" dirty="0">
                          <a:solidFill>
                            <a:srgbClr val="595959"/>
                          </a:solidFill>
                          <a:latin typeface="Calibri"/>
                          <a:ea typeface="+mn-ea"/>
                          <a:cs typeface="Calibri"/>
                        </a:rPr>
                        <a:t>20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1" kern="1200" dirty="0">
                          <a:solidFill>
                            <a:srgbClr val="595959"/>
                          </a:solidFill>
                          <a:latin typeface="Calibri"/>
                          <a:ea typeface="+mn-ea"/>
                          <a:cs typeface="Calibri"/>
                        </a:rPr>
                        <a:t>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5"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nvPr>
        </p:nvGraphicFramePr>
        <p:xfrm>
          <a:off x="5628288" y="1781726"/>
          <a:ext cx="6372368" cy="2823492"/>
        </p:xfrm>
        <a:graphic>
          <a:graphicData uri="http://schemas.openxmlformats.org/drawingml/2006/table">
            <a:tbl>
              <a:tblPr firstRow="1" bandRow="1">
                <a:tableStyleId>{F5AB1C69-6EDB-4FF4-983F-18BD219EF322}</a:tableStyleId>
              </a:tblPr>
              <a:tblGrid>
                <a:gridCol w="6372368">
                  <a:extLst>
                    <a:ext uri="{9D8B030D-6E8A-4147-A177-3AD203B41FA5}">
                      <a16:colId xmlns="" xmlns:a16="http://schemas.microsoft.com/office/drawing/2014/main" val="1854705044"/>
                    </a:ext>
                  </a:extLst>
                </a:gridCol>
              </a:tblGrid>
              <a:tr h="487742">
                <a:tc>
                  <a:txBody>
                    <a:bodyPr/>
                    <a:lstStyle/>
                    <a:p>
                      <a:pPr algn="ctr"/>
                      <a:r>
                        <a:rPr lang="pt-BR" sz="1500" kern="1200" dirty="0">
                          <a:latin typeface="+mn-lt"/>
                          <a:cs typeface="Calibri"/>
                        </a:rPr>
                        <a:t>Pontos</a:t>
                      </a:r>
                      <a:r>
                        <a:rPr lang="pt-BR" sz="1500" kern="1200" baseline="0" dirty="0">
                          <a:latin typeface="+mn-lt"/>
                          <a:cs typeface="Calibri"/>
                        </a:rPr>
                        <a:t> </a:t>
                      </a:r>
                      <a:r>
                        <a:rPr lang="pt-BR" sz="1500" b="1" kern="1200" dirty="0">
                          <a:solidFill>
                            <a:schemeClr val="bg1"/>
                          </a:solidFill>
                          <a:latin typeface="+mn-lt"/>
                          <a:ea typeface="+mn-ea"/>
                          <a:cs typeface="Calibri"/>
                        </a:rPr>
                        <a:t>(Idade + Tempo de Contribuição)</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335750">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graphicFrame>
        <p:nvGraphicFramePr>
          <p:cNvPr id="36" name="Gráfico 28">
            <a:extLst>
              <a:ext uri="{FF2B5EF4-FFF2-40B4-BE49-F238E27FC236}">
                <a16:creationId xmlns="" xmlns:a16="http://schemas.microsoft.com/office/drawing/2014/main" id="{1D94A647-4906-44B4-9AC1-6C8DFEC332B5}"/>
              </a:ext>
            </a:extLst>
          </p:cNvPr>
          <p:cNvGraphicFramePr/>
          <p:nvPr>
            <p:extLst>
              <p:ext uri="{D42A27DB-BD31-4B8C-83A1-F6EECF244321}">
                <p14:modId xmlns:p14="http://schemas.microsoft.com/office/powerpoint/2010/main" val="2777725761"/>
              </p:ext>
            </p:extLst>
          </p:nvPr>
        </p:nvGraphicFramePr>
        <p:xfrm>
          <a:off x="5628288" y="1550695"/>
          <a:ext cx="8172568" cy="3275252"/>
        </p:xfrm>
        <a:graphic>
          <a:graphicData uri="http://schemas.openxmlformats.org/drawingml/2006/chart">
            <c:chart xmlns:c="http://schemas.openxmlformats.org/drawingml/2006/chart" xmlns:r="http://schemas.openxmlformats.org/officeDocument/2006/relationships" r:id="rId5"/>
          </a:graphicData>
        </a:graphic>
      </p:graphicFrame>
      <p:sp>
        <p:nvSpPr>
          <p:cNvPr id="37" name="Plus 45"/>
          <p:cNvSpPr/>
          <p:nvPr/>
        </p:nvSpPr>
        <p:spPr>
          <a:xfrm>
            <a:off x="5159896" y="3266319"/>
            <a:ext cx="246402" cy="246402"/>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tângulo 1"/>
          <p:cNvSpPr/>
          <p:nvPr/>
        </p:nvSpPr>
        <p:spPr>
          <a:xfrm>
            <a:off x="11640616" y="4357693"/>
            <a:ext cx="216024" cy="10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8"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308191112"/>
              </p:ext>
            </p:extLst>
          </p:nvPr>
        </p:nvGraphicFramePr>
        <p:xfrm>
          <a:off x="1698161" y="5013176"/>
          <a:ext cx="8286271" cy="1478016"/>
        </p:xfrm>
        <a:graphic>
          <a:graphicData uri="http://schemas.openxmlformats.org/drawingml/2006/table">
            <a:tbl>
              <a:tblPr firstRow="1" bandRow="1">
                <a:tableStyleId>{F5AB1C69-6EDB-4FF4-983F-18BD219EF322}</a:tableStyleId>
              </a:tblPr>
              <a:tblGrid>
                <a:gridCol w="2665756">
                  <a:extLst>
                    <a:ext uri="{9D8B030D-6E8A-4147-A177-3AD203B41FA5}">
                      <a16:colId xmlns="" xmlns:a16="http://schemas.microsoft.com/office/drawing/2014/main" val="20000"/>
                    </a:ext>
                  </a:extLst>
                </a:gridCol>
                <a:gridCol w="5620515">
                  <a:extLst>
                    <a:ext uri="{9D8B030D-6E8A-4147-A177-3AD203B41FA5}">
                      <a16:colId xmlns="" xmlns:a16="http://schemas.microsoft.com/office/drawing/2014/main" val="1854705044"/>
                    </a:ext>
                  </a:extLst>
                </a:gridCol>
              </a:tblGrid>
              <a:tr h="24362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bg1"/>
                          </a:solidFill>
                          <a:effectLst/>
                          <a:latin typeface="+mn-lt"/>
                          <a:cs typeface="Arial" charset="0"/>
                        </a:rPr>
                        <a:t>Regra de Cálculo de Benefício</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endParaRPr lang="pt-B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extLst>
                  <a:ext uri="{0D108BD9-81ED-4DB2-BD59-A6C34878D82A}">
                    <a16:rowId xmlns="" xmlns:a16="http://schemas.microsoft.com/office/drawing/2014/main" val="3764037998"/>
                  </a:ext>
                </a:extLst>
              </a:tr>
              <a:tr h="472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até 31/12/2003</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mn-lt"/>
                          <a:cs typeface="Calibri"/>
                        </a:rPr>
                        <a:t>Mantida integralidade aos </a:t>
                      </a:r>
                      <a:r>
                        <a:rPr kumimoji="0" lang="pt-BR" sz="1800" b="0" i="0" u="none" strike="noStrike" cap="none" normalizeH="0" baseline="0" dirty="0" smtClean="0">
                          <a:ln>
                            <a:noFill/>
                          </a:ln>
                          <a:solidFill>
                            <a:schemeClr val="tx1"/>
                          </a:solidFill>
                          <a:effectLst/>
                          <a:latin typeface="+mn-lt"/>
                          <a:cs typeface="Calibri"/>
                        </a:rPr>
                        <a:t>60 anos para ambos os sexos.</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460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mn-lt"/>
                          <a:cs typeface="Calibri"/>
                        </a:rPr>
                        <a:t>Ingresso após 31/12/2003</a:t>
                      </a:r>
                      <a:endParaRPr kumimoji="0" lang="pt-BR" sz="1800" b="1" i="0" u="none" strike="noStrike" cap="none" normalizeH="0" baseline="0" dirty="0">
                        <a:ln>
                          <a:noFill/>
                        </a:ln>
                        <a:solidFill>
                          <a:srgbClr val="000000"/>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mn-lt"/>
                          <a:cs typeface="Calibri"/>
                        </a:rPr>
                        <a:t>(60% + 2%) mesmo </a:t>
                      </a:r>
                      <a:r>
                        <a:rPr kumimoji="0" lang="pt-BR" sz="1800" b="0" i="0" u="none" strike="noStrike" cap="none" normalizeH="0" baseline="0" dirty="0">
                          <a:ln>
                            <a:noFill/>
                          </a:ln>
                          <a:solidFill>
                            <a:schemeClr val="tx1"/>
                          </a:solidFill>
                          <a:effectLst/>
                          <a:latin typeface="+mn-lt"/>
                          <a:cs typeface="Calibri"/>
                        </a:rPr>
                        <a:t>c</a:t>
                      </a:r>
                      <a:r>
                        <a:rPr kumimoji="0" lang="pt-BR" sz="1800" b="0" i="0" u="none" strike="noStrike" cap="none" normalizeH="0" baseline="0" dirty="0" smtClean="0">
                          <a:ln>
                            <a:noFill/>
                          </a:ln>
                          <a:solidFill>
                            <a:schemeClr val="tx1"/>
                          </a:solidFill>
                          <a:effectLst/>
                          <a:latin typeface="+mn-lt"/>
                          <a:cs typeface="Calibri"/>
                        </a:rPr>
                        <a:t>ritério </a:t>
                      </a:r>
                      <a:r>
                        <a:rPr kumimoji="0" lang="pt-BR" sz="1800" b="0" i="0" u="none" strike="noStrike" cap="none" normalizeH="0" baseline="0" dirty="0">
                          <a:ln>
                            <a:noFill/>
                          </a:ln>
                          <a:solidFill>
                            <a:schemeClr val="tx1"/>
                          </a:solidFill>
                          <a:effectLst/>
                          <a:latin typeface="+mn-lt"/>
                          <a:cs typeface="Calibri"/>
                        </a:rPr>
                        <a:t>do RGPS (teto do RGPS aplicado após a criação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39"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6">
            <a:extLst>
              <a:ext uri="{28A0092B-C50C-407E-A947-70E740481C1C}">
                <a14:useLocalDpi xmlns:a14="http://schemas.microsoft.com/office/drawing/2010/main" val="0"/>
              </a:ext>
            </a:extLst>
          </a:blip>
          <a:srcRect l="4281" t="7935" r="82816" b="72751"/>
          <a:stretch/>
        </p:blipFill>
        <p:spPr>
          <a:xfrm>
            <a:off x="1850441" y="3561330"/>
            <a:ext cx="622956" cy="680639"/>
          </a:xfrm>
          <a:prstGeom prst="rect">
            <a:avLst/>
          </a:prstGeom>
        </p:spPr>
      </p:pic>
      <p:pic>
        <p:nvPicPr>
          <p:cNvPr id="24"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6">
            <a:extLst>
              <a:ext uri="{28A0092B-C50C-407E-A947-70E740481C1C}">
                <a14:useLocalDpi xmlns:a14="http://schemas.microsoft.com/office/drawing/2010/main" val="0"/>
              </a:ext>
            </a:extLst>
          </a:blip>
          <a:srcRect l="67968" t="7080" r="18755" b="72489"/>
          <a:stretch/>
        </p:blipFill>
        <p:spPr>
          <a:xfrm>
            <a:off x="1854540" y="3573016"/>
            <a:ext cx="641060" cy="720034"/>
          </a:xfrm>
          <a:prstGeom prst="rect">
            <a:avLst/>
          </a:prstGeom>
        </p:spPr>
      </p:pic>
      <p:pic>
        <p:nvPicPr>
          <p:cNvPr id="33"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6">
            <a:extLst>
              <a:ext uri="{28A0092B-C50C-407E-A947-70E740481C1C}">
                <a14:useLocalDpi xmlns:a14="http://schemas.microsoft.com/office/drawing/2010/main" val="0"/>
              </a:ext>
            </a:extLst>
          </a:blip>
          <a:srcRect l="34058" t="34823" r="49339" b="44390"/>
          <a:stretch/>
        </p:blipFill>
        <p:spPr>
          <a:xfrm>
            <a:off x="1802673" y="2357572"/>
            <a:ext cx="744794" cy="680639"/>
          </a:xfrm>
          <a:prstGeom prst="rect">
            <a:avLst/>
          </a:prstGeom>
        </p:spPr>
      </p:pic>
    </p:spTree>
    <p:extLst>
      <p:ext uri="{BB962C8B-B14F-4D97-AF65-F5344CB8AC3E}">
        <p14:creationId xmlns:p14="http://schemas.microsoft.com/office/powerpoint/2010/main" val="96796202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07740" y="1369229"/>
            <a:ext cx="11809312" cy="5016758"/>
          </a:xfrm>
          <a:prstGeom prst="rect">
            <a:avLst/>
          </a:prstGeom>
        </p:spPr>
        <p:txBody>
          <a:bodyPr wrap="square">
            <a:spAutoFit/>
          </a:bodyPr>
          <a:lstStyle/>
          <a:p>
            <a:pPr algn="just"/>
            <a:r>
              <a:rPr lang="pt-BR" sz="2000" dirty="0">
                <a:latin typeface="+mn-lt"/>
              </a:rPr>
              <a:t>§ 5º Para o titular do cargo de professor que comprovar </a:t>
            </a:r>
            <a:r>
              <a:rPr lang="pt-BR" sz="2000" dirty="0" smtClean="0">
                <a:latin typeface="+mn-lt"/>
              </a:rPr>
              <a:t>exclusivamente tempo </a:t>
            </a:r>
            <a:r>
              <a:rPr lang="pt-BR" sz="2000" dirty="0">
                <a:latin typeface="+mn-lt"/>
              </a:rPr>
              <a:t>de efetivo exercício das funções de magistério na educação infantil e no </a:t>
            </a:r>
            <a:r>
              <a:rPr lang="pt-BR" sz="2000" dirty="0" smtClean="0">
                <a:latin typeface="+mn-lt"/>
              </a:rPr>
              <a:t>ensino fundamental </a:t>
            </a:r>
            <a:r>
              <a:rPr lang="pt-BR" sz="2000" dirty="0">
                <a:latin typeface="+mn-lt"/>
              </a:rPr>
              <a:t>e médio, os requisitos de idade e tempo de contribuição de que tratam </a:t>
            </a:r>
            <a:r>
              <a:rPr lang="pt-BR" sz="2000" dirty="0" smtClean="0">
                <a:latin typeface="+mn-lt"/>
              </a:rPr>
              <a:t>os incisos </a:t>
            </a:r>
            <a:r>
              <a:rPr lang="pt-BR" sz="2000" dirty="0">
                <a:latin typeface="+mn-lt"/>
              </a:rPr>
              <a:t>I e II do caput, de idade de que trata o § 1º e o somatório da idade e do tempo </a:t>
            </a:r>
            <a:r>
              <a:rPr lang="pt-BR" sz="2000" dirty="0" smtClean="0">
                <a:latin typeface="+mn-lt"/>
              </a:rPr>
              <a:t>de contribuição</a:t>
            </a:r>
            <a:r>
              <a:rPr lang="pt-BR" sz="2000" dirty="0">
                <a:latin typeface="+mn-lt"/>
              </a:rPr>
              <a:t>, incluídas as frações serão:</a:t>
            </a:r>
          </a:p>
          <a:p>
            <a:pPr algn="just"/>
            <a:r>
              <a:rPr lang="pt-BR" sz="2000" dirty="0">
                <a:latin typeface="+mn-lt"/>
              </a:rPr>
              <a:t>I - cinquenta e um anos de idade, se mulher, e cinquenta e seis anos de idade</a:t>
            </a:r>
            <a:r>
              <a:rPr lang="pt-BR" sz="2000" dirty="0" smtClean="0">
                <a:latin typeface="+mn-lt"/>
              </a:rPr>
              <a:t>, se </a:t>
            </a:r>
            <a:r>
              <a:rPr lang="pt-BR" sz="2000" dirty="0">
                <a:latin typeface="+mn-lt"/>
              </a:rPr>
              <a:t>homem</a:t>
            </a:r>
            <a:r>
              <a:rPr lang="pt-BR" sz="2000" strike="sngStrike" dirty="0">
                <a:solidFill>
                  <a:srgbClr val="FF0000"/>
                </a:solidFill>
                <a:latin typeface="+mn-lt"/>
              </a:rPr>
              <a:t>, na data de promulgação desta Emenda à Constituição</a:t>
            </a:r>
            <a:r>
              <a:rPr lang="pt-BR" sz="2000" dirty="0" smtClean="0">
                <a:latin typeface="+mn-lt"/>
              </a:rPr>
              <a:t>; </a:t>
            </a:r>
          </a:p>
          <a:p>
            <a:pPr algn="just"/>
            <a:r>
              <a:rPr lang="pt-BR" sz="2000" dirty="0" smtClean="0">
                <a:latin typeface="+mn-lt"/>
              </a:rPr>
              <a:t>II </a:t>
            </a:r>
            <a:r>
              <a:rPr lang="pt-BR" sz="2000" dirty="0">
                <a:latin typeface="+mn-lt"/>
              </a:rPr>
              <a:t>- vinte e cinco anos de contribuição, se mulher, e trinta anos </a:t>
            </a:r>
            <a:r>
              <a:rPr lang="pt-BR" sz="2000" dirty="0" smtClean="0">
                <a:latin typeface="+mn-lt"/>
              </a:rPr>
              <a:t>de contribuição</a:t>
            </a:r>
            <a:r>
              <a:rPr lang="pt-BR" sz="2000" dirty="0">
                <a:latin typeface="+mn-lt"/>
              </a:rPr>
              <a:t>, se homem</a:t>
            </a:r>
            <a:r>
              <a:rPr lang="pt-BR" sz="2000" strike="sngStrike" dirty="0">
                <a:solidFill>
                  <a:srgbClr val="FF0000"/>
                </a:solidFill>
                <a:latin typeface="+mn-lt"/>
              </a:rPr>
              <a:t>, na data de promulgação desta Emenda à Constituição</a:t>
            </a:r>
            <a:r>
              <a:rPr lang="pt-BR" sz="2000" dirty="0">
                <a:latin typeface="+mn-lt"/>
              </a:rPr>
              <a:t>; </a:t>
            </a:r>
            <a:r>
              <a:rPr lang="pt-BR" sz="2000" dirty="0" smtClean="0">
                <a:latin typeface="+mn-lt"/>
              </a:rPr>
              <a:t>e </a:t>
            </a:r>
            <a:endParaRPr lang="pt-BR" sz="2000" dirty="0">
              <a:latin typeface="+mn-lt"/>
            </a:endParaRPr>
          </a:p>
          <a:p>
            <a:pPr algn="just"/>
            <a:r>
              <a:rPr lang="pt-BR" sz="2000" dirty="0">
                <a:latin typeface="+mn-lt"/>
              </a:rPr>
              <a:t>III - cinquenta e dois anos de idade, se mulher, e cinquenta e sete anos </a:t>
            </a:r>
            <a:r>
              <a:rPr lang="pt-BR" sz="2000" dirty="0" smtClean="0">
                <a:latin typeface="+mn-lt"/>
              </a:rPr>
              <a:t>de idade</a:t>
            </a:r>
            <a:r>
              <a:rPr lang="pt-BR" sz="2000" dirty="0">
                <a:latin typeface="+mn-lt"/>
              </a:rPr>
              <a:t>, se homem, a partir de 1º de janeiro de 2022.</a:t>
            </a:r>
          </a:p>
          <a:p>
            <a:pPr algn="just"/>
            <a:r>
              <a:rPr lang="pt-BR" sz="2000" dirty="0">
                <a:latin typeface="+mn-lt"/>
              </a:rPr>
              <a:t>§ 6º O somatório da idade e do tempo de contribuição de que trata o inciso </a:t>
            </a:r>
            <a:r>
              <a:rPr lang="pt-BR" sz="2000" dirty="0" smtClean="0">
                <a:latin typeface="+mn-lt"/>
              </a:rPr>
              <a:t>V do </a:t>
            </a:r>
            <a:r>
              <a:rPr lang="pt-BR" sz="2000" dirty="0">
                <a:latin typeface="+mn-lt"/>
              </a:rPr>
              <a:t>caput para as pessoas a que se refere o § 5º, incluídas as frações, será equivalente a</a:t>
            </a:r>
            <a:r>
              <a:rPr lang="pt-BR" sz="2000" dirty="0" smtClean="0">
                <a:latin typeface="+mn-lt"/>
              </a:rPr>
              <a:t>: </a:t>
            </a:r>
          </a:p>
          <a:p>
            <a:pPr algn="just"/>
            <a:r>
              <a:rPr lang="pt-BR" sz="2000" dirty="0" smtClean="0">
                <a:latin typeface="+mn-lt"/>
              </a:rPr>
              <a:t>I - oitenta e um pontos, se mulher, e noventa e um pontos, se homem, </a:t>
            </a:r>
            <a:r>
              <a:rPr lang="pt-BR" sz="2000" strike="sngStrike" dirty="0" smtClean="0">
                <a:solidFill>
                  <a:srgbClr val="FF0000"/>
                </a:solidFill>
                <a:latin typeface="+mn-lt"/>
              </a:rPr>
              <a:t>na data </a:t>
            </a:r>
            <a:r>
              <a:rPr lang="pt-BR" sz="2000" strike="sngStrike" dirty="0">
                <a:solidFill>
                  <a:srgbClr val="FF0000"/>
                </a:solidFill>
                <a:latin typeface="+mn-lt"/>
              </a:rPr>
              <a:t>de promulgação desta Emenda à Constituição</a:t>
            </a:r>
            <a:r>
              <a:rPr lang="pt-BR" sz="2000" dirty="0">
                <a:latin typeface="+mn-lt"/>
              </a:rPr>
              <a:t>; e</a:t>
            </a:r>
          </a:p>
          <a:p>
            <a:pPr algn="just"/>
            <a:r>
              <a:rPr lang="pt-BR" sz="2000" dirty="0">
                <a:latin typeface="+mn-lt"/>
              </a:rPr>
              <a:t>II - a partir de 1º de janeiro de 2020, será aplicado o acréscimo de um ponto</a:t>
            </a:r>
            <a:r>
              <a:rPr lang="pt-BR" sz="2000" dirty="0" smtClean="0">
                <a:latin typeface="+mn-lt"/>
              </a:rPr>
              <a:t>, até </a:t>
            </a:r>
            <a:r>
              <a:rPr lang="pt-BR" sz="2000" dirty="0">
                <a:latin typeface="+mn-lt"/>
              </a:rPr>
              <a:t>atingir o limite de noventa e cinco pontos, se mulher, e de cem pontos, se homem</a:t>
            </a:r>
            <a:r>
              <a:rPr lang="pt-BR" sz="2000" dirty="0" smtClean="0">
                <a:latin typeface="+mn-lt"/>
              </a:rPr>
              <a:t>, observado </a:t>
            </a:r>
            <a:r>
              <a:rPr lang="pt-BR" sz="2000" dirty="0">
                <a:latin typeface="+mn-lt"/>
              </a:rPr>
              <a:t>o disposto no § 3º.</a:t>
            </a:r>
          </a:p>
        </p:txBody>
      </p:sp>
      <p:sp>
        <p:nvSpPr>
          <p:cNvPr id="10" name="Retângulo 9"/>
          <p:cNvSpPr/>
          <p:nvPr/>
        </p:nvSpPr>
        <p:spPr>
          <a:xfrm>
            <a:off x="207740" y="1132539"/>
            <a:ext cx="11809312" cy="5253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de cantos arredondados 10"/>
          <p:cNvSpPr/>
          <p:nvPr/>
        </p:nvSpPr>
        <p:spPr>
          <a:xfrm>
            <a:off x="315752" y="836712"/>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p:cNvSpPr txBox="1"/>
          <p:nvPr/>
        </p:nvSpPr>
        <p:spPr>
          <a:xfrm>
            <a:off x="315752" y="836712"/>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12461887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63352" y="2492896"/>
            <a:ext cx="11809312"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219706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219706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46956" y="2629117"/>
            <a:ext cx="11809312" cy="1631216"/>
          </a:xfrm>
          <a:prstGeom prst="rect">
            <a:avLst/>
          </a:prstGeom>
        </p:spPr>
        <p:txBody>
          <a:bodyPr wrap="square">
            <a:spAutoFit/>
          </a:bodyPr>
          <a:lstStyle/>
          <a:p>
            <a:pPr algn="just"/>
            <a:r>
              <a:rPr lang="pt-BR" sz="2000" dirty="0">
                <a:latin typeface="+mn-lt"/>
              </a:rPr>
              <a:t>Art. 4º Ressalvado o direito de opção à aposentadoria pelas </a:t>
            </a:r>
            <a:r>
              <a:rPr lang="pt-BR" sz="2000" dirty="0" smtClean="0">
                <a:latin typeface="+mn-lt"/>
              </a:rPr>
              <a:t>normas estabelecidas </a:t>
            </a:r>
            <a:r>
              <a:rPr lang="pt-BR" sz="2000" dirty="0">
                <a:latin typeface="+mn-lt"/>
              </a:rPr>
              <a:t>na lei complementar a que se refere o § 1º do art. 40 da Constituição, </a:t>
            </a:r>
            <a:r>
              <a:rPr lang="pt-BR" sz="2000" dirty="0" smtClean="0">
                <a:latin typeface="+mn-lt"/>
              </a:rPr>
              <a:t>o policial </a:t>
            </a:r>
            <a:r>
              <a:rPr lang="pt-BR" sz="2000" dirty="0">
                <a:latin typeface="+mn-lt"/>
              </a:rPr>
              <a:t>dos órgãos a que se referem o inciso IV do caput do art. 51, o inciso XIII do caput </a:t>
            </a:r>
            <a:r>
              <a:rPr lang="pt-BR" sz="2000" dirty="0" smtClean="0">
                <a:latin typeface="+mn-lt"/>
              </a:rPr>
              <a:t>do art</a:t>
            </a:r>
            <a:r>
              <a:rPr lang="pt-BR" sz="2000" dirty="0">
                <a:latin typeface="+mn-lt"/>
              </a:rPr>
              <a:t>. 52 e os incisos I a IV do caput do art. 144 da Constituição que tenha ingressado em</a:t>
            </a:r>
          </a:p>
          <a:p>
            <a:pPr algn="just"/>
            <a:r>
              <a:rPr lang="pt-BR" sz="2000" dirty="0">
                <a:latin typeface="+mn-lt"/>
              </a:rPr>
              <a:t>carreira policial até a data de promulgação desta Emenda à Constituição poderá </a:t>
            </a:r>
            <a:r>
              <a:rPr lang="pt-BR" sz="2000" dirty="0" smtClean="0">
                <a:latin typeface="+mn-lt"/>
              </a:rPr>
              <a:t>aposentar-se </a:t>
            </a:r>
            <a:r>
              <a:rPr lang="pt-BR" sz="2000" dirty="0">
                <a:latin typeface="+mn-lt"/>
              </a:rPr>
              <a:t>voluntariamente quando preencher, cumulativamente, os seguintes requisitos</a:t>
            </a:r>
            <a:r>
              <a:rPr lang="pt-BR" sz="2000" dirty="0" smtClean="0">
                <a:latin typeface="+mn-lt"/>
              </a:rPr>
              <a:t>: </a:t>
            </a:r>
          </a:p>
        </p:txBody>
      </p:sp>
      <p:sp>
        <p:nvSpPr>
          <p:cNvPr id="10" name="CaixaDeTexto 9"/>
          <p:cNvSpPr txBox="1"/>
          <p:nvPr/>
        </p:nvSpPr>
        <p:spPr>
          <a:xfrm>
            <a:off x="-1" y="692696"/>
            <a:ext cx="9840417" cy="584775"/>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Transição dos servidores policiais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50488577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92696"/>
            <a:ext cx="8915400" cy="584775"/>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policiais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pic>
        <p:nvPicPr>
          <p:cNvPr id="4"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36193" t="62988" r="51250" b="13634"/>
          <a:stretch/>
        </p:blipFill>
        <p:spPr>
          <a:xfrm>
            <a:off x="1643463" y="2887203"/>
            <a:ext cx="606172" cy="823880"/>
          </a:xfrm>
          <a:prstGeom prst="rect">
            <a:avLst/>
          </a:prstGeom>
        </p:spPr>
      </p:pic>
      <p:pic>
        <p:nvPicPr>
          <p:cNvPr id="6"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81225" t="62490" r="2008" b="13499"/>
          <a:stretch/>
        </p:blipFill>
        <p:spPr>
          <a:xfrm>
            <a:off x="1559496" y="2370486"/>
            <a:ext cx="652040" cy="681541"/>
          </a:xfrm>
          <a:prstGeom prst="rect">
            <a:avLst/>
          </a:prstGeom>
        </p:spPr>
      </p:pic>
      <p:graphicFrame>
        <p:nvGraphicFramePr>
          <p:cNvPr id="1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089519739"/>
              </p:ext>
            </p:extLst>
          </p:nvPr>
        </p:nvGraphicFramePr>
        <p:xfrm>
          <a:off x="623392" y="1844824"/>
          <a:ext cx="5040559" cy="1830858"/>
        </p:xfrm>
        <a:graphic>
          <a:graphicData uri="http://schemas.openxmlformats.org/drawingml/2006/table">
            <a:tbl>
              <a:tblPr firstRow="1" bandRow="1">
                <a:tableStyleId>{F5AB1C69-6EDB-4FF4-983F-18BD219EF322}</a:tableStyleId>
              </a:tblPr>
              <a:tblGrid>
                <a:gridCol w="902311">
                  <a:extLst>
                    <a:ext uri="{9D8B030D-6E8A-4147-A177-3AD203B41FA5}">
                      <a16:colId xmlns="" xmlns:a16="http://schemas.microsoft.com/office/drawing/2014/main" val="20000"/>
                    </a:ext>
                  </a:extLst>
                </a:gridCol>
                <a:gridCol w="734049">
                  <a:extLst>
                    <a:ext uri="{9D8B030D-6E8A-4147-A177-3AD203B41FA5}">
                      <a16:colId xmlns="" xmlns:a16="http://schemas.microsoft.com/office/drawing/2014/main" val="20001"/>
                    </a:ext>
                  </a:extLst>
                </a:gridCol>
                <a:gridCol w="935063">
                  <a:extLst>
                    <a:ext uri="{9D8B030D-6E8A-4147-A177-3AD203B41FA5}">
                      <a16:colId xmlns="" xmlns:a16="http://schemas.microsoft.com/office/drawing/2014/main" val="20002"/>
                    </a:ext>
                  </a:extLst>
                </a:gridCol>
                <a:gridCol w="1246750">
                  <a:extLst>
                    <a:ext uri="{9D8B030D-6E8A-4147-A177-3AD203B41FA5}">
                      <a16:colId xmlns="" xmlns:a16="http://schemas.microsoft.com/office/drawing/2014/main" val="20003"/>
                    </a:ext>
                  </a:extLst>
                </a:gridCol>
                <a:gridCol w="1222386">
                  <a:extLst>
                    <a:ext uri="{9D8B030D-6E8A-4147-A177-3AD203B41FA5}">
                      <a16:colId xmlns="" xmlns:a16="http://schemas.microsoft.com/office/drawing/2014/main" val="1854705044"/>
                    </a:ext>
                  </a:extLst>
                </a:gridCol>
              </a:tblGrid>
              <a:tr h="4087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kern="1200" dirty="0">
                          <a:solidFill>
                            <a:schemeClr val="bg1"/>
                          </a:solidFill>
                          <a:latin typeface="Calibri"/>
                          <a:ea typeface="+mn-ea"/>
                          <a:cs typeface="Calibri"/>
                        </a:rPr>
                        <a:t>Classe</a:t>
                      </a:r>
                      <a:endParaRPr lang="pt-BR" sz="1600" b="1" kern="1200" baseline="30000" dirty="0">
                        <a:solidFill>
                          <a:schemeClr val="bg1"/>
                        </a:solidFill>
                        <a:latin typeface="Calibri"/>
                        <a:ea typeface="+mn-ea"/>
                        <a:cs typeface="Calibri"/>
                      </a:endParaRPr>
                    </a:p>
                  </a:txBody>
                  <a:tcPr marL="68580" marR="68580" anchor="ctr">
                    <a:lnL w="12700" cap="flat" cmpd="sng" algn="ctr">
                      <a:solidFill>
                        <a:srgbClr val="AFABAB"/>
                      </a:solidFill>
                      <a:prstDash val="sysDot"/>
                      <a:round/>
                      <a:headEnd type="none" w="med" len="med"/>
                      <a:tailEnd type="none" w="med" len="med"/>
                    </a:lnL>
                    <a:lnR w="12700" cap="flat" cmpd="sng" algn="ctr">
                      <a:solidFill>
                        <a:srgbClr val="FFFFFF"/>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pPr algn="ctr"/>
                      <a:endParaRPr lang="pt-BR" sz="2000" b="1" kern="1200" baseline="3000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tc>
                  <a:txBody>
                    <a:bodyPr/>
                    <a:lstStyle/>
                    <a:p>
                      <a:pPr algn="ctr"/>
                      <a:r>
                        <a:rPr lang="pt-BR" sz="1600" b="1" kern="1200" dirty="0">
                          <a:solidFill>
                            <a:schemeClr val="bg1"/>
                          </a:solidFill>
                          <a:latin typeface="Calibri"/>
                          <a:ea typeface="+mn-ea"/>
                          <a:cs typeface="Calibri"/>
                        </a:rPr>
                        <a:t>Idade </a:t>
                      </a:r>
                    </a:p>
                    <a:p>
                      <a:pPr algn="ctr"/>
                      <a:r>
                        <a:rPr lang="pt-BR" sz="1600" b="1" kern="1200" dirty="0">
                          <a:solidFill>
                            <a:schemeClr val="bg1"/>
                          </a:solidFill>
                          <a:latin typeface="Calibri"/>
                          <a:ea typeface="+mn-ea"/>
                          <a:cs typeface="Calibri"/>
                        </a:rPr>
                        <a:t>Mínima</a:t>
                      </a:r>
                      <a:endParaRPr lang="pt-BR" sz="1600" b="1" kern="1200" baseline="30000" dirty="0">
                        <a:solidFill>
                          <a:schemeClr val="bg1"/>
                        </a:solidFill>
                        <a:latin typeface="Calibri"/>
                        <a:ea typeface="+mn-ea"/>
                        <a:cs typeface="Calibri"/>
                      </a:endParaRPr>
                    </a:p>
                  </a:txBody>
                  <a:tcPr marL="68580" marR="68580" anchor="ctr">
                    <a:lnL w="12700" cap="flat" cmpd="sng" algn="ctr">
                      <a:solidFill>
                        <a:srgbClr val="FFFFFF"/>
                      </a:solidFill>
                      <a:prstDash val="sysDot"/>
                      <a:round/>
                      <a:headEnd type="none" w="med" len="med"/>
                      <a:tailEnd type="none" w="med" len="med"/>
                    </a:lnL>
                    <a:lnR w="12700" cap="flat" cmpd="sng" algn="ctr">
                      <a:solidFill>
                        <a:srgbClr val="FFFFFF"/>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marL="0" marR="0" indent="0" algn="ctr" defTabSz="713232" rtl="0" eaLnBrk="1" fontAlgn="auto" latinLnBrk="0" hangingPunct="1">
                        <a:lnSpc>
                          <a:spcPct val="100000"/>
                        </a:lnSpc>
                        <a:spcBef>
                          <a:spcPts val="0"/>
                        </a:spcBef>
                        <a:spcAft>
                          <a:spcPts val="0"/>
                        </a:spcAft>
                        <a:buClrTx/>
                        <a:buSzTx/>
                        <a:buFontTx/>
                        <a:buNone/>
                        <a:tabLst/>
                        <a:defRPr/>
                      </a:pPr>
                      <a:r>
                        <a:rPr lang="pt-BR" sz="1600" b="1" kern="1200" dirty="0">
                          <a:solidFill>
                            <a:schemeClr val="bg1"/>
                          </a:solidFill>
                          <a:latin typeface="+mn-lt"/>
                          <a:ea typeface="+mn-ea"/>
                          <a:cs typeface="Calibri"/>
                        </a:rPr>
                        <a:t>Tempo de Contribuição</a:t>
                      </a:r>
                      <a:r>
                        <a:rPr lang="pt-BR" sz="1600" b="1" kern="1200" baseline="30000" dirty="0">
                          <a:solidFill>
                            <a:schemeClr val="bg1"/>
                          </a:solidFill>
                          <a:latin typeface="+mn-lt"/>
                          <a:ea typeface="+mn-ea"/>
                          <a:cs typeface="Calibri"/>
                        </a:rPr>
                        <a:t> </a:t>
                      </a:r>
                    </a:p>
                  </a:txBody>
                  <a:tcPr marL="68580" marR="68580" anchor="ctr">
                    <a:lnL w="12700" cap="flat" cmpd="sng" algn="ctr">
                      <a:solidFill>
                        <a:srgbClr val="FFFFFF"/>
                      </a:solidFill>
                      <a:prstDash val="sysDot"/>
                      <a:round/>
                      <a:headEnd type="none" w="med" len="med"/>
                      <a:tailEnd type="none" w="med" len="med"/>
                    </a:lnL>
                    <a:lnR w="12700" cap="flat" cmpd="sng" algn="ctr">
                      <a:solidFill>
                        <a:srgbClr val="FFFFFF"/>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marL="0" marR="0" indent="0" algn="ctr" defTabSz="713232" rtl="0" eaLnBrk="1" fontAlgn="auto" latinLnBrk="0" hangingPunct="1">
                        <a:lnSpc>
                          <a:spcPct val="100000"/>
                        </a:lnSpc>
                        <a:spcBef>
                          <a:spcPts val="0"/>
                        </a:spcBef>
                        <a:spcAft>
                          <a:spcPts val="0"/>
                        </a:spcAft>
                        <a:buClrTx/>
                        <a:buSzTx/>
                        <a:buFontTx/>
                        <a:buNone/>
                        <a:tabLst/>
                        <a:defRPr/>
                      </a:pPr>
                      <a:r>
                        <a:rPr lang="pt-BR" sz="1600" b="1" kern="1200" dirty="0">
                          <a:solidFill>
                            <a:schemeClr val="bg1"/>
                          </a:solidFill>
                          <a:latin typeface="+mn-lt"/>
                          <a:ea typeface="+mn-ea"/>
                          <a:cs typeface="Calibri"/>
                        </a:rPr>
                        <a:t>Tempo de </a:t>
                      </a:r>
                      <a:r>
                        <a:rPr lang="pt-BR" sz="1600" b="1" kern="1200" dirty="0" smtClean="0">
                          <a:solidFill>
                            <a:schemeClr val="bg1"/>
                          </a:solidFill>
                          <a:latin typeface="+mn-lt"/>
                          <a:ea typeface="+mn-ea"/>
                          <a:cs typeface="Calibri"/>
                        </a:rPr>
                        <a:t>Exercício *</a:t>
                      </a:r>
                      <a:endParaRPr lang="pt-BR" sz="1600" b="1" kern="1200" baseline="30000" dirty="0">
                        <a:solidFill>
                          <a:schemeClr val="bg1"/>
                        </a:solidFill>
                        <a:latin typeface="+mn-lt"/>
                        <a:ea typeface="+mn-ea"/>
                        <a:cs typeface="Calibri"/>
                      </a:endParaRPr>
                    </a:p>
                  </a:txBody>
                  <a:tcPr marL="68580" marR="68580" anchor="ctr">
                    <a:lnL w="12700" cap="flat" cmpd="sng" algn="ctr">
                      <a:solidFill>
                        <a:srgbClr val="FFFFFF"/>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633461">
                <a:tc rowSpan="2">
                  <a:txBody>
                    <a:bodyPr/>
                    <a:lstStyle/>
                    <a:p>
                      <a:pPr marL="0" marR="0" indent="0" algn="ctr" defTabSz="713232" rtl="0" eaLnBrk="1" fontAlgn="auto" latinLnBrk="0" hangingPunct="1">
                        <a:lnSpc>
                          <a:spcPct val="100000"/>
                        </a:lnSpc>
                        <a:spcBef>
                          <a:spcPts val="0"/>
                        </a:spcBef>
                        <a:spcAft>
                          <a:spcPts val="0"/>
                        </a:spcAft>
                        <a:buClrTx/>
                        <a:buSzTx/>
                        <a:buFontTx/>
                        <a:buNone/>
                        <a:tabLst/>
                        <a:defRPr/>
                      </a:pPr>
                      <a:r>
                        <a:rPr lang="pt-BR" sz="1600" b="1" kern="1200" dirty="0">
                          <a:solidFill>
                            <a:srgbClr val="595959"/>
                          </a:solidFill>
                          <a:latin typeface="+mn-lt"/>
                          <a:ea typeface="+mn-ea"/>
                          <a:cs typeface="Calibri"/>
                        </a:rPr>
                        <a:t>Policiais</a:t>
                      </a: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600" b="1" kern="1200" dirty="0">
                        <a:solidFill>
                          <a:schemeClr val="tx1"/>
                        </a:solidFill>
                        <a:latin typeface="Calibri"/>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pt-BR" sz="1600" b="0" kern="1200" dirty="0">
                          <a:solidFill>
                            <a:srgbClr val="595959"/>
                          </a:solidFill>
                          <a:latin typeface="Calibri"/>
                          <a:ea typeface="+mn-ea"/>
                          <a:cs typeface="Calibri"/>
                        </a:rPr>
                        <a:t>55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0" kern="1200" dirty="0">
                          <a:solidFill>
                            <a:srgbClr val="595959"/>
                          </a:solidFill>
                          <a:latin typeface="Calibri"/>
                          <a:ea typeface="+mn-ea"/>
                          <a:cs typeface="Calibri"/>
                        </a:rPr>
                        <a:t>30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0" kern="1200" dirty="0">
                          <a:solidFill>
                            <a:srgbClr val="595959"/>
                          </a:solidFill>
                          <a:latin typeface="Calibri"/>
                          <a:ea typeface="+mn-ea"/>
                          <a:cs typeface="Calibri"/>
                        </a:rPr>
                        <a:t>20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618277">
                <a:tc vMerge="1">
                  <a:txBody>
                    <a:bodyPr/>
                    <a:lstStyle/>
                    <a:p>
                      <a:endParaRPr lang="en-US"/>
                    </a:p>
                  </a:txBody>
                  <a:tcPr/>
                </a:tc>
                <a:tc>
                  <a:txBody>
                    <a:bodyPr/>
                    <a:lstStyle/>
                    <a:p>
                      <a:endParaRPr lang="en-US" sz="1600" dirty="0"/>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pt-BR" sz="2400" b="0" kern="1200" dirty="0">
                        <a:solidFill>
                          <a:schemeClr val="tx1"/>
                        </a:solidFill>
                        <a:latin typeface="Calibri (corpo)"/>
                        <a:ea typeface="+mn-ea"/>
                        <a:cs typeface="Arial" panose="020B0604020202020204" pitchFamily="34" charset="0"/>
                      </a:endParaRPr>
                    </a:p>
                  </a:txBody>
                  <a:tcPr anchor="ctr"/>
                </a:tc>
                <a:tc>
                  <a:txBody>
                    <a:bodyPr/>
                    <a:lstStyle/>
                    <a:p>
                      <a:pPr algn="ctr"/>
                      <a:r>
                        <a:rPr lang="pt-BR" sz="1600" b="0" kern="1200" dirty="0">
                          <a:solidFill>
                            <a:srgbClr val="595959"/>
                          </a:solidFill>
                          <a:latin typeface="Calibri"/>
                          <a:ea typeface="+mn-ea"/>
                          <a:cs typeface="Calibri"/>
                        </a:rPr>
                        <a:t>25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0" kern="1200" dirty="0">
                          <a:solidFill>
                            <a:srgbClr val="595959"/>
                          </a:solidFill>
                          <a:latin typeface="Calibri"/>
                          <a:ea typeface="+mn-ea"/>
                          <a:cs typeface="Calibri"/>
                        </a:rPr>
                        <a:t>15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24"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512524782"/>
              </p:ext>
            </p:extLst>
          </p:nvPr>
        </p:nvGraphicFramePr>
        <p:xfrm>
          <a:off x="1659660" y="5085184"/>
          <a:ext cx="8286271" cy="1669590"/>
        </p:xfrm>
        <a:graphic>
          <a:graphicData uri="http://schemas.openxmlformats.org/drawingml/2006/table">
            <a:tbl>
              <a:tblPr firstRow="1" bandRow="1">
                <a:tableStyleId>{F5AB1C69-6EDB-4FF4-983F-18BD219EF322}</a:tableStyleId>
              </a:tblPr>
              <a:tblGrid>
                <a:gridCol w="2665756">
                  <a:extLst>
                    <a:ext uri="{9D8B030D-6E8A-4147-A177-3AD203B41FA5}">
                      <a16:colId xmlns="" xmlns:a16="http://schemas.microsoft.com/office/drawing/2014/main" val="20000"/>
                    </a:ext>
                  </a:extLst>
                </a:gridCol>
                <a:gridCol w="5620515">
                  <a:extLst>
                    <a:ext uri="{9D8B030D-6E8A-4147-A177-3AD203B41FA5}">
                      <a16:colId xmlns="" xmlns:a16="http://schemas.microsoft.com/office/drawing/2014/main" val="1854705044"/>
                    </a:ext>
                  </a:extLst>
                </a:gridCol>
              </a:tblGrid>
              <a:tr h="31059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bg1"/>
                          </a:solidFill>
                          <a:effectLst/>
                          <a:latin typeface="+mn-lt"/>
                          <a:cs typeface="Arial" charset="0"/>
                        </a:rPr>
                        <a:t>Regra de Cálculo de Benefício</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endParaRPr lang="pt-B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extLst>
                  <a:ext uri="{0D108BD9-81ED-4DB2-BD59-A6C34878D82A}">
                    <a16:rowId xmlns="" xmlns:a16="http://schemas.microsoft.com/office/drawing/2014/main" val="3764037998"/>
                  </a:ext>
                </a:extLst>
              </a:tr>
              <a:tr h="491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latin typeface="+mn-lt"/>
                          <a:cs typeface="Calibri"/>
                        </a:rPr>
                        <a:t>Ingresso até </a:t>
                      </a:r>
                      <a:r>
                        <a:rPr kumimoji="0" lang="pt-BR" sz="1600" b="1" i="0" u="none" strike="noStrike" cap="none" normalizeH="0" baseline="0" dirty="0" smtClean="0">
                          <a:ln>
                            <a:noFill/>
                          </a:ln>
                          <a:solidFill>
                            <a:schemeClr val="tx1"/>
                          </a:solidFill>
                          <a:effectLst/>
                          <a:latin typeface="+mn-lt"/>
                          <a:cs typeface="Calibri"/>
                        </a:rPr>
                        <a:t>implementação da previdência complementar</a:t>
                      </a:r>
                      <a:endParaRPr kumimoji="0" lang="pt-BR" sz="1600" b="1"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mn-lt"/>
                          <a:cs typeface="Calibri"/>
                        </a:rPr>
                        <a:t>Mantida integralidade </a:t>
                      </a:r>
                      <a:r>
                        <a:rPr kumimoji="0" lang="pt-BR" sz="1800" b="0" i="0" u="none" strike="noStrike" cap="none" normalizeH="0" baseline="0" dirty="0" smtClean="0">
                          <a:ln>
                            <a:noFill/>
                          </a:ln>
                          <a:solidFill>
                            <a:schemeClr val="tx1"/>
                          </a:solidFill>
                          <a:effectLst/>
                          <a:latin typeface="+mn-lt"/>
                          <a:cs typeface="Calibri"/>
                        </a:rPr>
                        <a:t>para ambos os sexos.</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7247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600" b="1" i="0" u="none" strike="noStrike" cap="none" normalizeH="0" baseline="0" dirty="0" smtClean="0">
                          <a:ln>
                            <a:noFill/>
                          </a:ln>
                          <a:solidFill>
                            <a:schemeClr val="tx1"/>
                          </a:solidFill>
                          <a:effectLst/>
                          <a:latin typeface="+mn-lt"/>
                          <a:cs typeface="Calibri"/>
                        </a:rPr>
                        <a:t>Ingresso após implementação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mn-lt"/>
                          <a:cs typeface="Calibri"/>
                        </a:rPr>
                        <a:t>60% + 2% mesmo critério </a:t>
                      </a:r>
                      <a:r>
                        <a:rPr kumimoji="0" lang="pt-BR" sz="1800" b="0" i="0" u="none" strike="noStrike" cap="none" normalizeH="0" baseline="0" dirty="0">
                          <a:ln>
                            <a:noFill/>
                          </a:ln>
                          <a:solidFill>
                            <a:schemeClr val="tx1"/>
                          </a:solidFill>
                          <a:effectLst/>
                          <a:latin typeface="+mn-lt"/>
                          <a:cs typeface="Calibri"/>
                        </a:rPr>
                        <a:t>do RGPS (teto do RGPS aplicado após a criação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30"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172514171"/>
              </p:ext>
            </p:extLst>
          </p:nvPr>
        </p:nvGraphicFramePr>
        <p:xfrm>
          <a:off x="6096000" y="1800305"/>
          <a:ext cx="5436264" cy="3212871"/>
        </p:xfrm>
        <a:graphic>
          <a:graphicData uri="http://schemas.openxmlformats.org/drawingml/2006/table">
            <a:tbl>
              <a:tblPr firstRow="1" bandRow="1">
                <a:tableStyleId>{F5AB1C69-6EDB-4FF4-983F-18BD219EF322}</a:tableStyleId>
              </a:tblPr>
              <a:tblGrid>
                <a:gridCol w="5436264">
                  <a:extLst>
                    <a:ext uri="{9D8B030D-6E8A-4147-A177-3AD203B41FA5}">
                      <a16:colId xmlns="" xmlns:a16="http://schemas.microsoft.com/office/drawing/2014/main" val="1854705044"/>
                    </a:ext>
                  </a:extLst>
                </a:gridCol>
              </a:tblGrid>
              <a:tr h="555005">
                <a:tc>
                  <a:txBody>
                    <a:bodyPr/>
                    <a:lstStyle/>
                    <a:p>
                      <a:pPr algn="ctr"/>
                      <a:r>
                        <a:rPr lang="pt-BR" sz="1500" kern="1200" dirty="0" smtClean="0">
                          <a:latin typeface="+mn-lt"/>
                          <a:cs typeface="Calibri"/>
                        </a:rPr>
                        <a:t>Tempo de Exercício</a:t>
                      </a:r>
                      <a:r>
                        <a:rPr lang="pt-BR" sz="1500" kern="1200" baseline="0" dirty="0" smtClean="0">
                          <a:latin typeface="+mn-lt"/>
                          <a:cs typeface="Calibri"/>
                        </a:rPr>
                        <a:t> na atividade</a:t>
                      </a:r>
                      <a:endParaRPr lang="pt-BR" sz="15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65786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33" name="Retângulo 32"/>
          <p:cNvSpPr/>
          <p:nvPr/>
        </p:nvSpPr>
        <p:spPr>
          <a:xfrm>
            <a:off x="11316240" y="4251713"/>
            <a:ext cx="216024" cy="10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4" name="Gráfico 13"/>
          <p:cNvGraphicFramePr>
            <a:graphicFrameLocks/>
          </p:cNvGraphicFramePr>
          <p:nvPr>
            <p:extLst>
              <p:ext uri="{D42A27DB-BD31-4B8C-83A1-F6EECF244321}">
                <p14:modId xmlns:p14="http://schemas.microsoft.com/office/powerpoint/2010/main" val="2138040117"/>
              </p:ext>
            </p:extLst>
          </p:nvPr>
        </p:nvGraphicFramePr>
        <p:xfrm>
          <a:off x="6057900" y="2213765"/>
          <a:ext cx="558271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 descr="Resultado de imagem para homens e mulheres">
            <a:extLst>
              <a:ext uri="{FF2B5EF4-FFF2-40B4-BE49-F238E27FC236}">
                <a16:creationId xmlns:lc="http://schemas.openxmlformats.org/drawingml/2006/lockedCanvas" xmlns:a16="http://schemas.microsoft.com/office/drawing/2014/main" xmlns="" xmlns:cdr="http://schemas.openxmlformats.org/drawingml/2006/chartDrawing" xmlns:c="http://schemas.openxmlformats.org/drawingml/2006/chart" id="{2315538D-FAEF-4C59-8A8B-1DCE941395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8357" y="3523151"/>
            <a:ext cx="1187883" cy="84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7585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07740" y="1657261"/>
            <a:ext cx="11809312" cy="4093428"/>
          </a:xfrm>
          <a:prstGeom prst="rect">
            <a:avLst/>
          </a:prstGeom>
        </p:spPr>
        <p:txBody>
          <a:bodyPr wrap="square">
            <a:spAutoFit/>
          </a:bodyPr>
          <a:lstStyle/>
          <a:p>
            <a:pPr algn="just"/>
            <a:r>
              <a:rPr lang="pt-BR" sz="2000" dirty="0">
                <a:latin typeface="+mn-lt"/>
              </a:rPr>
              <a:t>I - cinquenta e cinco anos de idade, para ambos os sexos;</a:t>
            </a:r>
          </a:p>
          <a:p>
            <a:pPr algn="just"/>
            <a:r>
              <a:rPr lang="pt-BR" sz="2000" dirty="0">
                <a:latin typeface="+mn-lt"/>
              </a:rPr>
              <a:t>II - vinte e cinco anos de contribuição, se mulher, e trinta anos de contribuição</a:t>
            </a:r>
            <a:r>
              <a:rPr lang="pt-BR" sz="2000" dirty="0" smtClean="0">
                <a:latin typeface="+mn-lt"/>
              </a:rPr>
              <a:t>, se </a:t>
            </a:r>
            <a:r>
              <a:rPr lang="pt-BR" sz="2000" dirty="0">
                <a:latin typeface="+mn-lt"/>
              </a:rPr>
              <a:t>homem; e</a:t>
            </a:r>
          </a:p>
          <a:p>
            <a:pPr algn="just"/>
            <a:r>
              <a:rPr lang="pt-BR" sz="2000" dirty="0">
                <a:latin typeface="+mn-lt"/>
              </a:rPr>
              <a:t>III - quinze anos de exercício em cargo de natureza estritamente policial, </a:t>
            </a:r>
            <a:r>
              <a:rPr lang="pt-BR" sz="2000" dirty="0" smtClean="0">
                <a:latin typeface="+mn-lt"/>
              </a:rPr>
              <a:t>se mulher</a:t>
            </a:r>
            <a:r>
              <a:rPr lang="pt-BR" sz="2000" dirty="0">
                <a:latin typeface="+mn-lt"/>
              </a:rPr>
              <a:t>, e vinte anos, se homem.</a:t>
            </a:r>
          </a:p>
          <a:p>
            <a:pPr algn="just"/>
            <a:r>
              <a:rPr lang="pt-BR" sz="2000" dirty="0">
                <a:latin typeface="+mn-lt"/>
              </a:rPr>
              <a:t>§ 1º Lei complementar do Poder Executivo federal estabelecerá a </a:t>
            </a:r>
            <a:r>
              <a:rPr lang="pt-BR" sz="2000" dirty="0" smtClean="0">
                <a:latin typeface="+mn-lt"/>
              </a:rPr>
              <a:t>forma como </a:t>
            </a:r>
            <a:r>
              <a:rPr lang="pt-BR" sz="2000" dirty="0">
                <a:latin typeface="+mn-lt"/>
              </a:rPr>
              <a:t>a idade referida no inciso I do caput será ajustada, quando o aumento na </a:t>
            </a:r>
            <a:r>
              <a:rPr lang="pt-BR" sz="2000" dirty="0" smtClean="0">
                <a:latin typeface="+mn-lt"/>
              </a:rPr>
              <a:t>expectativa de </a:t>
            </a:r>
            <a:r>
              <a:rPr lang="pt-BR" sz="2000" dirty="0">
                <a:latin typeface="+mn-lt"/>
              </a:rPr>
              <a:t>sobrevida da população brasileira atingir os sessenta e cinco anos de idade.</a:t>
            </a:r>
          </a:p>
          <a:p>
            <a:pPr algn="just"/>
            <a:r>
              <a:rPr lang="pt-BR" sz="2000" dirty="0">
                <a:latin typeface="+mn-lt"/>
              </a:rPr>
              <a:t>§ 2º A partir de 1º de janeiro de 2020, o limite mínimo de atividade em </a:t>
            </a:r>
            <a:r>
              <a:rPr lang="pt-BR" sz="2000" dirty="0" smtClean="0">
                <a:latin typeface="+mn-lt"/>
              </a:rPr>
              <a:t>cargo de </a:t>
            </a:r>
            <a:r>
              <a:rPr lang="pt-BR" sz="2000" dirty="0">
                <a:latin typeface="+mn-lt"/>
              </a:rPr>
              <a:t>natureza estritamente policial a que se refere o inciso III do caput passará a ser </a:t>
            </a:r>
            <a:r>
              <a:rPr lang="pt-BR" sz="2000" dirty="0" smtClean="0">
                <a:latin typeface="+mn-lt"/>
              </a:rPr>
              <a:t>acrescido em </a:t>
            </a:r>
            <a:r>
              <a:rPr lang="pt-BR" sz="2000" dirty="0">
                <a:latin typeface="+mn-lt"/>
              </a:rPr>
              <a:t>um ano a cada dois anos de efetivo exercício, até atingir vinte anos para a mulher e </a:t>
            </a:r>
            <a:r>
              <a:rPr lang="pt-BR" sz="2000" dirty="0" smtClean="0">
                <a:latin typeface="+mn-lt"/>
              </a:rPr>
              <a:t>vinte e </a:t>
            </a:r>
            <a:r>
              <a:rPr lang="pt-BR" sz="2000" dirty="0">
                <a:latin typeface="+mn-lt"/>
              </a:rPr>
              <a:t>cinco anos para o homem</a:t>
            </a:r>
            <a:r>
              <a:rPr lang="pt-BR" sz="2000" dirty="0" smtClean="0">
                <a:latin typeface="+mn-lt"/>
              </a:rPr>
              <a:t>.</a:t>
            </a:r>
          </a:p>
          <a:p>
            <a:pPr algn="just"/>
            <a:r>
              <a:rPr lang="pt-BR" sz="2000" dirty="0" smtClean="0">
                <a:latin typeface="+mn-lt"/>
              </a:rPr>
              <a:t>........................................................................</a:t>
            </a:r>
          </a:p>
          <a:p>
            <a:pPr algn="just"/>
            <a:r>
              <a:rPr lang="pt-BR" sz="2000" dirty="0">
                <a:latin typeface="+mn-lt"/>
              </a:rPr>
              <a:t>§ 6º Exclusivamente para os fins do disposto no inciso III do caput, </a:t>
            </a:r>
            <a:r>
              <a:rPr lang="pt-BR" sz="2000" dirty="0" smtClean="0">
                <a:latin typeface="+mn-lt"/>
              </a:rPr>
              <a:t>serão considerados </a:t>
            </a:r>
            <a:r>
              <a:rPr lang="pt-BR" sz="2000" dirty="0">
                <a:latin typeface="+mn-lt"/>
              </a:rPr>
              <a:t>o tempo de atividade militar nas Forças Armadas, nas polícias militares e </a:t>
            </a:r>
            <a:r>
              <a:rPr lang="pt-BR" sz="2000" dirty="0" smtClean="0">
                <a:latin typeface="+mn-lt"/>
              </a:rPr>
              <a:t>nos corpos </a:t>
            </a:r>
            <a:r>
              <a:rPr lang="pt-BR" sz="2000" dirty="0">
                <a:latin typeface="+mn-lt"/>
              </a:rPr>
              <a:t>de bombeiros militares e o tempo de atividade como agente penitenciário </a:t>
            </a:r>
            <a:r>
              <a:rPr lang="pt-BR" sz="2000" dirty="0" smtClean="0">
                <a:latin typeface="+mn-lt"/>
              </a:rPr>
              <a:t>ou socioeducativo.</a:t>
            </a:r>
            <a:endParaRPr lang="pt-BR" sz="2000" dirty="0">
              <a:latin typeface="+mn-lt"/>
            </a:endParaRPr>
          </a:p>
        </p:txBody>
      </p:sp>
      <p:sp>
        <p:nvSpPr>
          <p:cNvPr id="10" name="Retângulo 9"/>
          <p:cNvSpPr/>
          <p:nvPr/>
        </p:nvSpPr>
        <p:spPr>
          <a:xfrm>
            <a:off x="207740" y="1420571"/>
            <a:ext cx="11809312" cy="44567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de cantos arredondados 10"/>
          <p:cNvSpPr/>
          <p:nvPr/>
        </p:nvSpPr>
        <p:spPr>
          <a:xfrm>
            <a:off x="315752" y="1124744"/>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p:cNvSpPr txBox="1"/>
          <p:nvPr/>
        </p:nvSpPr>
        <p:spPr>
          <a:xfrm>
            <a:off x="315752" y="1124744"/>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Tree>
    <p:extLst>
      <p:ext uri="{BB962C8B-B14F-4D97-AF65-F5344CB8AC3E}">
        <p14:creationId xmlns:p14="http://schemas.microsoft.com/office/powerpoint/2010/main" val="230094225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63352" y="2492896"/>
            <a:ext cx="11809312"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de cantos arredondados 6"/>
          <p:cNvSpPr/>
          <p:nvPr/>
        </p:nvSpPr>
        <p:spPr>
          <a:xfrm>
            <a:off x="371364" y="2197069"/>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71364" y="2197069"/>
            <a:ext cx="1944216" cy="400110"/>
          </a:xfrm>
          <a:prstGeom prst="rect">
            <a:avLst/>
          </a:prstGeom>
          <a:noFill/>
        </p:spPr>
        <p:txBody>
          <a:bodyPr wrap="square" rtlCol="0" anchor="ctr">
            <a:spAutoFit/>
          </a:bodyPr>
          <a:lstStyle/>
          <a:p>
            <a:pPr algn="ctr"/>
            <a:r>
              <a:rPr lang="pt-BR" sz="2000" b="1" dirty="0" smtClean="0">
                <a:solidFill>
                  <a:schemeClr val="bg1"/>
                </a:solidFill>
                <a:latin typeface="+mn-lt"/>
              </a:rPr>
              <a:t>Texto da PEC</a:t>
            </a:r>
            <a:endParaRPr lang="pt-BR" sz="2000" b="1" dirty="0">
              <a:solidFill>
                <a:schemeClr val="bg1"/>
              </a:solidFill>
              <a:latin typeface="+mn-lt"/>
            </a:endParaRPr>
          </a:p>
        </p:txBody>
      </p:sp>
      <p:sp>
        <p:nvSpPr>
          <p:cNvPr id="9" name="Retângulo 8"/>
          <p:cNvSpPr/>
          <p:nvPr/>
        </p:nvSpPr>
        <p:spPr>
          <a:xfrm>
            <a:off x="246956" y="2629117"/>
            <a:ext cx="11809312" cy="1323439"/>
          </a:xfrm>
          <a:prstGeom prst="rect">
            <a:avLst/>
          </a:prstGeom>
        </p:spPr>
        <p:txBody>
          <a:bodyPr wrap="square">
            <a:spAutoFit/>
          </a:bodyPr>
          <a:lstStyle/>
          <a:p>
            <a:pPr algn="just"/>
            <a:r>
              <a:rPr lang="pt-BR" sz="2000" dirty="0">
                <a:latin typeface="+mn-lt"/>
              </a:rPr>
              <a:t>Art. 5º Ressalvado o direito de opção à aposentadoria pelas </a:t>
            </a:r>
            <a:r>
              <a:rPr lang="pt-BR" sz="2000" dirty="0" smtClean="0">
                <a:latin typeface="+mn-lt"/>
              </a:rPr>
              <a:t>normas estabelecidas </a:t>
            </a:r>
            <a:r>
              <a:rPr lang="pt-BR" sz="2000" dirty="0">
                <a:latin typeface="+mn-lt"/>
              </a:rPr>
              <a:t>na lei complementar a que se refere o § 1º do art. 40 da Constituição, </a:t>
            </a:r>
            <a:r>
              <a:rPr lang="pt-BR" sz="2000" dirty="0" smtClean="0">
                <a:latin typeface="+mn-lt"/>
              </a:rPr>
              <a:t>o agente </a:t>
            </a:r>
            <a:r>
              <a:rPr lang="pt-BR" sz="2000" dirty="0">
                <a:latin typeface="+mn-lt"/>
              </a:rPr>
              <a:t>penitenciário ou socioeducativo que tenha ingressado nessas carreiras até a data </a:t>
            </a:r>
            <a:r>
              <a:rPr lang="pt-BR" sz="2000" dirty="0" smtClean="0">
                <a:latin typeface="+mn-lt"/>
              </a:rPr>
              <a:t>de promulgação </a:t>
            </a:r>
            <a:r>
              <a:rPr lang="pt-BR" sz="2000" dirty="0">
                <a:latin typeface="+mn-lt"/>
              </a:rPr>
              <a:t>desta Emenda à Constituição, poderá aposentar-se voluntariamente quando</a:t>
            </a:r>
          </a:p>
          <a:p>
            <a:pPr algn="just"/>
            <a:r>
              <a:rPr lang="pt-BR" sz="2000" dirty="0">
                <a:latin typeface="+mn-lt"/>
              </a:rPr>
              <a:t>preencher, </a:t>
            </a:r>
            <a:r>
              <a:rPr lang="pt-BR" sz="2000" dirty="0" smtClean="0">
                <a:latin typeface="+mn-lt"/>
              </a:rPr>
              <a:t>cumulativamente</a:t>
            </a:r>
            <a:r>
              <a:rPr lang="pt-BR" sz="2000" dirty="0">
                <a:latin typeface="+mn-lt"/>
              </a:rPr>
              <a:t>, os seguintes requisitos:</a:t>
            </a:r>
            <a:endParaRPr lang="pt-BR" sz="2000" dirty="0" smtClean="0">
              <a:latin typeface="+mn-lt"/>
            </a:endParaRPr>
          </a:p>
        </p:txBody>
      </p:sp>
      <p:sp>
        <p:nvSpPr>
          <p:cNvPr id="10" name="CaixaDeTexto 9"/>
          <p:cNvSpPr txBox="1"/>
          <p:nvPr/>
        </p:nvSpPr>
        <p:spPr>
          <a:xfrm>
            <a:off x="-1" y="692696"/>
            <a:ext cx="9840417" cy="1077218"/>
          </a:xfrm>
          <a:prstGeom prst="rect">
            <a:avLst/>
          </a:prstGeom>
          <a:noFill/>
        </p:spPr>
        <p:txBody>
          <a:bodyPr wrap="square" rtlCol="0">
            <a:spAutoFit/>
          </a:bodyPr>
          <a:lstStyle/>
          <a:p>
            <a:pPr marL="360363"/>
            <a:r>
              <a:rPr lang="pt-BR" sz="3200" b="1" dirty="0" smtClean="0">
                <a:solidFill>
                  <a:schemeClr val="accent3">
                    <a:lumMod val="50000"/>
                  </a:schemeClr>
                </a:solidFill>
                <a:latin typeface="Gisha" panose="020B0502040204020203" pitchFamily="34" charset="-79"/>
                <a:cs typeface="Gisha" panose="020B0502040204020203" pitchFamily="34" charset="-79"/>
              </a:rPr>
              <a:t>Transição dos agentes penitenciários e socioeducativos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19668457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491452147"/>
              </p:ext>
            </p:extLst>
          </p:nvPr>
        </p:nvGraphicFramePr>
        <p:xfrm>
          <a:off x="623392" y="1844824"/>
          <a:ext cx="5040559" cy="579120"/>
        </p:xfrm>
        <a:graphic>
          <a:graphicData uri="http://schemas.openxmlformats.org/drawingml/2006/table">
            <a:tbl>
              <a:tblPr firstRow="1" bandRow="1">
                <a:tableStyleId>{F5AB1C69-6EDB-4FF4-983F-18BD219EF322}</a:tableStyleId>
              </a:tblPr>
              <a:tblGrid>
                <a:gridCol w="1636360">
                  <a:extLst>
                    <a:ext uri="{9D8B030D-6E8A-4147-A177-3AD203B41FA5}">
                      <a16:colId xmlns="" xmlns:a16="http://schemas.microsoft.com/office/drawing/2014/main" val="20000"/>
                    </a:ext>
                  </a:extLst>
                </a:gridCol>
                <a:gridCol w="935063">
                  <a:extLst>
                    <a:ext uri="{9D8B030D-6E8A-4147-A177-3AD203B41FA5}">
                      <a16:colId xmlns="" xmlns:a16="http://schemas.microsoft.com/office/drawing/2014/main" val="20002"/>
                    </a:ext>
                  </a:extLst>
                </a:gridCol>
                <a:gridCol w="1246750">
                  <a:extLst>
                    <a:ext uri="{9D8B030D-6E8A-4147-A177-3AD203B41FA5}">
                      <a16:colId xmlns="" xmlns:a16="http://schemas.microsoft.com/office/drawing/2014/main" val="20003"/>
                    </a:ext>
                  </a:extLst>
                </a:gridCol>
                <a:gridCol w="1222386">
                  <a:extLst>
                    <a:ext uri="{9D8B030D-6E8A-4147-A177-3AD203B41FA5}">
                      <a16:colId xmlns="" xmlns:a16="http://schemas.microsoft.com/office/drawing/2014/main" val="1854705044"/>
                    </a:ext>
                  </a:extLst>
                </a:gridCol>
              </a:tblGrid>
              <a:tr h="408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kern="1200" dirty="0">
                          <a:solidFill>
                            <a:schemeClr val="bg1"/>
                          </a:solidFill>
                          <a:latin typeface="Calibri"/>
                          <a:ea typeface="+mn-ea"/>
                          <a:cs typeface="Calibri"/>
                        </a:rPr>
                        <a:t>Classe</a:t>
                      </a:r>
                      <a:endParaRPr lang="pt-BR" sz="1600" b="1" kern="1200" baseline="30000" dirty="0">
                        <a:solidFill>
                          <a:schemeClr val="bg1"/>
                        </a:solidFill>
                        <a:latin typeface="Calibri"/>
                        <a:ea typeface="+mn-ea"/>
                        <a:cs typeface="Calibri"/>
                      </a:endParaRPr>
                    </a:p>
                  </a:txBody>
                  <a:tcPr marL="68580" marR="68580" anchor="ctr">
                    <a:lnL w="12700" cap="flat" cmpd="sng" algn="ctr">
                      <a:solidFill>
                        <a:srgbClr val="AFABAB"/>
                      </a:solidFill>
                      <a:prstDash val="sysDot"/>
                      <a:round/>
                      <a:headEnd type="none" w="med" len="med"/>
                      <a:tailEnd type="none" w="med" len="med"/>
                    </a:lnL>
                    <a:lnR w="12700" cap="flat" cmpd="sng" algn="ctr">
                      <a:solidFill>
                        <a:srgbClr val="FFFFFF"/>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algn="ctr"/>
                      <a:r>
                        <a:rPr lang="pt-BR" sz="1600" b="1" kern="1200" dirty="0">
                          <a:solidFill>
                            <a:schemeClr val="bg1"/>
                          </a:solidFill>
                          <a:latin typeface="Calibri"/>
                          <a:ea typeface="+mn-ea"/>
                          <a:cs typeface="Calibri"/>
                        </a:rPr>
                        <a:t>Idade </a:t>
                      </a:r>
                    </a:p>
                    <a:p>
                      <a:pPr algn="ctr"/>
                      <a:r>
                        <a:rPr lang="pt-BR" sz="1600" b="1" kern="1200" dirty="0">
                          <a:solidFill>
                            <a:schemeClr val="bg1"/>
                          </a:solidFill>
                          <a:latin typeface="Calibri"/>
                          <a:ea typeface="+mn-ea"/>
                          <a:cs typeface="Calibri"/>
                        </a:rPr>
                        <a:t>Mínima</a:t>
                      </a:r>
                      <a:endParaRPr lang="pt-BR" sz="1600" b="1" kern="1200" baseline="30000" dirty="0">
                        <a:solidFill>
                          <a:schemeClr val="bg1"/>
                        </a:solidFill>
                        <a:latin typeface="Calibri"/>
                        <a:ea typeface="+mn-ea"/>
                        <a:cs typeface="Calibri"/>
                      </a:endParaRPr>
                    </a:p>
                  </a:txBody>
                  <a:tcPr marL="68580" marR="68580" anchor="ctr">
                    <a:lnL w="12700" cap="flat" cmpd="sng" algn="ctr">
                      <a:solidFill>
                        <a:srgbClr val="FFFFFF"/>
                      </a:solidFill>
                      <a:prstDash val="sysDot"/>
                      <a:round/>
                      <a:headEnd type="none" w="med" len="med"/>
                      <a:tailEnd type="none" w="med" len="med"/>
                    </a:lnL>
                    <a:lnR w="12700" cap="flat" cmpd="sng" algn="ctr">
                      <a:solidFill>
                        <a:srgbClr val="FFFFFF"/>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marL="0" marR="0" indent="0" algn="ctr" defTabSz="713232" rtl="0" eaLnBrk="1" fontAlgn="auto" latinLnBrk="0" hangingPunct="1">
                        <a:lnSpc>
                          <a:spcPct val="100000"/>
                        </a:lnSpc>
                        <a:spcBef>
                          <a:spcPts val="0"/>
                        </a:spcBef>
                        <a:spcAft>
                          <a:spcPts val="0"/>
                        </a:spcAft>
                        <a:buClrTx/>
                        <a:buSzTx/>
                        <a:buFontTx/>
                        <a:buNone/>
                        <a:tabLst/>
                        <a:defRPr/>
                      </a:pPr>
                      <a:r>
                        <a:rPr lang="pt-BR" sz="1600" b="1" kern="1200" dirty="0">
                          <a:solidFill>
                            <a:schemeClr val="bg1"/>
                          </a:solidFill>
                          <a:latin typeface="+mn-lt"/>
                          <a:ea typeface="+mn-ea"/>
                          <a:cs typeface="Calibri"/>
                        </a:rPr>
                        <a:t>Tempo de Contribuição</a:t>
                      </a:r>
                      <a:r>
                        <a:rPr lang="pt-BR" sz="1600" b="1" kern="1200" baseline="30000" dirty="0">
                          <a:solidFill>
                            <a:schemeClr val="bg1"/>
                          </a:solidFill>
                          <a:latin typeface="+mn-lt"/>
                          <a:ea typeface="+mn-ea"/>
                          <a:cs typeface="Calibri"/>
                        </a:rPr>
                        <a:t> </a:t>
                      </a:r>
                    </a:p>
                  </a:txBody>
                  <a:tcPr marL="68580" marR="68580" anchor="ctr">
                    <a:lnL w="12700" cap="flat" cmpd="sng" algn="ctr">
                      <a:solidFill>
                        <a:srgbClr val="FFFFFF"/>
                      </a:solidFill>
                      <a:prstDash val="sysDot"/>
                      <a:round/>
                      <a:headEnd type="none" w="med" len="med"/>
                      <a:tailEnd type="none" w="med" len="med"/>
                    </a:lnL>
                    <a:lnR w="12700" cap="flat" cmpd="sng" algn="ctr">
                      <a:solidFill>
                        <a:srgbClr val="FFFFFF"/>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a:txBody>
                    <a:bodyPr/>
                    <a:lstStyle/>
                    <a:p>
                      <a:pPr marL="0" marR="0" indent="0" algn="ctr" defTabSz="713232" rtl="0" eaLnBrk="1" fontAlgn="auto" latinLnBrk="0" hangingPunct="1">
                        <a:lnSpc>
                          <a:spcPct val="100000"/>
                        </a:lnSpc>
                        <a:spcBef>
                          <a:spcPts val="0"/>
                        </a:spcBef>
                        <a:spcAft>
                          <a:spcPts val="0"/>
                        </a:spcAft>
                        <a:buClrTx/>
                        <a:buSzTx/>
                        <a:buFontTx/>
                        <a:buNone/>
                        <a:tabLst/>
                        <a:defRPr/>
                      </a:pPr>
                      <a:r>
                        <a:rPr lang="pt-BR" sz="1600" b="1" kern="1200" dirty="0">
                          <a:solidFill>
                            <a:schemeClr val="bg1"/>
                          </a:solidFill>
                          <a:latin typeface="+mn-lt"/>
                          <a:ea typeface="+mn-ea"/>
                          <a:cs typeface="Calibri"/>
                        </a:rPr>
                        <a:t>Tempo de </a:t>
                      </a:r>
                      <a:r>
                        <a:rPr lang="pt-BR" sz="1600" b="1" kern="1200" dirty="0" smtClean="0">
                          <a:solidFill>
                            <a:schemeClr val="bg1"/>
                          </a:solidFill>
                          <a:latin typeface="+mn-lt"/>
                          <a:ea typeface="+mn-ea"/>
                          <a:cs typeface="Calibri"/>
                        </a:rPr>
                        <a:t>Exercício *</a:t>
                      </a:r>
                      <a:endParaRPr lang="pt-BR" sz="1600" b="1" kern="1200" baseline="30000" dirty="0">
                        <a:solidFill>
                          <a:schemeClr val="bg1"/>
                        </a:solidFill>
                        <a:latin typeface="+mn-lt"/>
                        <a:ea typeface="+mn-ea"/>
                        <a:cs typeface="Calibri"/>
                      </a:endParaRPr>
                    </a:p>
                  </a:txBody>
                  <a:tcPr marL="68580" marR="68580" anchor="ctr">
                    <a:lnL w="12700" cap="flat" cmpd="sng" algn="ctr">
                      <a:solidFill>
                        <a:srgbClr val="FFFFFF"/>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bl>
          </a:graphicData>
        </a:graphic>
      </p:graphicFrame>
      <p:pic>
        <p:nvPicPr>
          <p:cNvPr id="21" name="Imagem 4">
            <a:extLst>
              <a:ext uri="{FF2B5EF4-FFF2-40B4-BE49-F238E27FC236}">
                <a16:creationId xmlns="" xmlns:a16="http://schemas.microsoft.com/office/drawing/2014/main" id="{559C3A90-9141-534A-9063-1CDB5A1E9CA7}"/>
              </a:ext>
            </a:extLst>
          </p:cNvPr>
          <p:cNvPicPr>
            <a:picLocks noChangeAspect="1"/>
          </p:cNvPicPr>
          <p:nvPr/>
        </p:nvPicPr>
        <p:blipFill rotWithShape="1">
          <a:blip r:embed="rId2">
            <a:extLst>
              <a:ext uri="{28A0092B-C50C-407E-A947-70E740481C1C}">
                <a14:useLocalDpi xmlns:a14="http://schemas.microsoft.com/office/drawing/2010/main" val="0"/>
              </a:ext>
            </a:extLst>
          </a:blip>
          <a:srcRect l="36193" t="62988" r="51250" b="13634"/>
          <a:stretch/>
        </p:blipFill>
        <p:spPr>
          <a:xfrm>
            <a:off x="1643463" y="2938804"/>
            <a:ext cx="562532" cy="764566"/>
          </a:xfrm>
          <a:prstGeom prst="rect">
            <a:avLst/>
          </a:prstGeom>
        </p:spPr>
      </p:pic>
      <p:graphicFrame>
        <p:nvGraphicFramePr>
          <p:cNvPr id="23"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104305152"/>
              </p:ext>
            </p:extLst>
          </p:nvPr>
        </p:nvGraphicFramePr>
        <p:xfrm>
          <a:off x="623392" y="2437788"/>
          <a:ext cx="5040559" cy="1251738"/>
        </p:xfrm>
        <a:graphic>
          <a:graphicData uri="http://schemas.openxmlformats.org/drawingml/2006/table">
            <a:tbl>
              <a:tblPr firstRow="1" bandRow="1">
                <a:tableStyleId>{F5AB1C69-6EDB-4FF4-983F-18BD219EF322}</a:tableStyleId>
              </a:tblPr>
              <a:tblGrid>
                <a:gridCol w="902311">
                  <a:extLst>
                    <a:ext uri="{9D8B030D-6E8A-4147-A177-3AD203B41FA5}">
                      <a16:colId xmlns="" xmlns:a16="http://schemas.microsoft.com/office/drawing/2014/main" val="20000"/>
                    </a:ext>
                  </a:extLst>
                </a:gridCol>
                <a:gridCol w="734049">
                  <a:extLst>
                    <a:ext uri="{9D8B030D-6E8A-4147-A177-3AD203B41FA5}">
                      <a16:colId xmlns="" xmlns:a16="http://schemas.microsoft.com/office/drawing/2014/main" val="20001"/>
                    </a:ext>
                  </a:extLst>
                </a:gridCol>
                <a:gridCol w="935063">
                  <a:extLst>
                    <a:ext uri="{9D8B030D-6E8A-4147-A177-3AD203B41FA5}">
                      <a16:colId xmlns="" xmlns:a16="http://schemas.microsoft.com/office/drawing/2014/main" val="20002"/>
                    </a:ext>
                  </a:extLst>
                </a:gridCol>
                <a:gridCol w="1246750">
                  <a:extLst>
                    <a:ext uri="{9D8B030D-6E8A-4147-A177-3AD203B41FA5}">
                      <a16:colId xmlns="" xmlns:a16="http://schemas.microsoft.com/office/drawing/2014/main" val="20003"/>
                    </a:ext>
                  </a:extLst>
                </a:gridCol>
                <a:gridCol w="1222386">
                  <a:extLst>
                    <a:ext uri="{9D8B030D-6E8A-4147-A177-3AD203B41FA5}">
                      <a16:colId xmlns="" xmlns:a16="http://schemas.microsoft.com/office/drawing/2014/main" val="1854705044"/>
                    </a:ext>
                  </a:extLst>
                </a:gridCol>
              </a:tblGrid>
              <a:tr h="633461">
                <a:tc rowSpan="2">
                  <a:txBody>
                    <a:bodyPr/>
                    <a:lstStyle/>
                    <a:p>
                      <a:pPr marL="0" marR="0" indent="0" algn="ctr" defTabSz="713232" rtl="0" eaLnBrk="1" fontAlgn="auto" latinLnBrk="0" hangingPunct="1">
                        <a:lnSpc>
                          <a:spcPct val="100000"/>
                        </a:lnSpc>
                        <a:spcBef>
                          <a:spcPts val="0"/>
                        </a:spcBef>
                        <a:spcAft>
                          <a:spcPts val="0"/>
                        </a:spcAft>
                        <a:buClrTx/>
                        <a:buSzTx/>
                        <a:buFontTx/>
                        <a:buNone/>
                        <a:tabLst/>
                        <a:defRPr/>
                      </a:pPr>
                      <a:r>
                        <a:rPr lang="pt-BR" sz="1600" b="1" kern="1200" dirty="0" smtClean="0">
                          <a:solidFill>
                            <a:srgbClr val="595959"/>
                          </a:solidFill>
                          <a:latin typeface="+mn-lt"/>
                          <a:ea typeface="+mn-ea"/>
                          <a:cs typeface="Calibri"/>
                        </a:rPr>
                        <a:t>Agentes</a:t>
                      </a:r>
                      <a:endParaRPr lang="pt-BR" sz="1600" b="1" kern="1200" dirty="0">
                        <a:solidFill>
                          <a:srgbClr val="595959"/>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sz="1600" b="1" kern="1200" dirty="0">
                        <a:solidFill>
                          <a:schemeClr val="tx1"/>
                        </a:solidFill>
                        <a:latin typeface="Calibri"/>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pt-BR" sz="1600" b="0" kern="1200" dirty="0">
                          <a:solidFill>
                            <a:srgbClr val="595959"/>
                          </a:solidFill>
                          <a:latin typeface="Calibri"/>
                          <a:ea typeface="+mn-ea"/>
                          <a:cs typeface="Calibri"/>
                        </a:rPr>
                        <a:t>55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600" b="0" kern="1200" dirty="0">
                          <a:solidFill>
                            <a:srgbClr val="595959"/>
                          </a:solidFill>
                          <a:latin typeface="Calibri"/>
                          <a:ea typeface="+mn-ea"/>
                          <a:cs typeface="Calibri"/>
                        </a:rPr>
                        <a:t>30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pt-BR" sz="1600" b="0" kern="1200" dirty="0">
                          <a:solidFill>
                            <a:srgbClr val="595959"/>
                          </a:solidFill>
                          <a:latin typeface="Calibri"/>
                          <a:ea typeface="+mn-ea"/>
                          <a:cs typeface="Calibri"/>
                        </a:rPr>
                        <a:t>20 </a:t>
                      </a:r>
                      <a:r>
                        <a:rPr lang="pt-BR" sz="1600" b="0" kern="1200" dirty="0" smtClean="0">
                          <a:solidFill>
                            <a:srgbClr val="595959"/>
                          </a:solidFill>
                          <a:latin typeface="Calibri"/>
                          <a:ea typeface="+mn-ea"/>
                          <a:cs typeface="Calibri"/>
                        </a:rPr>
                        <a:t>anos</a:t>
                      </a:r>
                      <a:endParaRPr lang="pt-BR" sz="1600" b="0" kern="1200" dirty="0">
                        <a:solidFill>
                          <a:srgbClr val="595959"/>
                        </a:solidFill>
                        <a:latin typeface="Calibri"/>
                        <a:ea typeface="+mn-ea"/>
                        <a:cs typeface="Calibri"/>
                      </a:endParaRP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618277">
                <a:tc vMerge="1">
                  <a:txBody>
                    <a:bodyPr/>
                    <a:lstStyle/>
                    <a:p>
                      <a:endParaRPr lang="en-US"/>
                    </a:p>
                  </a:txBody>
                  <a:tcPr/>
                </a:tc>
                <a:tc>
                  <a:txBody>
                    <a:bodyPr/>
                    <a:lstStyle/>
                    <a:p>
                      <a:endParaRPr lang="en-US" sz="1600" dirty="0"/>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pt-BR" sz="2400" b="0" kern="1200" dirty="0">
                        <a:solidFill>
                          <a:schemeClr val="tx1"/>
                        </a:solidFill>
                        <a:latin typeface="Calibri (corpo)"/>
                        <a:ea typeface="+mn-ea"/>
                        <a:cs typeface="Arial" panose="020B0604020202020204" pitchFamily="34" charset="0"/>
                      </a:endParaRPr>
                    </a:p>
                  </a:txBody>
                  <a:tcPr anchor="ctr"/>
                </a:tc>
                <a:tc>
                  <a:txBody>
                    <a:bodyPr/>
                    <a:lstStyle/>
                    <a:p>
                      <a:pPr algn="ctr"/>
                      <a:r>
                        <a:rPr lang="pt-BR" sz="1600" b="0" kern="1200" dirty="0">
                          <a:solidFill>
                            <a:srgbClr val="595959"/>
                          </a:solidFill>
                          <a:latin typeface="Calibri"/>
                          <a:ea typeface="+mn-ea"/>
                          <a:cs typeface="Calibri"/>
                        </a:rPr>
                        <a:t>25 anos</a:t>
                      </a: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pt-BR" sz="1600" b="0" kern="1200" dirty="0">
                        <a:solidFill>
                          <a:srgbClr val="595959"/>
                        </a:solidFill>
                        <a:latin typeface="Calibri"/>
                        <a:ea typeface="+mn-ea"/>
                        <a:cs typeface="Calibri"/>
                      </a:endParaRPr>
                    </a:p>
                  </a:txBody>
                  <a:tcPr marL="68580" marR="68580"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22" name="Imagem 6">
            <a:extLst>
              <a:ext uri="{FF2B5EF4-FFF2-40B4-BE49-F238E27FC236}">
                <a16:creationId xmlns="" xmlns:a16="http://schemas.microsoft.com/office/drawing/2014/main" id="{CCFF6E31-4AAE-114D-96E5-95AD01DC00C4}"/>
              </a:ext>
            </a:extLst>
          </p:cNvPr>
          <p:cNvPicPr>
            <a:picLocks noChangeAspect="1"/>
          </p:cNvPicPr>
          <p:nvPr/>
        </p:nvPicPr>
        <p:blipFill rotWithShape="1">
          <a:blip r:embed="rId2">
            <a:extLst>
              <a:ext uri="{28A0092B-C50C-407E-A947-70E740481C1C}">
                <a14:useLocalDpi xmlns:a14="http://schemas.microsoft.com/office/drawing/2010/main" val="0"/>
              </a:ext>
            </a:extLst>
          </a:blip>
          <a:srcRect l="81225" t="62490" r="2008" b="13499"/>
          <a:stretch/>
        </p:blipFill>
        <p:spPr>
          <a:xfrm>
            <a:off x="1633631" y="2453149"/>
            <a:ext cx="572364" cy="598260"/>
          </a:xfrm>
          <a:prstGeom prst="rect">
            <a:avLst/>
          </a:prstGeom>
        </p:spPr>
      </p:pic>
      <p:sp>
        <p:nvSpPr>
          <p:cNvPr id="3" name="CaixaDeTexto 2"/>
          <p:cNvSpPr txBox="1"/>
          <p:nvPr/>
        </p:nvSpPr>
        <p:spPr>
          <a:xfrm>
            <a:off x="0" y="692696"/>
            <a:ext cx="8915400" cy="1077218"/>
          </a:xfrm>
          <a:prstGeom prst="rect">
            <a:avLst/>
          </a:prstGeom>
          <a:noFill/>
        </p:spPr>
        <p:txBody>
          <a:bodyPr wrap="square" rtlCol="0">
            <a:spAutoFit/>
          </a:bodyPr>
          <a:lstStyle/>
          <a:p>
            <a:pPr marL="360363"/>
            <a:r>
              <a:rPr lang="pt-BR" sz="3200" b="1" dirty="0">
                <a:solidFill>
                  <a:schemeClr val="accent3">
                    <a:lumMod val="50000"/>
                  </a:schemeClr>
                </a:solidFill>
                <a:latin typeface="Gisha" panose="020B0502040204020203" pitchFamily="34" charset="-79"/>
                <a:cs typeface="Gisha" panose="020B0502040204020203" pitchFamily="34" charset="-79"/>
              </a:rPr>
              <a:t>Aposentadoria dos </a:t>
            </a:r>
            <a:r>
              <a:rPr lang="pt-BR" sz="3200" b="1" dirty="0" smtClean="0">
                <a:solidFill>
                  <a:schemeClr val="accent3">
                    <a:lumMod val="50000"/>
                  </a:schemeClr>
                </a:solidFill>
                <a:latin typeface="Gisha" panose="020B0502040204020203" pitchFamily="34" charset="-79"/>
                <a:cs typeface="Gisha" panose="020B0502040204020203" pitchFamily="34" charset="-79"/>
              </a:rPr>
              <a:t>agentes </a:t>
            </a:r>
            <a:r>
              <a:rPr lang="pt-BR" sz="3200" b="1" dirty="0">
                <a:solidFill>
                  <a:schemeClr val="accent3">
                    <a:lumMod val="50000"/>
                  </a:schemeClr>
                </a:solidFill>
                <a:latin typeface="Gisha" panose="020B0502040204020203" pitchFamily="34" charset="-79"/>
                <a:cs typeface="Gisha" panose="020B0502040204020203" pitchFamily="34" charset="-79"/>
              </a:rPr>
              <a:t>p</a:t>
            </a:r>
            <a:r>
              <a:rPr lang="pt-BR" sz="3200" b="1" dirty="0" smtClean="0">
                <a:solidFill>
                  <a:schemeClr val="accent3">
                    <a:lumMod val="50000"/>
                  </a:schemeClr>
                </a:solidFill>
                <a:latin typeface="Gisha" panose="020B0502040204020203" pitchFamily="34" charset="-79"/>
                <a:cs typeface="Gisha" panose="020B0502040204020203" pitchFamily="34" charset="-79"/>
              </a:rPr>
              <a:t>enitenciários e socioeducativos</a:t>
            </a:r>
            <a:endParaRPr lang="pt-BR" sz="3200" b="1" dirty="0">
              <a:solidFill>
                <a:schemeClr val="accent3">
                  <a:lumMod val="50000"/>
                </a:schemeClr>
              </a:solidFill>
              <a:latin typeface="Gisha" panose="020B0502040204020203" pitchFamily="34" charset="-79"/>
              <a:cs typeface="Gisha" panose="020B0502040204020203" pitchFamily="34" charset="-79"/>
            </a:endParaRPr>
          </a:p>
        </p:txBody>
      </p:sp>
      <p:graphicFrame>
        <p:nvGraphicFramePr>
          <p:cNvPr id="24"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nvPr>
        </p:nvGraphicFramePr>
        <p:xfrm>
          <a:off x="1659660" y="5085184"/>
          <a:ext cx="8286271" cy="1669590"/>
        </p:xfrm>
        <a:graphic>
          <a:graphicData uri="http://schemas.openxmlformats.org/drawingml/2006/table">
            <a:tbl>
              <a:tblPr firstRow="1" bandRow="1">
                <a:tableStyleId>{F5AB1C69-6EDB-4FF4-983F-18BD219EF322}</a:tableStyleId>
              </a:tblPr>
              <a:tblGrid>
                <a:gridCol w="2665756">
                  <a:extLst>
                    <a:ext uri="{9D8B030D-6E8A-4147-A177-3AD203B41FA5}">
                      <a16:colId xmlns="" xmlns:a16="http://schemas.microsoft.com/office/drawing/2014/main" val="20000"/>
                    </a:ext>
                  </a:extLst>
                </a:gridCol>
                <a:gridCol w="5620515">
                  <a:extLst>
                    <a:ext uri="{9D8B030D-6E8A-4147-A177-3AD203B41FA5}">
                      <a16:colId xmlns="" xmlns:a16="http://schemas.microsoft.com/office/drawing/2014/main" val="1854705044"/>
                    </a:ext>
                  </a:extLst>
                </a:gridCol>
              </a:tblGrid>
              <a:tr h="31059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bg1"/>
                          </a:solidFill>
                          <a:effectLst/>
                          <a:latin typeface="+mn-lt"/>
                          <a:cs typeface="Arial" charset="0"/>
                        </a:rPr>
                        <a:t>Regra de Cálculo de Benefício</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tc hMerge="1">
                  <a:txBody>
                    <a:bodyPr/>
                    <a:lstStyle/>
                    <a:p>
                      <a:endParaRPr lang="pt-BR"/>
                    </a:p>
                  </a:txBody>
                  <a:tcP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rgbClr val="70AD47"/>
                    </a:solidFill>
                  </a:tcPr>
                </a:tc>
                <a:extLst>
                  <a:ext uri="{0D108BD9-81ED-4DB2-BD59-A6C34878D82A}">
                    <a16:rowId xmlns="" xmlns:a16="http://schemas.microsoft.com/office/drawing/2014/main" val="3764037998"/>
                  </a:ext>
                </a:extLst>
              </a:tr>
              <a:tr h="491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chemeClr val="tx1"/>
                          </a:solidFill>
                          <a:effectLst/>
                          <a:latin typeface="+mn-lt"/>
                          <a:cs typeface="Calibri"/>
                        </a:rPr>
                        <a:t>Ingresso até </a:t>
                      </a:r>
                      <a:r>
                        <a:rPr kumimoji="0" lang="pt-BR" sz="1600" b="1" i="0" u="none" strike="noStrike" cap="none" normalizeH="0" baseline="0" dirty="0" smtClean="0">
                          <a:ln>
                            <a:noFill/>
                          </a:ln>
                          <a:solidFill>
                            <a:schemeClr val="tx1"/>
                          </a:solidFill>
                          <a:effectLst/>
                          <a:latin typeface="+mn-lt"/>
                          <a:cs typeface="Calibri"/>
                        </a:rPr>
                        <a:t>implementação da previdência complementar</a:t>
                      </a:r>
                      <a:endParaRPr kumimoji="0" lang="pt-BR" sz="1600" b="1"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mn-lt"/>
                          <a:cs typeface="Calibri"/>
                        </a:rPr>
                        <a:t>Mantida integralidade </a:t>
                      </a:r>
                      <a:r>
                        <a:rPr kumimoji="0" lang="pt-BR" sz="1800" b="0" i="0" u="none" strike="noStrike" cap="none" normalizeH="0" baseline="0" dirty="0" smtClean="0">
                          <a:ln>
                            <a:noFill/>
                          </a:ln>
                          <a:solidFill>
                            <a:schemeClr val="tx1"/>
                          </a:solidFill>
                          <a:effectLst/>
                          <a:latin typeface="+mn-lt"/>
                          <a:cs typeface="Calibri"/>
                        </a:rPr>
                        <a:t>para ambos os sexos.</a:t>
                      </a:r>
                      <a:endParaRPr kumimoji="0" lang="pt-BR" sz="1800" b="0" i="0" u="none" strike="noStrike" cap="none" normalizeH="0" baseline="0" dirty="0">
                        <a:ln>
                          <a:noFill/>
                        </a:ln>
                        <a:solidFill>
                          <a:schemeClr val="tx1"/>
                        </a:solidFill>
                        <a:effectLst/>
                        <a:latin typeface="+mn-lt"/>
                        <a:cs typeface="Calibri"/>
                      </a:endParaRP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r h="7247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600" b="1" i="0" u="none" strike="noStrike" cap="none" normalizeH="0" baseline="0" dirty="0" smtClean="0">
                          <a:ln>
                            <a:noFill/>
                          </a:ln>
                          <a:solidFill>
                            <a:schemeClr val="tx1"/>
                          </a:solidFill>
                          <a:effectLst/>
                          <a:latin typeface="+mn-lt"/>
                          <a:cs typeface="Calibri"/>
                        </a:rPr>
                        <a:t>Ingresso após implementação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mn-lt"/>
                          <a:cs typeface="Calibri"/>
                        </a:rPr>
                        <a:t>60% + 2% mesmo critério </a:t>
                      </a:r>
                      <a:r>
                        <a:rPr kumimoji="0" lang="pt-BR" sz="1800" b="0" i="0" u="none" strike="noStrike" cap="none" normalizeH="0" baseline="0" dirty="0">
                          <a:ln>
                            <a:noFill/>
                          </a:ln>
                          <a:solidFill>
                            <a:schemeClr val="tx1"/>
                          </a:solidFill>
                          <a:effectLst/>
                          <a:latin typeface="+mn-lt"/>
                          <a:cs typeface="Calibri"/>
                        </a:rPr>
                        <a:t>do RGPS (teto do RGPS aplicado após a criação da previdência complementar).</a:t>
                      </a:r>
                    </a:p>
                  </a:txBody>
                  <a:tcPr marL="68580" marR="68580" anchor="ctr" horzOverflow="overflow">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30" name="Espaço Reservado para Conteúdo 3">
            <a:extLst>
              <a:ext uri="{FF2B5EF4-FFF2-40B4-BE49-F238E27FC236}">
                <a16:creationId xmlns="" xmlns:a16="http://schemas.microsoft.com/office/drawing/2014/main" id="{5C398F0B-7196-4D39-AD7A-2B24FCC2B3B0}"/>
              </a:ext>
            </a:extLst>
          </p:cNvPr>
          <p:cNvGraphicFramePr>
            <a:graphicFrameLocks/>
          </p:cNvGraphicFramePr>
          <p:nvPr>
            <p:extLst/>
          </p:nvPr>
        </p:nvGraphicFramePr>
        <p:xfrm>
          <a:off x="6096000" y="1800305"/>
          <a:ext cx="5436264" cy="3212871"/>
        </p:xfrm>
        <a:graphic>
          <a:graphicData uri="http://schemas.openxmlformats.org/drawingml/2006/table">
            <a:tbl>
              <a:tblPr firstRow="1" bandRow="1">
                <a:tableStyleId>{F5AB1C69-6EDB-4FF4-983F-18BD219EF322}</a:tableStyleId>
              </a:tblPr>
              <a:tblGrid>
                <a:gridCol w="5436264">
                  <a:extLst>
                    <a:ext uri="{9D8B030D-6E8A-4147-A177-3AD203B41FA5}">
                      <a16:colId xmlns="" xmlns:a16="http://schemas.microsoft.com/office/drawing/2014/main" val="1854705044"/>
                    </a:ext>
                  </a:extLst>
                </a:gridCol>
              </a:tblGrid>
              <a:tr h="555005">
                <a:tc>
                  <a:txBody>
                    <a:bodyPr/>
                    <a:lstStyle/>
                    <a:p>
                      <a:pPr algn="ctr"/>
                      <a:r>
                        <a:rPr lang="pt-BR" sz="1500" kern="1200" dirty="0" smtClean="0">
                          <a:latin typeface="+mn-lt"/>
                          <a:cs typeface="Calibri"/>
                        </a:rPr>
                        <a:t>Tempo de Exercício</a:t>
                      </a:r>
                      <a:r>
                        <a:rPr lang="pt-BR" sz="1500" kern="1200" baseline="0" dirty="0" smtClean="0">
                          <a:latin typeface="+mn-lt"/>
                          <a:cs typeface="Calibri"/>
                        </a:rPr>
                        <a:t> na atividade</a:t>
                      </a:r>
                      <a:endParaRPr lang="pt-BR" sz="1500" b="1" kern="1200" dirty="0">
                        <a:solidFill>
                          <a:schemeClr val="bg1"/>
                        </a:solidFill>
                        <a:latin typeface="+mn-lt"/>
                        <a:ea typeface="+mn-ea"/>
                        <a:cs typeface="Calibri"/>
                      </a:endParaRPr>
                    </a:p>
                  </a:txBody>
                  <a:tcPr marL="68580" marR="68580" marT="41564" marB="41564"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 xmlns:a16="http://schemas.microsoft.com/office/drawing/2014/main" val="3764037998"/>
                  </a:ext>
                </a:extLst>
              </a:tr>
              <a:tr h="2657866">
                <a:tc>
                  <a:txBody>
                    <a:bodyPr/>
                    <a:lstStyle/>
                    <a:p>
                      <a:pPr algn="ctr"/>
                      <a:endParaRPr lang="pt-BR" sz="1400" b="1" kern="1200" dirty="0">
                        <a:solidFill>
                          <a:schemeClr val="tx1"/>
                        </a:solidFill>
                        <a:latin typeface="Calibri"/>
                        <a:ea typeface="+mn-ea"/>
                        <a:cs typeface="Calibri"/>
                      </a:endParaRPr>
                    </a:p>
                  </a:txBody>
                  <a:tcPr marL="68580" marR="68580" marT="41564" marB="41564">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2313786"/>
                  </a:ext>
                </a:extLst>
              </a:tr>
            </a:tbl>
          </a:graphicData>
        </a:graphic>
      </p:graphicFrame>
      <p:sp>
        <p:nvSpPr>
          <p:cNvPr id="33" name="Retângulo 32"/>
          <p:cNvSpPr/>
          <p:nvPr/>
        </p:nvSpPr>
        <p:spPr>
          <a:xfrm>
            <a:off x="11316240" y="4251713"/>
            <a:ext cx="216024" cy="10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4" name="Gráfico 13"/>
          <p:cNvGraphicFramePr>
            <a:graphicFrameLocks/>
          </p:cNvGraphicFramePr>
          <p:nvPr>
            <p:extLst>
              <p:ext uri="{D42A27DB-BD31-4B8C-83A1-F6EECF244321}">
                <p14:modId xmlns:p14="http://schemas.microsoft.com/office/powerpoint/2010/main" val="1687691168"/>
              </p:ext>
            </p:extLst>
          </p:nvPr>
        </p:nvGraphicFramePr>
        <p:xfrm>
          <a:off x="6057900" y="2423943"/>
          <a:ext cx="5582715" cy="2533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837876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9734</TotalTime>
  <Words>15260</Words>
  <Application>Microsoft Office PowerPoint</Application>
  <PresentationFormat>Widescreen</PresentationFormat>
  <Paragraphs>1200</Paragraphs>
  <Slides>126</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126</vt:i4>
      </vt:variant>
    </vt:vector>
  </HeadingPairs>
  <TitlesOfParts>
    <vt:vector size="134" baseType="lpstr">
      <vt:lpstr>Arial</vt:lpstr>
      <vt:lpstr>Arial Narrow</vt:lpstr>
      <vt:lpstr>Calibri</vt:lpstr>
      <vt:lpstr>Cambria Math</vt:lpstr>
      <vt:lpstr>Gisha</vt:lpstr>
      <vt:lpstr>Times New Roman</vt:lpstr>
      <vt:lpstr>Wingdings</vt:lpstr>
      <vt:lpstr>Tema do Office</vt:lpstr>
      <vt:lpstr>PEC Nº 06/2019 - NOVA PREVIDÊNCIA REGRAS PARA OS RPPS</vt:lpstr>
      <vt:lpstr>ANTES...  ESTRUTURA DO MINISTÉRIO DA ECONOMIA E POSIÇÃO DA SPREV</vt:lpstr>
      <vt:lpstr>MINISTÉRIO DA ECONOMIA</vt:lpstr>
      <vt:lpstr>SEPRT</vt:lpstr>
      <vt:lpstr>QUEM É QUEM</vt:lpstr>
      <vt:lpstr>RETOMANDO... A PEC Nº 06/2019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Demografia</dc:title>
  <dc:creator>46163212134</dc:creator>
  <cp:lastModifiedBy>NARLON</cp:lastModifiedBy>
  <cp:revision>779</cp:revision>
  <cp:lastPrinted>2019-02-25T18:26:42Z</cp:lastPrinted>
  <dcterms:created xsi:type="dcterms:W3CDTF">2016-02-12T16:57:42Z</dcterms:created>
  <dcterms:modified xsi:type="dcterms:W3CDTF">2019-03-13T19:06:13Z</dcterms:modified>
</cp:coreProperties>
</file>