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310" r:id="rId3"/>
    <p:sldId id="313" r:id="rId4"/>
    <p:sldId id="317" r:id="rId5"/>
    <p:sldId id="309" r:id="rId6"/>
    <p:sldId id="312" r:id="rId7"/>
    <p:sldId id="314" r:id="rId8"/>
    <p:sldId id="315" r:id="rId9"/>
    <p:sldId id="304" r:id="rId10"/>
    <p:sldId id="31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002B82"/>
    <a:srgbClr val="ED8717"/>
    <a:srgbClr val="4E80B6"/>
    <a:srgbClr val="003399"/>
    <a:srgbClr val="EDA14D"/>
    <a:srgbClr val="EA6A00"/>
    <a:srgbClr val="11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 snapToObjects="1">
      <p:cViewPr>
        <p:scale>
          <a:sx n="58" d="100"/>
          <a:sy n="58" d="100"/>
        </p:scale>
        <p:origin x="-12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le\RS%20PREV\quadro%20comparativo%20entid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5444319460068"/>
          <c:y val="4.5409078466418694E-2"/>
          <c:w val="0.86927296587926339"/>
          <c:h val="0.7685751090929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RESUMO!$I$3</c:f>
              <c:strCache>
                <c:ptCount val="1"/>
                <c:pt idx="0">
                  <c:v>Ativos</c:v>
                </c:pt>
              </c:strCache>
            </c:strRef>
          </c:tx>
          <c:spPr>
            <a:solidFill>
              <a:srgbClr val="ED8717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RESUMO!$J$2:$K$2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RESUMO!$J$3:$K$3</c:f>
              <c:numCache>
                <c:formatCode>0.0%</c:formatCode>
                <c:ptCount val="2"/>
                <c:pt idx="0">
                  <c:v>0.51315055514599739</c:v>
                </c:pt>
                <c:pt idx="1">
                  <c:v>0.44743001060874782</c:v>
                </c:pt>
              </c:numCache>
            </c:numRef>
          </c:val>
        </c:ser>
        <c:ser>
          <c:idx val="1"/>
          <c:order val="1"/>
          <c:tx>
            <c:strRef>
              <c:f>RESUMO!$I$4</c:f>
              <c:strCache>
                <c:ptCount val="1"/>
                <c:pt idx="0">
                  <c:v>Inativos e Pensionistas</c:v>
                </c:pt>
              </c:strCache>
            </c:strRef>
          </c:tx>
          <c:spPr>
            <a:solidFill>
              <a:srgbClr val="002B8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RESUMO!$J$2:$K$2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RESUMO!$J$4:$K$4</c:f>
              <c:numCache>
                <c:formatCode>0.0%</c:formatCode>
                <c:ptCount val="2"/>
                <c:pt idx="0">
                  <c:v>0.486849444854003</c:v>
                </c:pt>
                <c:pt idx="1">
                  <c:v>0.5525699893912509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36320"/>
        <c:axId val="36610624"/>
      </c:barChart>
      <c:catAx>
        <c:axId val="8453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10624"/>
        <c:crosses val="autoZero"/>
        <c:auto val="1"/>
        <c:lblAlgn val="ctr"/>
        <c:lblOffset val="100"/>
        <c:noMultiLvlLbl val="0"/>
      </c:catAx>
      <c:valAx>
        <c:axId val="3661062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8453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244169478815149"/>
          <c:y val="0.9209287796080724"/>
          <c:w val="0.56136782902137228"/>
          <c:h val="7.42978600067629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FF41-7463-40D5-9AF4-2265B532B8CC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4C92-5DFA-4ABE-AF3E-5955C148D8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36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D362-BFAA-4B55-9CB3-7F7D5CCB82B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D362-BFAA-4B55-9CB3-7F7D5CCB82B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7"/>
          <p:cNvSpPr/>
          <p:nvPr userDrawn="1"/>
        </p:nvSpPr>
        <p:spPr>
          <a:xfrm>
            <a:off x="-36513" y="-27384"/>
            <a:ext cx="9199069" cy="1027492"/>
          </a:xfrm>
          <a:custGeom>
            <a:avLst/>
            <a:gdLst>
              <a:gd name="connsiteX0" fmla="*/ 0 w 9144000"/>
              <a:gd name="connsiteY0" fmla="*/ 0 h 476672"/>
              <a:gd name="connsiteX1" fmla="*/ 9144000 w 9144000"/>
              <a:gd name="connsiteY1" fmla="*/ 0 h 476672"/>
              <a:gd name="connsiteX2" fmla="*/ 9144000 w 9144000"/>
              <a:gd name="connsiteY2" fmla="*/ 476672 h 476672"/>
              <a:gd name="connsiteX3" fmla="*/ 0 w 9144000"/>
              <a:gd name="connsiteY3" fmla="*/ 476672 h 476672"/>
              <a:gd name="connsiteX4" fmla="*/ 0 w 9144000"/>
              <a:gd name="connsiteY4" fmla="*/ 0 h 476672"/>
              <a:gd name="connsiteX0" fmla="*/ 18473 w 9162473"/>
              <a:gd name="connsiteY0" fmla="*/ 0 h 689108"/>
              <a:gd name="connsiteX1" fmla="*/ 9162473 w 9162473"/>
              <a:gd name="connsiteY1" fmla="*/ 0 h 689108"/>
              <a:gd name="connsiteX2" fmla="*/ 9162473 w 9162473"/>
              <a:gd name="connsiteY2" fmla="*/ 476672 h 689108"/>
              <a:gd name="connsiteX3" fmla="*/ 0 w 9162473"/>
              <a:gd name="connsiteY3" fmla="*/ 689108 h 689108"/>
              <a:gd name="connsiteX4" fmla="*/ 18473 w 9162473"/>
              <a:gd name="connsiteY4" fmla="*/ 0 h 689108"/>
              <a:gd name="connsiteX0" fmla="*/ 18473 w 9162473"/>
              <a:gd name="connsiteY0" fmla="*/ 0 h 689108"/>
              <a:gd name="connsiteX1" fmla="*/ 9162473 w 9162473"/>
              <a:gd name="connsiteY1" fmla="*/ 0 h 689108"/>
              <a:gd name="connsiteX2" fmla="*/ 9162473 w 9162473"/>
              <a:gd name="connsiteY2" fmla="*/ 476672 h 689108"/>
              <a:gd name="connsiteX3" fmla="*/ 0 w 9162473"/>
              <a:gd name="connsiteY3" fmla="*/ 689108 h 689108"/>
              <a:gd name="connsiteX4" fmla="*/ 18473 w 9162473"/>
              <a:gd name="connsiteY4" fmla="*/ 0 h 689108"/>
              <a:gd name="connsiteX0" fmla="*/ 18473 w 9190182"/>
              <a:gd name="connsiteY0" fmla="*/ 0 h 689108"/>
              <a:gd name="connsiteX1" fmla="*/ 9162473 w 9190182"/>
              <a:gd name="connsiteY1" fmla="*/ 0 h 689108"/>
              <a:gd name="connsiteX2" fmla="*/ 9190182 w 9190182"/>
              <a:gd name="connsiteY2" fmla="*/ 596745 h 689108"/>
              <a:gd name="connsiteX3" fmla="*/ 0 w 9190182"/>
              <a:gd name="connsiteY3" fmla="*/ 689108 h 689108"/>
              <a:gd name="connsiteX4" fmla="*/ 18473 w 9190182"/>
              <a:gd name="connsiteY4" fmla="*/ 0 h 689108"/>
              <a:gd name="connsiteX0" fmla="*/ 18473 w 9190266"/>
              <a:gd name="connsiteY0" fmla="*/ 9237 h 698345"/>
              <a:gd name="connsiteX1" fmla="*/ 9190266 w 9190266"/>
              <a:gd name="connsiteY1" fmla="*/ 0 h 698345"/>
              <a:gd name="connsiteX2" fmla="*/ 9190182 w 9190266"/>
              <a:gd name="connsiteY2" fmla="*/ 605982 h 698345"/>
              <a:gd name="connsiteX3" fmla="*/ 0 w 9190266"/>
              <a:gd name="connsiteY3" fmla="*/ 698345 h 698345"/>
              <a:gd name="connsiteX4" fmla="*/ 18473 w 9190266"/>
              <a:gd name="connsiteY4" fmla="*/ 9237 h 698345"/>
              <a:gd name="connsiteX0" fmla="*/ 0 w 9171793"/>
              <a:gd name="connsiteY0" fmla="*/ 9237 h 707771"/>
              <a:gd name="connsiteX1" fmla="*/ 9171793 w 9171793"/>
              <a:gd name="connsiteY1" fmla="*/ 0 h 707771"/>
              <a:gd name="connsiteX2" fmla="*/ 9171709 w 9171793"/>
              <a:gd name="connsiteY2" fmla="*/ 605982 h 707771"/>
              <a:gd name="connsiteX3" fmla="*/ 9893 w 9171793"/>
              <a:gd name="connsiteY3" fmla="*/ 707771 h 707771"/>
              <a:gd name="connsiteX4" fmla="*/ 0 w 9171793"/>
              <a:gd name="connsiteY4" fmla="*/ 9237 h 707771"/>
              <a:gd name="connsiteX0" fmla="*/ 0 w 9171793"/>
              <a:gd name="connsiteY0" fmla="*/ 9237 h 712534"/>
              <a:gd name="connsiteX1" fmla="*/ 9171793 w 9171793"/>
              <a:gd name="connsiteY1" fmla="*/ 0 h 712534"/>
              <a:gd name="connsiteX2" fmla="*/ 9171709 w 9171793"/>
              <a:gd name="connsiteY2" fmla="*/ 605982 h 712534"/>
              <a:gd name="connsiteX3" fmla="*/ 5116 w 9171793"/>
              <a:gd name="connsiteY3" fmla="*/ 712534 h 712534"/>
              <a:gd name="connsiteX4" fmla="*/ 0 w 9171793"/>
              <a:gd name="connsiteY4" fmla="*/ 9237 h 712534"/>
              <a:gd name="connsiteX0" fmla="*/ 0 w 9171793"/>
              <a:gd name="connsiteY0" fmla="*/ 9237 h 712534"/>
              <a:gd name="connsiteX1" fmla="*/ 9171793 w 9171793"/>
              <a:gd name="connsiteY1" fmla="*/ 0 h 712534"/>
              <a:gd name="connsiteX2" fmla="*/ 9171709 w 9171793"/>
              <a:gd name="connsiteY2" fmla="*/ 605982 h 712534"/>
              <a:gd name="connsiteX3" fmla="*/ 5116 w 9171793"/>
              <a:gd name="connsiteY3" fmla="*/ 712534 h 712534"/>
              <a:gd name="connsiteX4" fmla="*/ 0 w 9171793"/>
              <a:gd name="connsiteY4" fmla="*/ 9237 h 712534"/>
              <a:gd name="connsiteX0" fmla="*/ 0 w 9171793"/>
              <a:gd name="connsiteY0" fmla="*/ 9237 h 703009"/>
              <a:gd name="connsiteX1" fmla="*/ 9171793 w 9171793"/>
              <a:gd name="connsiteY1" fmla="*/ 0 h 703009"/>
              <a:gd name="connsiteX2" fmla="*/ 9171709 w 9171793"/>
              <a:gd name="connsiteY2" fmla="*/ 605982 h 703009"/>
              <a:gd name="connsiteX3" fmla="*/ 5116 w 9171793"/>
              <a:gd name="connsiteY3" fmla="*/ 703009 h 703009"/>
              <a:gd name="connsiteX4" fmla="*/ 0 w 9171793"/>
              <a:gd name="connsiteY4" fmla="*/ 9237 h 7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1793" h="703009">
                <a:moveTo>
                  <a:pt x="0" y="9237"/>
                </a:moveTo>
                <a:lnTo>
                  <a:pt x="9171793" y="0"/>
                </a:lnTo>
                <a:lnTo>
                  <a:pt x="9171709" y="605982"/>
                </a:lnTo>
                <a:cubicBezTo>
                  <a:pt x="6117551" y="676794"/>
                  <a:pt x="3160874" y="170379"/>
                  <a:pt x="5116" y="703009"/>
                </a:cubicBezTo>
                <a:cubicBezTo>
                  <a:pt x="3411" y="468577"/>
                  <a:pt x="1705" y="243669"/>
                  <a:pt x="0" y="9237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A6624-C983-44B8-9C9F-C32D8C9C3302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484F1D-02A8-42E2-8D1D-D8DF8FDD4C0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6EE300C-6FC5-4FC3-AF1A-075E4F50620D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7"/>
          <p:cNvSpPr/>
          <p:nvPr userDrawn="1"/>
        </p:nvSpPr>
        <p:spPr>
          <a:xfrm>
            <a:off x="-36513" y="-27384"/>
            <a:ext cx="9199069" cy="1027492"/>
          </a:xfrm>
          <a:custGeom>
            <a:avLst/>
            <a:gdLst>
              <a:gd name="connsiteX0" fmla="*/ 0 w 9144000"/>
              <a:gd name="connsiteY0" fmla="*/ 0 h 476672"/>
              <a:gd name="connsiteX1" fmla="*/ 9144000 w 9144000"/>
              <a:gd name="connsiteY1" fmla="*/ 0 h 476672"/>
              <a:gd name="connsiteX2" fmla="*/ 9144000 w 9144000"/>
              <a:gd name="connsiteY2" fmla="*/ 476672 h 476672"/>
              <a:gd name="connsiteX3" fmla="*/ 0 w 9144000"/>
              <a:gd name="connsiteY3" fmla="*/ 476672 h 476672"/>
              <a:gd name="connsiteX4" fmla="*/ 0 w 9144000"/>
              <a:gd name="connsiteY4" fmla="*/ 0 h 476672"/>
              <a:gd name="connsiteX0" fmla="*/ 18473 w 9162473"/>
              <a:gd name="connsiteY0" fmla="*/ 0 h 689108"/>
              <a:gd name="connsiteX1" fmla="*/ 9162473 w 9162473"/>
              <a:gd name="connsiteY1" fmla="*/ 0 h 689108"/>
              <a:gd name="connsiteX2" fmla="*/ 9162473 w 9162473"/>
              <a:gd name="connsiteY2" fmla="*/ 476672 h 689108"/>
              <a:gd name="connsiteX3" fmla="*/ 0 w 9162473"/>
              <a:gd name="connsiteY3" fmla="*/ 689108 h 689108"/>
              <a:gd name="connsiteX4" fmla="*/ 18473 w 9162473"/>
              <a:gd name="connsiteY4" fmla="*/ 0 h 689108"/>
              <a:gd name="connsiteX0" fmla="*/ 18473 w 9162473"/>
              <a:gd name="connsiteY0" fmla="*/ 0 h 689108"/>
              <a:gd name="connsiteX1" fmla="*/ 9162473 w 9162473"/>
              <a:gd name="connsiteY1" fmla="*/ 0 h 689108"/>
              <a:gd name="connsiteX2" fmla="*/ 9162473 w 9162473"/>
              <a:gd name="connsiteY2" fmla="*/ 476672 h 689108"/>
              <a:gd name="connsiteX3" fmla="*/ 0 w 9162473"/>
              <a:gd name="connsiteY3" fmla="*/ 689108 h 689108"/>
              <a:gd name="connsiteX4" fmla="*/ 18473 w 9162473"/>
              <a:gd name="connsiteY4" fmla="*/ 0 h 689108"/>
              <a:gd name="connsiteX0" fmla="*/ 18473 w 9190182"/>
              <a:gd name="connsiteY0" fmla="*/ 0 h 689108"/>
              <a:gd name="connsiteX1" fmla="*/ 9162473 w 9190182"/>
              <a:gd name="connsiteY1" fmla="*/ 0 h 689108"/>
              <a:gd name="connsiteX2" fmla="*/ 9190182 w 9190182"/>
              <a:gd name="connsiteY2" fmla="*/ 596745 h 689108"/>
              <a:gd name="connsiteX3" fmla="*/ 0 w 9190182"/>
              <a:gd name="connsiteY3" fmla="*/ 689108 h 689108"/>
              <a:gd name="connsiteX4" fmla="*/ 18473 w 9190182"/>
              <a:gd name="connsiteY4" fmla="*/ 0 h 689108"/>
              <a:gd name="connsiteX0" fmla="*/ 18473 w 9190266"/>
              <a:gd name="connsiteY0" fmla="*/ 9237 h 698345"/>
              <a:gd name="connsiteX1" fmla="*/ 9190266 w 9190266"/>
              <a:gd name="connsiteY1" fmla="*/ 0 h 698345"/>
              <a:gd name="connsiteX2" fmla="*/ 9190182 w 9190266"/>
              <a:gd name="connsiteY2" fmla="*/ 605982 h 698345"/>
              <a:gd name="connsiteX3" fmla="*/ 0 w 9190266"/>
              <a:gd name="connsiteY3" fmla="*/ 698345 h 698345"/>
              <a:gd name="connsiteX4" fmla="*/ 18473 w 9190266"/>
              <a:gd name="connsiteY4" fmla="*/ 9237 h 698345"/>
              <a:gd name="connsiteX0" fmla="*/ 0 w 9171793"/>
              <a:gd name="connsiteY0" fmla="*/ 9237 h 707771"/>
              <a:gd name="connsiteX1" fmla="*/ 9171793 w 9171793"/>
              <a:gd name="connsiteY1" fmla="*/ 0 h 707771"/>
              <a:gd name="connsiteX2" fmla="*/ 9171709 w 9171793"/>
              <a:gd name="connsiteY2" fmla="*/ 605982 h 707771"/>
              <a:gd name="connsiteX3" fmla="*/ 9893 w 9171793"/>
              <a:gd name="connsiteY3" fmla="*/ 707771 h 707771"/>
              <a:gd name="connsiteX4" fmla="*/ 0 w 9171793"/>
              <a:gd name="connsiteY4" fmla="*/ 9237 h 707771"/>
              <a:gd name="connsiteX0" fmla="*/ 0 w 9171793"/>
              <a:gd name="connsiteY0" fmla="*/ 9237 h 712534"/>
              <a:gd name="connsiteX1" fmla="*/ 9171793 w 9171793"/>
              <a:gd name="connsiteY1" fmla="*/ 0 h 712534"/>
              <a:gd name="connsiteX2" fmla="*/ 9171709 w 9171793"/>
              <a:gd name="connsiteY2" fmla="*/ 605982 h 712534"/>
              <a:gd name="connsiteX3" fmla="*/ 5116 w 9171793"/>
              <a:gd name="connsiteY3" fmla="*/ 712534 h 712534"/>
              <a:gd name="connsiteX4" fmla="*/ 0 w 9171793"/>
              <a:gd name="connsiteY4" fmla="*/ 9237 h 712534"/>
              <a:gd name="connsiteX0" fmla="*/ 0 w 9171793"/>
              <a:gd name="connsiteY0" fmla="*/ 9237 h 712534"/>
              <a:gd name="connsiteX1" fmla="*/ 9171793 w 9171793"/>
              <a:gd name="connsiteY1" fmla="*/ 0 h 712534"/>
              <a:gd name="connsiteX2" fmla="*/ 9171709 w 9171793"/>
              <a:gd name="connsiteY2" fmla="*/ 605982 h 712534"/>
              <a:gd name="connsiteX3" fmla="*/ 5116 w 9171793"/>
              <a:gd name="connsiteY3" fmla="*/ 712534 h 712534"/>
              <a:gd name="connsiteX4" fmla="*/ 0 w 9171793"/>
              <a:gd name="connsiteY4" fmla="*/ 9237 h 712534"/>
              <a:gd name="connsiteX0" fmla="*/ 0 w 9171793"/>
              <a:gd name="connsiteY0" fmla="*/ 9237 h 703009"/>
              <a:gd name="connsiteX1" fmla="*/ 9171793 w 9171793"/>
              <a:gd name="connsiteY1" fmla="*/ 0 h 703009"/>
              <a:gd name="connsiteX2" fmla="*/ 9171709 w 9171793"/>
              <a:gd name="connsiteY2" fmla="*/ 605982 h 703009"/>
              <a:gd name="connsiteX3" fmla="*/ 5116 w 9171793"/>
              <a:gd name="connsiteY3" fmla="*/ 703009 h 703009"/>
              <a:gd name="connsiteX4" fmla="*/ 0 w 9171793"/>
              <a:gd name="connsiteY4" fmla="*/ 9237 h 7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1793" h="703009">
                <a:moveTo>
                  <a:pt x="0" y="9237"/>
                </a:moveTo>
                <a:lnTo>
                  <a:pt x="9171793" y="0"/>
                </a:lnTo>
                <a:lnTo>
                  <a:pt x="9171709" y="605982"/>
                </a:lnTo>
                <a:cubicBezTo>
                  <a:pt x="6117551" y="676794"/>
                  <a:pt x="3160874" y="170379"/>
                  <a:pt x="5116" y="703009"/>
                </a:cubicBezTo>
                <a:cubicBezTo>
                  <a:pt x="3411" y="468577"/>
                  <a:pt x="1705" y="243669"/>
                  <a:pt x="0" y="9237"/>
                </a:cubicBezTo>
                <a:close/>
              </a:path>
            </a:pathLst>
          </a:cu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1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0" y="5664387"/>
            <a:ext cx="9144000" cy="1588"/>
          </a:xfrm>
          <a:prstGeom prst="line">
            <a:avLst/>
          </a:prstGeom>
          <a:ln w="76200">
            <a:solidFill>
              <a:srgbClr val="EA6A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357290" y="5803089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CONGRESSO ABIPEM</a:t>
            </a:r>
          </a:p>
          <a:p>
            <a:pPr algn="ctr"/>
            <a:r>
              <a:rPr lang="pt-BR" sz="27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JUNHO DE 2016</a:t>
            </a:r>
          </a:p>
        </p:txBody>
      </p:sp>
      <p:pic>
        <p:nvPicPr>
          <p:cNvPr id="5" name="Picture 2" descr="C:\Danielle\RS PREV\LOGOMARCA\RS PREV OK (1) - 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57431"/>
            <a:ext cx="783729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5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nielle\RS PREV\LOGOMARCA\RS PREV OK (1) - 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83729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5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7532" t="34195" r="15498" b="25104"/>
          <a:stretch>
            <a:fillRect/>
          </a:stretch>
        </p:blipFill>
        <p:spPr bwMode="auto">
          <a:xfrm>
            <a:off x="1677276" y="1234007"/>
            <a:ext cx="5406356" cy="371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6360278" y="2932137"/>
            <a:ext cx="226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336600"/>
                </a:solidFill>
              </a:rPr>
              <a:t>Receitas de contribuições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2363" y="834432"/>
            <a:ext cx="731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Regime Próprio de Previdência Social (RPPS) - Plano Financeiro</a:t>
            </a:r>
          </a:p>
          <a:p>
            <a:pPr algn="ctr"/>
            <a:r>
              <a:rPr lang="pt-BR" sz="1300" dirty="0" smtClean="0"/>
              <a:t>(Em R$ milhões deflacionados pelo IGP-DI de 2014)</a:t>
            </a:r>
            <a:endParaRPr lang="pt-BR" sz="13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64747" y="5388701"/>
            <a:ext cx="6354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</a:rPr>
              <a:t>déficit 2014  - R$ 7,25 bilhões</a:t>
            </a:r>
          </a:p>
          <a:p>
            <a:pPr algn="ctr"/>
            <a:r>
              <a:rPr lang="pt-BR" sz="2600" b="1" dirty="0" smtClean="0">
                <a:solidFill>
                  <a:srgbClr val="FF0000"/>
                </a:solidFill>
              </a:rPr>
              <a:t>déficit 2015 - R$ 8,47 bilhões</a:t>
            </a:r>
            <a:endParaRPr lang="pt-BR" sz="2600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9152" y="807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A Previdência no RS – Déficit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82534" y="6516555"/>
            <a:ext cx="2731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Sefaz</a:t>
            </a:r>
            <a:r>
              <a:rPr lang="pt-BR" sz="1200" dirty="0" smtClean="0"/>
              <a:t> RS  </a:t>
            </a:r>
            <a:endParaRPr lang="pt-BR" sz="1200" dirty="0"/>
          </a:p>
        </p:txBody>
      </p:sp>
      <p:sp>
        <p:nvSpPr>
          <p:cNvPr id="13" name="Seta em curva para a esquerda 12"/>
          <p:cNvSpPr/>
          <p:nvPr/>
        </p:nvSpPr>
        <p:spPr>
          <a:xfrm>
            <a:off x="6591772" y="5602147"/>
            <a:ext cx="329889" cy="50928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56385" y="5636872"/>
            <a:ext cx="208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Variação de 16,8%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52363" y="834432"/>
            <a:ext cx="731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Regime Próprio de Previdência Social (RPPS) -Plano Financeiro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99152" y="807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A Previdência no RS – Déficit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82534" y="6516555"/>
            <a:ext cx="2731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Sefaz</a:t>
            </a:r>
            <a:r>
              <a:rPr lang="pt-BR" sz="1200" dirty="0" smtClean="0"/>
              <a:t> RS  </a:t>
            </a:r>
            <a:endParaRPr lang="pt-BR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7835" t="52802" r="40476" b="19766"/>
          <a:stretch>
            <a:fillRect/>
          </a:stretch>
        </p:blipFill>
        <p:spPr bwMode="auto">
          <a:xfrm>
            <a:off x="1809716" y="2492166"/>
            <a:ext cx="5366569" cy="29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20649" t="21354" r="32078" b="62710"/>
          <a:stretch>
            <a:fillRect/>
          </a:stretch>
        </p:blipFill>
        <p:spPr bwMode="auto">
          <a:xfrm>
            <a:off x="1171315" y="1285857"/>
            <a:ext cx="6483927" cy="136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ângulo 14"/>
          <p:cNvSpPr/>
          <p:nvPr/>
        </p:nvSpPr>
        <p:spPr>
          <a:xfrm>
            <a:off x="967641" y="5465190"/>
            <a:ext cx="7093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 déficit do principal regime de previdência do Estado consome, atualmente, mais de 1/4 da Receita Corrente Líquida.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7451" y="-2"/>
            <a:ext cx="69296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Contexto previdenciário do Estado</a:t>
            </a:r>
            <a:endParaRPr lang="pt-BR" sz="26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7451" y="859316"/>
            <a:ext cx="7348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Trechos do </a:t>
            </a:r>
            <a:r>
              <a:rPr lang="pt-BR" sz="1500" b="1" dirty="0" smtClean="0"/>
              <a:t>Parecer Prévio do TCE sobre as Contas do Governador do Estado (2014) </a:t>
            </a:r>
            <a:r>
              <a:rPr lang="pt-BR" sz="1500" dirty="0" smtClean="0"/>
              <a:t>- Conselheiro-Relator </a:t>
            </a:r>
            <a:r>
              <a:rPr lang="pt-BR" sz="1500" dirty="0" err="1" smtClean="0"/>
              <a:t>Algir</a:t>
            </a:r>
            <a:r>
              <a:rPr lang="pt-BR" sz="1500" dirty="0" smtClean="0"/>
              <a:t> </a:t>
            </a:r>
            <a:r>
              <a:rPr lang="pt-BR" sz="1500" dirty="0" err="1" smtClean="0"/>
              <a:t>Lorenzon</a:t>
            </a:r>
            <a:r>
              <a:rPr lang="pt-BR" sz="1500" dirty="0" smtClean="0"/>
              <a:t>:</a:t>
            </a:r>
          </a:p>
          <a:p>
            <a:endParaRPr lang="pt-BR" dirty="0" smtClean="0"/>
          </a:p>
          <a:p>
            <a:pPr algn="just"/>
            <a:r>
              <a:rPr lang="pt-BR" sz="1600" i="1" dirty="0" smtClean="0"/>
              <a:t>	“Por certo, nem os governantes e tampouco os servidores públicos poderão fugir de uma definição ‘responsável’ acerca do regime previdenciário contributivo e com condições de preservar o equilíbrio atuarial do sistema, sob pena de estagnação da máquina pública. A participação alta e crescente das despesas previdenciárias nos orçamentos públicos é o que, de fato, está conduzindo ao estado mínimo, porque, cada vez mais, restam menos recursos para o atendimento das demais funções de governo.”</a:t>
            </a:r>
            <a:endParaRPr lang="pt-BR" sz="1600" dirty="0" smtClean="0"/>
          </a:p>
          <a:p>
            <a:pPr algn="just"/>
            <a:r>
              <a:rPr lang="pt-BR" sz="1600" dirty="0" smtClean="0"/>
              <a:t>	(...)</a:t>
            </a:r>
          </a:p>
          <a:p>
            <a:pPr algn="just"/>
            <a:r>
              <a:rPr lang="pt-BR" sz="1600" i="1" dirty="0" smtClean="0"/>
              <a:t>	“Os cálculos atuariais efetuados para o período de 2013 a 2087, no entanto, projetaram um déficit para o </a:t>
            </a:r>
            <a:r>
              <a:rPr lang="pt-BR" sz="1600" i="1" dirty="0" err="1" smtClean="0"/>
              <a:t>Fundoprev</a:t>
            </a:r>
            <a:r>
              <a:rPr lang="pt-BR" sz="1600" i="1" dirty="0" smtClean="0"/>
              <a:t>. Uma das formas para o seu equacionamento seria a implementação de alíquota de contribuição suplementar, durante 35 anos (2014 a 2048), de 8,55% da folha salarial dos servidores ativos, a ser definida em lei, o que não foi providenciado pelo Estado. O resultado superavitário, de R$ 78,523 milhões em 2013, reverterá para um déficit de R$ 38,361 milhões em 2055, que gradativamente aumentará para R$ 5,414 bilhões em 2087. No Regime de Repartição Simples (também chamado de Plano Financeiro), ao contrário, o resultado negativo de R$ 6,505 bilhões em 2013 aumentará até o ano de 2027 para R$ 9,640 bilhões, e após começará a reduzir paulatinamente, alcançando R$ 33,362 milhões em 2087.”</a:t>
            </a:r>
            <a:endParaRPr lang="pt-BR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99152" y="807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A Previdência no RS – Nº de Vínculos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203767" y="1701479"/>
          <a:ext cx="6736467" cy="402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705026" y="6085773"/>
            <a:ext cx="7800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OBS: Não incluídos os empregados das chamadas Estatais - empregados celetistas de empresas públicas e sociedades de economia mista.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695376" y="6458098"/>
            <a:ext cx="7800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Boletim Informativo de Pessoal  - SEFAZ/RS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2200126" y="1158932"/>
            <a:ext cx="4814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Administração Direta, Fundações e Autarquias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71329" y="1215073"/>
            <a:ext cx="7998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rgbClr val="FF0000"/>
                </a:solidFill>
              </a:rPr>
              <a:t>Expectativa de vida dos gaúchos vem aumentando...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5742" t="22769" r="54286" b="35559"/>
          <a:stretch>
            <a:fillRect/>
          </a:stretch>
        </p:blipFill>
        <p:spPr bwMode="auto">
          <a:xfrm>
            <a:off x="2267620" y="1975581"/>
            <a:ext cx="4111043" cy="357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566352" y="5960955"/>
            <a:ext cx="692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Apresentação FEE/RS - (dados IBGE)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-99152" y="807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Desafio do RS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7451" y="-2"/>
            <a:ext cx="69296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 RS-Prev</a:t>
            </a:r>
            <a:endParaRPr lang="pt-BR" sz="26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0051" y="979093"/>
            <a:ext cx="7061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000" b="1" dirty="0" smtClean="0"/>
              <a:t> PL 393/2007:  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1º estado a propor o regime de previdência complementar aos servidores públicos .</a:t>
            </a:r>
          </a:p>
          <a:p>
            <a:pPr algn="just">
              <a:buFontTx/>
              <a:buChar char="-"/>
            </a:pPr>
            <a:endParaRPr lang="pt-BR" sz="2000" b="1" dirty="0" smtClean="0"/>
          </a:p>
          <a:p>
            <a:pPr algn="just">
              <a:buFontTx/>
              <a:buChar char="-"/>
            </a:pPr>
            <a:r>
              <a:rPr lang="pt-BR" sz="2000" b="1" dirty="0" smtClean="0"/>
              <a:t> Lei Complementar n° 14.750, de 15 de outubro de 2015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institui o regime de previdência complementar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fixa o limite máximo para a concessão de aposentadorias e pensões pelo Regime Próprio de Previdência Social – RPPS/RS</a:t>
            </a:r>
            <a:r>
              <a:rPr lang="pt-BR" sz="2000" dirty="0" smtClean="0"/>
              <a:t> </a:t>
            </a: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autoriza a criação da fundação</a:t>
            </a:r>
          </a:p>
          <a:p>
            <a:pPr algn="just"/>
            <a:endParaRPr lang="pt-BR" dirty="0" smtClean="0"/>
          </a:p>
          <a:p>
            <a:pPr algn="just">
              <a:buFontTx/>
              <a:buChar char="-"/>
            </a:pPr>
            <a:r>
              <a:rPr lang="pt-BR" sz="2000" b="1" dirty="0" smtClean="0"/>
              <a:t> Decreto n° 52.856, de 7 de janeiro de 2016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cria a fundação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sz="2000" b="1" dirty="0" smtClean="0"/>
              <a:t> Portaria Previc n° 119, de 21 de março de 2016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autoriza o funcionamento da RS-Prev como EFPC</a:t>
            </a:r>
          </a:p>
          <a:p>
            <a:pPr lvl="1" algn="just">
              <a:buFontTx/>
              <a:buChar char="-"/>
            </a:pPr>
            <a:r>
              <a:rPr lang="pt-BR" dirty="0" smtClean="0"/>
              <a:t> aprova o Estatuto da fundação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7451" y="-2"/>
            <a:ext cx="6929609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PLANO DE BENEFÍCIOS</a:t>
            </a:r>
            <a:endParaRPr lang="pt-BR" sz="26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5585" y="955943"/>
            <a:ext cx="8241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 smtClean="0"/>
              <a:t>Destinatários</a:t>
            </a:r>
            <a:r>
              <a:rPr lang="pt-BR" sz="1600" b="1" dirty="0" smtClean="0"/>
              <a:t>: </a:t>
            </a:r>
            <a:r>
              <a:rPr lang="pt-BR" sz="1600" dirty="0" smtClean="0"/>
              <a:t>servidores titulares de </a:t>
            </a:r>
            <a:r>
              <a:rPr lang="pt-BR" sz="1600" u="sng" dirty="0" smtClean="0"/>
              <a:t>cargo efetivo</a:t>
            </a:r>
          </a:p>
          <a:p>
            <a:pPr algn="just"/>
            <a:r>
              <a:rPr lang="pt-BR" sz="1600" dirty="0" smtClean="0"/>
              <a:t>	- carreiras do Executivo, do Legislativo, do Judiciário, do TCE-RS, do MP-RS e da DP-RS</a:t>
            </a:r>
          </a:p>
          <a:p>
            <a:pPr algn="just"/>
            <a:r>
              <a:rPr lang="pt-BR" sz="1600" dirty="0" smtClean="0"/>
              <a:t>	- conselheiros do Tribunal de Contas, Magistrados, Promotores de Justiça e Defensores Públicos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b="1" dirty="0" smtClean="0"/>
              <a:t>– </a:t>
            </a:r>
            <a:r>
              <a:rPr lang="pt-BR" sz="1600" b="1" u="sng" dirty="0" smtClean="0"/>
              <a:t>Patrocinador</a:t>
            </a:r>
            <a:r>
              <a:rPr lang="pt-BR" sz="1600" b="1" dirty="0" smtClean="0"/>
              <a:t>: </a:t>
            </a:r>
            <a:r>
              <a:rPr lang="pt-BR" sz="1600" dirty="0" smtClean="0"/>
              <a:t>Estado do RS </a:t>
            </a:r>
          </a:p>
          <a:p>
            <a:pPr algn="just"/>
            <a:endParaRPr lang="pt-BR" sz="1600" dirty="0" smtClean="0"/>
          </a:p>
          <a:p>
            <a:r>
              <a:rPr lang="pt-BR" sz="1600" b="1" dirty="0" smtClean="0"/>
              <a:t>– </a:t>
            </a:r>
            <a:r>
              <a:rPr lang="pt-BR" sz="1600" b="1" u="sng" dirty="0" smtClean="0"/>
              <a:t>Modalidade: </a:t>
            </a:r>
            <a:r>
              <a:rPr lang="pt-BR" sz="1600" dirty="0" smtClean="0"/>
              <a:t>Contribuição Definida</a:t>
            </a:r>
          </a:p>
          <a:p>
            <a:endParaRPr lang="pt-BR" sz="1600" dirty="0" smtClean="0"/>
          </a:p>
          <a:p>
            <a:r>
              <a:rPr lang="pt-BR" sz="1600" b="1" dirty="0" smtClean="0"/>
              <a:t>– </a:t>
            </a:r>
            <a:r>
              <a:rPr lang="pt-BR" sz="1600" b="1" u="sng" dirty="0" smtClean="0"/>
              <a:t>Plano de Custeio:  </a:t>
            </a:r>
            <a:r>
              <a:rPr lang="pt-BR" sz="1600" dirty="0" smtClean="0"/>
              <a:t>Contribuições básicas até 7,5%</a:t>
            </a:r>
          </a:p>
          <a:p>
            <a:r>
              <a:rPr lang="pt-BR" sz="1600" dirty="0" smtClean="0"/>
              <a:t>	</a:t>
            </a:r>
          </a:p>
          <a:p>
            <a:r>
              <a:rPr lang="pt-BR" sz="1600" b="1" dirty="0" smtClean="0"/>
              <a:t>– </a:t>
            </a:r>
            <a:r>
              <a:rPr lang="pt-BR" sz="1600" b="1" u="sng" dirty="0" smtClean="0"/>
              <a:t>Benefícios: </a:t>
            </a:r>
          </a:p>
          <a:p>
            <a:pPr lvl="2">
              <a:buFontTx/>
              <a:buChar char="-"/>
            </a:pPr>
            <a:r>
              <a:rPr lang="pt-BR" sz="1600" dirty="0" smtClean="0"/>
              <a:t>Aposentadoria Programada</a:t>
            </a:r>
          </a:p>
          <a:p>
            <a:pPr lvl="2">
              <a:buFontTx/>
              <a:buChar char="-"/>
            </a:pPr>
            <a:r>
              <a:rPr lang="pt-BR" sz="1600" dirty="0" smtClean="0"/>
              <a:t> Aposentadoria por Invalidez</a:t>
            </a:r>
          </a:p>
          <a:p>
            <a:pPr lvl="2">
              <a:buFontTx/>
              <a:buChar char="-"/>
            </a:pPr>
            <a:r>
              <a:rPr lang="pt-BR" sz="1600" dirty="0" smtClean="0"/>
              <a:t> Pensão por Morte</a:t>
            </a:r>
          </a:p>
          <a:p>
            <a:pPr lvl="2">
              <a:buFontTx/>
              <a:buChar char="-"/>
            </a:pPr>
            <a:r>
              <a:rPr lang="pt-BR" sz="1600" dirty="0" smtClean="0"/>
              <a:t> Benefício de Longevidade: ultrapassar a idade da expectativa de vida estimada na data da aposentadoria</a:t>
            </a:r>
          </a:p>
          <a:p>
            <a:pPr lvl="2">
              <a:buFontTx/>
              <a:buChar char="-"/>
            </a:pPr>
            <a:endParaRPr lang="pt-BR" sz="1600" dirty="0" smtClean="0"/>
          </a:p>
          <a:p>
            <a:pPr marL="0" lvl="2"/>
            <a:r>
              <a:rPr lang="pt-BR" sz="1600" b="1" dirty="0" smtClean="0"/>
              <a:t>– </a:t>
            </a:r>
            <a:r>
              <a:rPr lang="pt-BR" sz="1600" b="1" u="sng" dirty="0" smtClean="0"/>
              <a:t>Cobertura Adicional</a:t>
            </a:r>
            <a:r>
              <a:rPr lang="pt-BR" sz="1600" dirty="0" smtClean="0"/>
              <a:t>: Contratação com Cia Seguradora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99152" y="8078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6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Desafios da </a:t>
            </a:r>
            <a:r>
              <a:rPr lang="pt-BR" sz="2600" b="1" spc="-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RS-Prev</a:t>
            </a:r>
            <a:endParaRPr lang="pt-BR" sz="2600" b="1" spc="-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2600" b="1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1337" y="1446841"/>
            <a:ext cx="80906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b="1" dirty="0" smtClean="0"/>
              <a:t> Cultural:  </a:t>
            </a:r>
            <a:r>
              <a:rPr lang="pt-BR" b="1" u="sng" dirty="0" smtClean="0"/>
              <a:t>Mudança de paradigma</a:t>
            </a:r>
            <a:r>
              <a:rPr lang="pt-BR" b="1" dirty="0" smtClean="0"/>
              <a:t> </a:t>
            </a:r>
            <a:r>
              <a:rPr lang="pt-BR" dirty="0" smtClean="0"/>
              <a:t>com o </a:t>
            </a:r>
            <a:r>
              <a:rPr lang="pt-BR" b="1" u="sng" dirty="0" smtClean="0"/>
              <a:t>novo regime</a:t>
            </a:r>
            <a:r>
              <a:rPr lang="pt-BR" b="1" dirty="0" smtClean="0"/>
              <a:t> </a:t>
            </a:r>
            <a:r>
              <a:rPr lang="pt-BR" dirty="0" smtClean="0"/>
              <a:t>de previdência para os servidores públicos.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b="1" dirty="0" smtClean="0"/>
              <a:t> Crescimento:  </a:t>
            </a:r>
            <a:r>
              <a:rPr lang="pt-BR" dirty="0" smtClean="0"/>
              <a:t>A velocidade dependerá da adesão por parte dos novos servidores, pois a  </a:t>
            </a:r>
            <a:r>
              <a:rPr lang="pt-BR" b="1" u="sng" dirty="0" smtClean="0"/>
              <a:t>adesão é facultativa</a:t>
            </a:r>
            <a:r>
              <a:rPr lang="pt-BR" dirty="0" smtClean="0"/>
              <a:t>.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b="1" dirty="0" smtClean="0"/>
              <a:t> Militares:  </a:t>
            </a:r>
            <a:r>
              <a:rPr lang="pt-BR" dirty="0" smtClean="0"/>
              <a:t>Abrangência do regime aos militares.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585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4880</TotalTime>
  <Words>361</Words>
  <Application>Microsoft Office PowerPoint</Application>
  <PresentationFormat>Apresentação na tela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Adjacency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RS-Prev</dc:title>
  <dc:creator>Ivan</dc:creator>
  <cp:lastModifiedBy>Kliemann</cp:lastModifiedBy>
  <cp:revision>515</cp:revision>
  <dcterms:created xsi:type="dcterms:W3CDTF">2015-12-29T17:46:53Z</dcterms:created>
  <dcterms:modified xsi:type="dcterms:W3CDTF">2016-06-14T23:13:18Z</dcterms:modified>
</cp:coreProperties>
</file>